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a:tcStyle>
        <a:tcBdr/>
        <a:fill>
          <a:solidFill>
            <a:srgbClr val="E7E9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a:tcStyle>
        <a:tcBdr/>
        <a:fill>
          <a:solidFill>
            <a:srgbClr val="E7EA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a:tcStyle>
        <a:tcBdr/>
        <a:fill>
          <a:solidFill>
            <a:srgbClr val="E8F0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5"/>
  </p:normalViewPr>
  <p:slideViewPr>
    <p:cSldViewPr snapToGrid="0">
      <p:cViewPr varScale="1">
        <p:scale>
          <a:sx n="119" d="100"/>
          <a:sy n="119" d="100"/>
        </p:scale>
        <p:origin x="44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ptos"/>
      </a:defRPr>
    </a:lvl1pPr>
    <a:lvl2pPr indent="228600" latinLnBrk="0">
      <a:defRPr sz="1200">
        <a:latin typeface="+mn-lt"/>
        <a:ea typeface="+mn-ea"/>
        <a:cs typeface="+mn-cs"/>
        <a:sym typeface="Aptos"/>
      </a:defRPr>
    </a:lvl2pPr>
    <a:lvl3pPr indent="457200" latinLnBrk="0">
      <a:defRPr sz="1200">
        <a:latin typeface="+mn-lt"/>
        <a:ea typeface="+mn-ea"/>
        <a:cs typeface="+mn-cs"/>
        <a:sym typeface="Aptos"/>
      </a:defRPr>
    </a:lvl3pPr>
    <a:lvl4pPr indent="685800" latinLnBrk="0">
      <a:defRPr sz="1200">
        <a:latin typeface="+mn-lt"/>
        <a:ea typeface="+mn-ea"/>
        <a:cs typeface="+mn-cs"/>
        <a:sym typeface="Aptos"/>
      </a:defRPr>
    </a:lvl4pPr>
    <a:lvl5pPr indent="914400" latinLnBrk="0">
      <a:defRPr sz="1200">
        <a:latin typeface="+mn-lt"/>
        <a:ea typeface="+mn-ea"/>
        <a:cs typeface="+mn-cs"/>
        <a:sym typeface="Aptos"/>
      </a:defRPr>
    </a:lvl5pPr>
    <a:lvl6pPr indent="1143000" latinLnBrk="0">
      <a:defRPr sz="1200">
        <a:latin typeface="+mn-lt"/>
        <a:ea typeface="+mn-ea"/>
        <a:cs typeface="+mn-cs"/>
        <a:sym typeface="Aptos"/>
      </a:defRPr>
    </a:lvl6pPr>
    <a:lvl7pPr indent="1371600" latinLnBrk="0">
      <a:defRPr sz="1200">
        <a:latin typeface="+mn-lt"/>
        <a:ea typeface="+mn-ea"/>
        <a:cs typeface="+mn-cs"/>
        <a:sym typeface="Aptos"/>
      </a:defRPr>
    </a:lvl7pPr>
    <a:lvl8pPr indent="1600200" latinLnBrk="0">
      <a:defRPr sz="1200">
        <a:latin typeface="+mn-lt"/>
        <a:ea typeface="+mn-ea"/>
        <a:cs typeface="+mn-cs"/>
        <a:sym typeface="Aptos"/>
      </a:defRPr>
    </a:lvl8pPr>
    <a:lvl9pPr indent="1828800" latinLnBrk="0">
      <a:defRPr sz="1200">
        <a:latin typeface="+mn-lt"/>
        <a:ea typeface="+mn-ea"/>
        <a:cs typeface="+mn-cs"/>
        <a:sym typeface="Apto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757575"/>
                </a:solidFill>
              </a:defRPr>
            </a:lvl1pPr>
            <a:lvl2pPr marL="0" indent="457200">
              <a:buSzTx/>
              <a:buFontTx/>
              <a:buNone/>
              <a:defRPr sz="2400">
                <a:solidFill>
                  <a:srgbClr val="757575"/>
                </a:solidFill>
              </a:defRPr>
            </a:lvl2pPr>
            <a:lvl3pPr marL="0" indent="914400">
              <a:buSzTx/>
              <a:buFontTx/>
              <a:buNone/>
              <a:defRPr sz="2400">
                <a:solidFill>
                  <a:srgbClr val="757575"/>
                </a:solidFill>
              </a:defRPr>
            </a:lvl3pPr>
            <a:lvl4pPr marL="0" indent="1371600">
              <a:buSzTx/>
              <a:buFontTx/>
              <a:buNone/>
              <a:defRPr sz="2400">
                <a:solidFill>
                  <a:srgbClr val="757575"/>
                </a:solidFill>
              </a:defRPr>
            </a:lvl4pPr>
            <a:lvl5pPr marL="0" indent="1828800">
              <a:buSzTx/>
              <a:buFontTx/>
              <a:buNone/>
              <a:defRPr sz="2400">
                <a:solidFill>
                  <a:srgbClr val="757575"/>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80144" y="6404292"/>
            <a:ext cx="273657" cy="269241"/>
          </a:xfrm>
          <a:prstGeom prst="rect">
            <a:avLst/>
          </a:prstGeom>
          <a:ln w="12700">
            <a:miter lim="400000"/>
          </a:ln>
        </p:spPr>
        <p:txBody>
          <a:bodyPr wrap="none" lIns="45719" rIns="45719" anchor="ctr">
            <a:spAutoFit/>
          </a:bodyPr>
          <a:lstStyle>
            <a:lvl1pPr algn="r">
              <a:defRPr sz="1200">
                <a:solidFill>
                  <a:srgbClr val="757575"/>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ptos"/>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Aptos"/>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pto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8"/>
          <p:cNvSpPr/>
          <p:nvPr/>
        </p:nvSpPr>
        <p:spPr>
          <a:xfrm>
            <a:off x="3047" y="0"/>
            <a:ext cx="12188954" cy="6858000"/>
          </a:xfrm>
          <a:prstGeom prst="rect">
            <a:avLst/>
          </a:prstGeom>
          <a:solidFill>
            <a:srgbClr val="0E2841"/>
          </a:solidFill>
          <a:ln w="12700">
            <a:miter lim="400000"/>
          </a:ln>
        </p:spPr>
        <p:txBody>
          <a:bodyPr lIns="45719" rIns="45719" anchor="ctr"/>
          <a:lstStyle/>
          <a:p>
            <a:pPr algn="ctr">
              <a:defRPr>
                <a:solidFill>
                  <a:srgbClr val="FFFFFF"/>
                </a:solidFill>
              </a:defRPr>
            </a:pPr>
            <a:endParaRPr/>
          </a:p>
        </p:txBody>
      </p:sp>
      <p:sp>
        <p:nvSpPr>
          <p:cNvPr id="95" name="Rectangle 10"/>
          <p:cNvSpPr/>
          <p:nvPr/>
        </p:nvSpPr>
        <p:spPr>
          <a:xfrm rot="10800000">
            <a:off x="-2" y="6140784"/>
            <a:ext cx="6095998" cy="711253"/>
          </a:xfrm>
          <a:prstGeom prst="rect">
            <a:avLst/>
          </a:prstGeom>
          <a:gradFill>
            <a:gsLst>
              <a:gs pos="10000">
                <a:srgbClr val="071421">
                  <a:alpha val="10000"/>
                </a:srgbClr>
              </a:gs>
              <a:gs pos="100000">
                <a:srgbClr val="2D7FCF">
                  <a:alpha val="0"/>
                </a:srgbClr>
              </a:gs>
            </a:gsLst>
            <a:lin ang="8400000"/>
          </a:gradFill>
          <a:ln w="12700">
            <a:miter lim="400000"/>
          </a:ln>
        </p:spPr>
        <p:txBody>
          <a:bodyPr lIns="45719" rIns="45719" anchor="ctr"/>
          <a:lstStyle/>
          <a:p>
            <a:pPr algn="ctr">
              <a:defRPr>
                <a:solidFill>
                  <a:srgbClr val="FFFFFF"/>
                </a:solidFill>
              </a:defRPr>
            </a:pPr>
            <a:endParaRPr/>
          </a:p>
        </p:txBody>
      </p:sp>
      <p:grpSp>
        <p:nvGrpSpPr>
          <p:cNvPr id="102" name="Group 12"/>
          <p:cNvGrpSpPr/>
          <p:nvPr/>
        </p:nvGrpSpPr>
        <p:grpSpPr>
          <a:xfrm>
            <a:off x="0" y="2075419"/>
            <a:ext cx="12396068" cy="4440645"/>
            <a:chOff x="0" y="0"/>
            <a:chExt cx="12396066" cy="4440643"/>
          </a:xfrm>
        </p:grpSpPr>
        <p:sp>
          <p:nvSpPr>
            <p:cNvPr id="96" name="Oval 13"/>
            <p:cNvSpPr/>
            <p:nvPr/>
          </p:nvSpPr>
          <p:spPr>
            <a:xfrm rot="4500000">
              <a:off x="7942189" y="432150"/>
              <a:ext cx="3563873" cy="3563873"/>
            </a:xfrm>
            <a:prstGeom prst="ellipse">
              <a:avLst/>
            </a:prstGeom>
            <a:noFill/>
            <a:ln w="31750" cap="flat">
              <a:solidFill>
                <a:srgbClr val="1A4A78">
                  <a:alpha val="15000"/>
                </a:srgbClr>
              </a:solidFill>
              <a:prstDash val="sysDot"/>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7" name="Oval 14"/>
            <p:cNvSpPr/>
            <p:nvPr/>
          </p:nvSpPr>
          <p:spPr>
            <a:xfrm rot="16200000">
              <a:off x="10435063" y="1973509"/>
              <a:ext cx="1381609" cy="1381609"/>
            </a:xfrm>
            <a:prstGeom prst="ellipse">
              <a:avLst/>
            </a:prstGeom>
            <a:noFill/>
            <a:ln w="31750" cap="flat">
              <a:solidFill>
                <a:srgbClr val="1A4A78">
                  <a:alpha val="20000"/>
                </a:srgbClr>
              </a:solidFill>
              <a:prstDash val="sysDot"/>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8" name="Oval 15"/>
            <p:cNvSpPr/>
            <p:nvPr/>
          </p:nvSpPr>
          <p:spPr>
            <a:xfrm rot="16200000">
              <a:off x="0" y="0"/>
              <a:ext cx="3144365" cy="3144365"/>
            </a:xfrm>
            <a:prstGeom prst="ellipse">
              <a:avLst/>
            </a:prstGeom>
            <a:gradFill flip="none" rotWithShape="1">
              <a:gsLst>
                <a:gs pos="0">
                  <a:srgbClr val="0A1E31">
                    <a:alpha val="20000"/>
                  </a:srgbClr>
                </a:gs>
                <a:gs pos="100000">
                  <a:srgbClr val="071421">
                    <a:alpha val="10000"/>
                  </a:srgbClr>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99" name="Oval 16"/>
            <p:cNvSpPr/>
            <p:nvPr/>
          </p:nvSpPr>
          <p:spPr>
            <a:xfrm rot="12600000">
              <a:off x="10150843" y="2195419"/>
              <a:ext cx="1897887" cy="1897887"/>
            </a:xfrm>
            <a:prstGeom prst="ellipse">
              <a:avLst/>
            </a:prstGeom>
            <a:gradFill flip="none" rotWithShape="1">
              <a:gsLst>
                <a:gs pos="0">
                  <a:srgbClr val="0A1E31">
                    <a:alpha val="10000"/>
                  </a:srgbClr>
                </a:gs>
                <a:gs pos="100000">
                  <a:srgbClr val="0A1E31">
                    <a:alpha val="20000"/>
                  </a:srgbClr>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100" name="Oval 17"/>
            <p:cNvSpPr/>
            <p:nvPr/>
          </p:nvSpPr>
          <p:spPr>
            <a:xfrm rot="4500000">
              <a:off x="2046779" y="965072"/>
              <a:ext cx="2579323" cy="2579323"/>
            </a:xfrm>
            <a:prstGeom prst="ellipse">
              <a:avLst/>
            </a:prstGeom>
            <a:noFill/>
            <a:ln w="31750" cap="flat">
              <a:solidFill>
                <a:srgbClr val="1A4A78">
                  <a:alpha val="20000"/>
                </a:srgbClr>
              </a:solidFill>
              <a:prstDash val="sysDot"/>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01" name="Oval 18"/>
            <p:cNvSpPr/>
            <p:nvPr/>
          </p:nvSpPr>
          <p:spPr>
            <a:xfrm rot="4500000">
              <a:off x="2224638" y="1118554"/>
              <a:ext cx="2243195" cy="2243196"/>
            </a:xfrm>
            <a:prstGeom prst="ellipse">
              <a:avLst/>
            </a:prstGeom>
            <a:noFill/>
            <a:ln w="31750" cap="flat">
              <a:solidFill>
                <a:srgbClr val="1A4A78">
                  <a:alpha val="10000"/>
                </a:srgbClr>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grpSp>
      <p:sp>
        <p:nvSpPr>
          <p:cNvPr id="103" name="Rectangle 20"/>
          <p:cNvSpPr/>
          <p:nvPr/>
        </p:nvSpPr>
        <p:spPr>
          <a:xfrm>
            <a:off x="-1" y="0"/>
            <a:ext cx="12188954" cy="6858000"/>
          </a:xfrm>
          <a:prstGeom prst="rect">
            <a:avLst/>
          </a:prstGeom>
          <a:solidFill>
            <a:srgbClr val="000000">
              <a:alpha val="52999"/>
            </a:srgbClr>
          </a:solidFill>
          <a:ln w="12700">
            <a:miter lim="400000"/>
          </a:ln>
        </p:spPr>
        <p:txBody>
          <a:bodyPr lIns="45719" rIns="45719" anchor="ctr"/>
          <a:lstStyle/>
          <a:p>
            <a:pPr algn="ctr">
              <a:defRPr>
                <a:solidFill>
                  <a:srgbClr val="FFFFFF"/>
                </a:solidFill>
              </a:defRPr>
            </a:pPr>
            <a:endParaRPr/>
          </a:p>
        </p:txBody>
      </p:sp>
      <p:sp>
        <p:nvSpPr>
          <p:cNvPr id="104" name="Title 1"/>
          <p:cNvSpPr txBox="1">
            <a:spLocks noGrp="1"/>
          </p:cNvSpPr>
          <p:nvPr>
            <p:ph type="ctrTitle"/>
          </p:nvPr>
        </p:nvSpPr>
        <p:spPr>
          <a:xfrm>
            <a:off x="629639" y="630935"/>
            <a:ext cx="10724161" cy="2096768"/>
          </a:xfrm>
          <a:prstGeom prst="rect">
            <a:avLst/>
          </a:prstGeom>
        </p:spPr>
        <p:txBody>
          <a:bodyPr>
            <a:normAutofit/>
          </a:bodyPr>
          <a:lstStyle/>
          <a:p>
            <a:pPr defTabSz="896111">
              <a:defRPr sz="4704" b="1" i="1">
                <a:solidFill>
                  <a:srgbClr val="FFFFFF"/>
                </a:solidFill>
              </a:defRPr>
            </a:pPr>
            <a:r>
              <a:rPr lang="en-US" dirty="0"/>
              <a:t>Eliminate the Risks to  the 2026 Election</a:t>
            </a:r>
            <a:br>
              <a:rPr dirty="0"/>
            </a:br>
            <a:endParaRPr dirty="0"/>
          </a:p>
        </p:txBody>
      </p:sp>
      <p:sp>
        <p:nvSpPr>
          <p:cNvPr id="105" name="Rectangle 22"/>
          <p:cNvSpPr/>
          <p:nvPr/>
        </p:nvSpPr>
        <p:spPr>
          <a:xfrm rot="16200000">
            <a:off x="10438145" y="1042604"/>
            <a:ext cx="2796462" cy="711253"/>
          </a:xfrm>
          <a:prstGeom prst="rect">
            <a:avLst/>
          </a:prstGeom>
          <a:gradFill>
            <a:gsLst>
              <a:gs pos="0">
                <a:srgbClr val="71AAE0">
                  <a:alpha val="0"/>
                </a:srgbClr>
              </a:gs>
              <a:gs pos="100000">
                <a:srgbClr val="0A1E31">
                  <a:alpha val="10000"/>
                </a:srgbClr>
              </a:gs>
            </a:gsLst>
            <a:lin ang="8400000"/>
          </a:gradFill>
          <a:ln w="12700">
            <a:miter lim="400000"/>
          </a:ln>
        </p:spPr>
        <p:txBody>
          <a:bodyPr lIns="45719" rIns="45719" anchor="ctr"/>
          <a:lstStyle/>
          <a:p>
            <a:pPr algn="ctr">
              <a:defRPr>
                <a:solidFill>
                  <a:srgbClr val="FFFFFF"/>
                </a:solidFill>
              </a:defRPr>
            </a:pPr>
            <a:endParaRPr/>
          </a:p>
        </p:txBody>
      </p:sp>
      <p:grpSp>
        <p:nvGrpSpPr>
          <p:cNvPr id="110" name="Group 24"/>
          <p:cNvGrpSpPr/>
          <p:nvPr/>
        </p:nvGrpSpPr>
        <p:grpSpPr>
          <a:xfrm>
            <a:off x="11259539" y="317577"/>
            <a:ext cx="548640" cy="549008"/>
            <a:chOff x="0" y="0"/>
            <a:chExt cx="548638" cy="549007"/>
          </a:xfrm>
        </p:grpSpPr>
        <p:sp>
          <p:nvSpPr>
            <p:cNvPr id="106" name="Straight Connector 25"/>
            <p:cNvSpPr/>
            <p:nvPr/>
          </p:nvSpPr>
          <p:spPr>
            <a:xfrm>
              <a:off x="0" y="-1"/>
              <a:ext cx="548640" cy="1"/>
            </a:xfrm>
            <a:prstGeom prst="line">
              <a:avLst/>
            </a:prstGeom>
            <a:noFill/>
            <a:ln w="31750" cap="rnd">
              <a:solidFill>
                <a:srgbClr val="1C4F80">
                  <a:alpha val="40000"/>
                </a:srgbClr>
              </a:solidFill>
              <a:prstDash val="sysDot"/>
              <a:round/>
            </a:ln>
            <a:effectLst/>
          </p:spPr>
          <p:txBody>
            <a:bodyPr wrap="square" lIns="45719" tIns="45719" rIns="45719" bIns="45719" numCol="1" anchor="t">
              <a:noAutofit/>
            </a:bodyPr>
            <a:lstStyle/>
            <a:p>
              <a:endParaRPr/>
            </a:p>
          </p:txBody>
        </p:sp>
        <p:sp>
          <p:nvSpPr>
            <p:cNvPr id="107" name="Straight Connector 26"/>
            <p:cNvSpPr/>
            <p:nvPr/>
          </p:nvSpPr>
          <p:spPr>
            <a:xfrm>
              <a:off x="0" y="183001"/>
              <a:ext cx="548640" cy="1"/>
            </a:xfrm>
            <a:prstGeom prst="line">
              <a:avLst/>
            </a:prstGeom>
            <a:noFill/>
            <a:ln w="31750" cap="rnd">
              <a:solidFill>
                <a:srgbClr val="1C4F80">
                  <a:alpha val="40000"/>
                </a:srgbClr>
              </a:solidFill>
              <a:prstDash val="sysDot"/>
              <a:round/>
            </a:ln>
            <a:effectLst/>
          </p:spPr>
          <p:txBody>
            <a:bodyPr wrap="square" lIns="45719" tIns="45719" rIns="45719" bIns="45719" numCol="1" anchor="t">
              <a:noAutofit/>
            </a:bodyPr>
            <a:lstStyle/>
            <a:p>
              <a:endParaRPr/>
            </a:p>
          </p:txBody>
        </p:sp>
        <p:sp>
          <p:nvSpPr>
            <p:cNvPr id="108" name="Straight Connector 27"/>
            <p:cNvSpPr/>
            <p:nvPr/>
          </p:nvSpPr>
          <p:spPr>
            <a:xfrm>
              <a:off x="0" y="366003"/>
              <a:ext cx="548640" cy="1"/>
            </a:xfrm>
            <a:prstGeom prst="line">
              <a:avLst/>
            </a:prstGeom>
            <a:noFill/>
            <a:ln w="31750" cap="rnd">
              <a:solidFill>
                <a:srgbClr val="1C4F80">
                  <a:alpha val="40000"/>
                </a:srgbClr>
              </a:solidFill>
              <a:prstDash val="sysDot"/>
              <a:round/>
            </a:ln>
            <a:effectLst/>
          </p:spPr>
          <p:txBody>
            <a:bodyPr wrap="square" lIns="45719" tIns="45719" rIns="45719" bIns="45719" numCol="1" anchor="t">
              <a:noAutofit/>
            </a:bodyPr>
            <a:lstStyle/>
            <a:p>
              <a:endParaRPr/>
            </a:p>
          </p:txBody>
        </p:sp>
        <p:sp>
          <p:nvSpPr>
            <p:cNvPr id="109" name="Straight Connector 28"/>
            <p:cNvSpPr/>
            <p:nvPr/>
          </p:nvSpPr>
          <p:spPr>
            <a:xfrm>
              <a:off x="0" y="549006"/>
              <a:ext cx="548640" cy="1"/>
            </a:xfrm>
            <a:prstGeom prst="line">
              <a:avLst/>
            </a:prstGeom>
            <a:noFill/>
            <a:ln w="31750" cap="rnd">
              <a:solidFill>
                <a:srgbClr val="1C4F80">
                  <a:alpha val="40000"/>
                </a:srgbClr>
              </a:solidFill>
              <a:prstDash val="sysDot"/>
              <a:round/>
            </a:ln>
            <a:effectLst/>
          </p:spPr>
          <p:txBody>
            <a:bodyPr wrap="square" lIns="45719" tIns="45719" rIns="45719" bIns="45719" numCol="1" anchor="t">
              <a:noAutofit/>
            </a:bodyPr>
            <a:lstStyle/>
            <a:p>
              <a:endParaRPr/>
            </a:p>
          </p:txBody>
        </p:sp>
      </p:grpSp>
      <p:grpSp>
        <p:nvGrpSpPr>
          <p:cNvPr id="115" name="Group 30"/>
          <p:cNvGrpSpPr/>
          <p:nvPr/>
        </p:nvGrpSpPr>
        <p:grpSpPr>
          <a:xfrm>
            <a:off x="985413" y="5572761"/>
            <a:ext cx="549008" cy="1285876"/>
            <a:chOff x="0" y="0"/>
            <a:chExt cx="549006" cy="1285875"/>
          </a:xfrm>
        </p:grpSpPr>
        <p:sp>
          <p:nvSpPr>
            <p:cNvPr id="111" name="Straight Connector 31"/>
            <p:cNvSpPr/>
            <p:nvPr/>
          </p:nvSpPr>
          <p:spPr>
            <a:xfrm flipH="1">
              <a:off x="549006" y="0"/>
              <a:ext cx="1" cy="1285875"/>
            </a:xfrm>
            <a:prstGeom prst="line">
              <a:avLst/>
            </a:prstGeom>
            <a:noFill/>
            <a:ln w="31750" cap="rnd">
              <a:solidFill>
                <a:srgbClr val="1A4A78">
                  <a:alpha val="40000"/>
                </a:srgbClr>
              </a:solidFill>
              <a:prstDash val="sysDot"/>
              <a:round/>
            </a:ln>
            <a:effectLst/>
          </p:spPr>
          <p:txBody>
            <a:bodyPr wrap="square" lIns="45719" tIns="45719" rIns="45719" bIns="45719" numCol="1" anchor="t">
              <a:noAutofit/>
            </a:bodyPr>
            <a:lstStyle/>
            <a:p>
              <a:endParaRPr/>
            </a:p>
          </p:txBody>
        </p:sp>
        <p:sp>
          <p:nvSpPr>
            <p:cNvPr id="112" name="Straight Connector 32"/>
            <p:cNvSpPr/>
            <p:nvPr/>
          </p:nvSpPr>
          <p:spPr>
            <a:xfrm flipH="1">
              <a:off x="366004" y="0"/>
              <a:ext cx="1" cy="1285875"/>
            </a:xfrm>
            <a:prstGeom prst="line">
              <a:avLst/>
            </a:prstGeom>
            <a:noFill/>
            <a:ln w="31750" cap="rnd">
              <a:solidFill>
                <a:srgbClr val="1A4A78">
                  <a:alpha val="40000"/>
                </a:srgbClr>
              </a:solidFill>
              <a:prstDash val="sysDot"/>
              <a:round/>
            </a:ln>
            <a:effectLst/>
          </p:spPr>
          <p:txBody>
            <a:bodyPr wrap="square" lIns="45719" tIns="45719" rIns="45719" bIns="45719" numCol="1" anchor="t">
              <a:noAutofit/>
            </a:bodyPr>
            <a:lstStyle/>
            <a:p>
              <a:endParaRPr/>
            </a:p>
          </p:txBody>
        </p:sp>
        <p:sp>
          <p:nvSpPr>
            <p:cNvPr id="113" name="Straight Connector 33"/>
            <p:cNvSpPr/>
            <p:nvPr/>
          </p:nvSpPr>
          <p:spPr>
            <a:xfrm flipH="1">
              <a:off x="183002" y="0"/>
              <a:ext cx="1" cy="1285875"/>
            </a:xfrm>
            <a:prstGeom prst="line">
              <a:avLst/>
            </a:prstGeom>
            <a:noFill/>
            <a:ln w="31750" cap="rnd">
              <a:solidFill>
                <a:srgbClr val="1A4A78">
                  <a:alpha val="40000"/>
                </a:srgbClr>
              </a:solidFill>
              <a:prstDash val="sysDot"/>
              <a:round/>
            </a:ln>
            <a:effectLst/>
          </p:spPr>
          <p:txBody>
            <a:bodyPr wrap="square" lIns="45719" tIns="45719" rIns="45719" bIns="45719" numCol="1" anchor="t">
              <a:noAutofit/>
            </a:bodyPr>
            <a:lstStyle/>
            <a:p>
              <a:endParaRPr/>
            </a:p>
          </p:txBody>
        </p:sp>
        <p:sp>
          <p:nvSpPr>
            <p:cNvPr id="114" name="Straight Connector 34"/>
            <p:cNvSpPr/>
            <p:nvPr/>
          </p:nvSpPr>
          <p:spPr>
            <a:xfrm flipH="1">
              <a:off x="-1" y="0"/>
              <a:ext cx="2" cy="1285875"/>
            </a:xfrm>
            <a:prstGeom prst="line">
              <a:avLst/>
            </a:prstGeom>
            <a:noFill/>
            <a:ln w="31750" cap="rnd">
              <a:solidFill>
                <a:srgbClr val="1A4A78">
                  <a:alpha val="40000"/>
                </a:srgbClr>
              </a:solidFill>
              <a:prstDash val="sysDot"/>
              <a:round/>
            </a:ln>
            <a:effectLst/>
          </p:spPr>
          <p:txBody>
            <a:bodyPr wrap="square" lIns="45719" tIns="45719" rIns="45719" bIns="45719" numCol="1" anchor="t">
              <a:noAutofit/>
            </a:bodyPr>
            <a:lstStyle/>
            <a:p>
              <a:endParaRPr/>
            </a:p>
          </p:txBody>
        </p:sp>
      </p:grpSp>
      <p:pic>
        <p:nvPicPr>
          <p:cNvPr id="116" name="Picture 3" descr="Picture 3"/>
          <p:cNvPicPr>
            <a:picLocks noChangeAspect="1"/>
          </p:cNvPicPr>
          <p:nvPr/>
        </p:nvPicPr>
        <p:blipFill>
          <a:blip r:embed="rId2"/>
          <a:stretch>
            <a:fillRect/>
          </a:stretch>
        </p:blipFill>
        <p:spPr>
          <a:xfrm>
            <a:off x="631358" y="3701456"/>
            <a:ext cx="10843067" cy="2335106"/>
          </a:xfrm>
          <a:prstGeom prst="rect">
            <a:avLst/>
          </a:prstGeom>
          <a:ln w="12700">
            <a:miter lim="400000"/>
          </a:ln>
        </p:spPr>
      </p:pic>
      <p:grpSp>
        <p:nvGrpSpPr>
          <p:cNvPr id="121" name="Group 36"/>
          <p:cNvGrpSpPr/>
          <p:nvPr/>
        </p:nvGrpSpPr>
        <p:grpSpPr>
          <a:xfrm>
            <a:off x="413867" y="3093008"/>
            <a:ext cx="429769" cy="304801"/>
            <a:chOff x="0" y="0"/>
            <a:chExt cx="429768" cy="304800"/>
          </a:xfrm>
        </p:grpSpPr>
        <p:sp>
          <p:nvSpPr>
            <p:cNvPr id="117" name="Straight Connector 37"/>
            <p:cNvSpPr/>
            <p:nvPr/>
          </p:nvSpPr>
          <p:spPr>
            <a:xfrm>
              <a:off x="0" y="304800"/>
              <a:ext cx="429769" cy="0"/>
            </a:xfrm>
            <a:prstGeom prst="line">
              <a:avLst/>
            </a:prstGeom>
            <a:noFill/>
            <a:ln w="25400" cap="flat">
              <a:solidFill>
                <a:srgbClr val="F1F1F1">
                  <a:alpha val="50000"/>
                </a:srgbClr>
              </a:solidFill>
              <a:prstDash val="sysDot"/>
              <a:miter lim="800000"/>
            </a:ln>
            <a:effectLst/>
          </p:spPr>
          <p:txBody>
            <a:bodyPr wrap="square" lIns="45719" tIns="45719" rIns="45719" bIns="45719" numCol="1" anchor="t">
              <a:noAutofit/>
            </a:bodyPr>
            <a:lstStyle/>
            <a:p>
              <a:endParaRPr/>
            </a:p>
          </p:txBody>
        </p:sp>
        <p:sp>
          <p:nvSpPr>
            <p:cNvPr id="118" name="Straight Connector 38"/>
            <p:cNvSpPr/>
            <p:nvPr/>
          </p:nvSpPr>
          <p:spPr>
            <a:xfrm>
              <a:off x="0" y="203200"/>
              <a:ext cx="429769" cy="0"/>
            </a:xfrm>
            <a:prstGeom prst="line">
              <a:avLst/>
            </a:prstGeom>
            <a:noFill/>
            <a:ln w="25400" cap="flat">
              <a:solidFill>
                <a:srgbClr val="F1F1F1">
                  <a:alpha val="50000"/>
                </a:srgbClr>
              </a:solidFill>
              <a:prstDash val="sysDot"/>
              <a:miter lim="800000"/>
            </a:ln>
            <a:effectLst/>
          </p:spPr>
          <p:txBody>
            <a:bodyPr wrap="square" lIns="45719" tIns="45719" rIns="45719" bIns="45719" numCol="1" anchor="t">
              <a:noAutofit/>
            </a:bodyPr>
            <a:lstStyle/>
            <a:p>
              <a:endParaRPr/>
            </a:p>
          </p:txBody>
        </p:sp>
        <p:sp>
          <p:nvSpPr>
            <p:cNvPr id="119" name="Straight Connector 39"/>
            <p:cNvSpPr/>
            <p:nvPr/>
          </p:nvSpPr>
          <p:spPr>
            <a:xfrm>
              <a:off x="0" y="101600"/>
              <a:ext cx="429769" cy="0"/>
            </a:xfrm>
            <a:prstGeom prst="line">
              <a:avLst/>
            </a:prstGeom>
            <a:noFill/>
            <a:ln w="25400" cap="flat">
              <a:solidFill>
                <a:srgbClr val="F1F1F1">
                  <a:alpha val="50000"/>
                </a:srgbClr>
              </a:solidFill>
              <a:prstDash val="sysDot"/>
              <a:miter lim="800000"/>
            </a:ln>
            <a:effectLst/>
          </p:spPr>
          <p:txBody>
            <a:bodyPr wrap="square" lIns="45719" tIns="45719" rIns="45719" bIns="45719" numCol="1" anchor="t">
              <a:noAutofit/>
            </a:bodyPr>
            <a:lstStyle/>
            <a:p>
              <a:endParaRPr/>
            </a:p>
          </p:txBody>
        </p:sp>
        <p:sp>
          <p:nvSpPr>
            <p:cNvPr id="120" name="Straight Connector 40"/>
            <p:cNvSpPr/>
            <p:nvPr/>
          </p:nvSpPr>
          <p:spPr>
            <a:xfrm>
              <a:off x="0" y="0"/>
              <a:ext cx="429769" cy="0"/>
            </a:xfrm>
            <a:prstGeom prst="line">
              <a:avLst/>
            </a:prstGeom>
            <a:noFill/>
            <a:ln w="25400" cap="flat">
              <a:solidFill>
                <a:srgbClr val="F1F1F1">
                  <a:alpha val="50000"/>
                </a:srgbClr>
              </a:solidFill>
              <a:prstDash val="sysDot"/>
              <a:miter lim="800000"/>
            </a:ln>
            <a:effectLst/>
          </p:spPr>
          <p:txBody>
            <a:bodyPr wrap="square" lIns="45719" tIns="45719" rIns="45719" bIns="45719" numCol="1" anchor="t">
              <a:noAutofit/>
            </a:bodyPr>
            <a:lstStyle/>
            <a:p>
              <a:endParaRPr/>
            </a:p>
          </p:txBody>
        </p:sp>
      </p:grpSp>
      <p:sp>
        <p:nvSpPr>
          <p:cNvPr id="122" name="Slide Number Placeholder 4"/>
          <p:cNvSpPr txBox="1">
            <a:spLocks noGrp="1"/>
          </p:cNvSpPr>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a:t>
            </a:fld>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Rectangle 8"/>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25" name="Oval 10"/>
          <p:cNvSpPr/>
          <p:nvPr/>
        </p:nvSpPr>
        <p:spPr>
          <a:xfrm>
            <a:off x="199527" y="554151"/>
            <a:ext cx="5742192" cy="5742192"/>
          </a:xfrm>
          <a:prstGeom prst="ellipse">
            <a:avLst/>
          </a:prstGeom>
          <a:gradFill>
            <a:gsLst>
              <a:gs pos="0">
                <a:schemeClr val="accent1"/>
              </a:gs>
              <a:gs pos="100000">
                <a:schemeClr val="accent2"/>
              </a:gs>
            </a:gsLst>
            <a:lin ang="2700000"/>
          </a:gradFill>
          <a:ln w="12700">
            <a:miter lim="400000"/>
          </a:ln>
        </p:spPr>
        <p:txBody>
          <a:bodyPr lIns="45719" rIns="45719" anchor="ctr"/>
          <a:lstStyle/>
          <a:p>
            <a:pPr algn="ctr">
              <a:defRPr>
                <a:solidFill>
                  <a:srgbClr val="FFFFFF"/>
                </a:solidFill>
              </a:defRPr>
            </a:pPr>
            <a:endParaRPr/>
          </a:p>
        </p:txBody>
      </p:sp>
      <p:sp>
        <p:nvSpPr>
          <p:cNvPr id="126" name="Title 1"/>
          <p:cNvSpPr txBox="1">
            <a:spLocks noGrp="1"/>
          </p:cNvSpPr>
          <p:nvPr>
            <p:ph type="title"/>
          </p:nvPr>
        </p:nvSpPr>
        <p:spPr>
          <a:xfrm>
            <a:off x="1245071" y="1289764"/>
            <a:ext cx="3858872" cy="4270964"/>
          </a:xfrm>
          <a:prstGeom prst="rect">
            <a:avLst/>
          </a:prstGeom>
        </p:spPr>
        <p:txBody>
          <a:bodyPr/>
          <a:lstStyle>
            <a:lvl1pPr algn="ctr">
              <a:defRPr sz="4300" b="1">
                <a:solidFill>
                  <a:srgbClr val="FFFFFF"/>
                </a:solidFill>
              </a:defRPr>
            </a:lvl1pPr>
          </a:lstStyle>
          <a:p>
            <a:r>
              <a:t>Don’t Be Overconfident</a:t>
            </a:r>
          </a:p>
        </p:txBody>
      </p:sp>
      <p:sp>
        <p:nvSpPr>
          <p:cNvPr id="127" name="Graphic 11"/>
          <p:cNvSpPr/>
          <p:nvPr/>
        </p:nvSpPr>
        <p:spPr>
          <a:xfrm>
            <a:off x="1123492" y="374394"/>
            <a:ext cx="171516" cy="171516"/>
          </a:xfrm>
          <a:custGeom>
            <a:avLst/>
            <a:gdLst/>
            <a:ahLst/>
            <a:cxnLst>
              <a:cxn ang="0">
                <a:pos x="wd2" y="hd2"/>
              </a:cxn>
              <a:cxn ang="5400000">
                <a:pos x="wd2" y="hd2"/>
              </a:cxn>
              <a:cxn ang="10800000">
                <a:pos x="wd2" y="hd2"/>
              </a:cxn>
              <a:cxn ang="16200000">
                <a:pos x="wd2" y="hd2"/>
              </a:cxn>
            </a:cxnLst>
            <a:rect l="0" t="0" r="r" b="b"/>
            <a:pathLst>
              <a:path w="21600" h="21600" extrusionOk="0">
                <a:moveTo>
                  <a:pt x="20134" y="9334"/>
                </a:moveTo>
                <a:lnTo>
                  <a:pt x="12266" y="9334"/>
                </a:lnTo>
                <a:lnTo>
                  <a:pt x="12266" y="1466"/>
                </a:lnTo>
                <a:cubicBezTo>
                  <a:pt x="12266" y="656"/>
                  <a:pt x="11610" y="0"/>
                  <a:pt x="10800" y="0"/>
                </a:cubicBezTo>
                <a:cubicBezTo>
                  <a:pt x="9990" y="0"/>
                  <a:pt x="9334" y="656"/>
                  <a:pt x="9334" y="1466"/>
                </a:cubicBezTo>
                <a:lnTo>
                  <a:pt x="9334" y="9334"/>
                </a:lnTo>
                <a:lnTo>
                  <a:pt x="1466" y="9334"/>
                </a:lnTo>
                <a:cubicBezTo>
                  <a:pt x="656" y="9334"/>
                  <a:pt x="0" y="9990"/>
                  <a:pt x="0" y="10800"/>
                </a:cubicBezTo>
                <a:cubicBezTo>
                  <a:pt x="0" y="11610"/>
                  <a:pt x="656" y="12266"/>
                  <a:pt x="1466" y="12266"/>
                </a:cubicBezTo>
                <a:lnTo>
                  <a:pt x="9334" y="12266"/>
                </a:lnTo>
                <a:lnTo>
                  <a:pt x="9334" y="20134"/>
                </a:lnTo>
                <a:cubicBezTo>
                  <a:pt x="9334" y="20944"/>
                  <a:pt x="9990" y="21600"/>
                  <a:pt x="10800" y="21600"/>
                </a:cubicBezTo>
                <a:cubicBezTo>
                  <a:pt x="11610" y="21600"/>
                  <a:pt x="12266" y="20944"/>
                  <a:pt x="12266" y="20134"/>
                </a:cubicBezTo>
                <a:lnTo>
                  <a:pt x="12266" y="12266"/>
                </a:lnTo>
                <a:lnTo>
                  <a:pt x="20134" y="12266"/>
                </a:lnTo>
                <a:cubicBezTo>
                  <a:pt x="20944" y="12266"/>
                  <a:pt x="21600" y="11610"/>
                  <a:pt x="21600" y="10800"/>
                </a:cubicBezTo>
                <a:cubicBezTo>
                  <a:pt x="21600" y="9990"/>
                  <a:pt x="20944" y="9334"/>
                  <a:pt x="20134" y="9334"/>
                </a:cubicBezTo>
                <a:close/>
              </a:path>
            </a:pathLst>
          </a:custGeom>
          <a:solidFill>
            <a:schemeClr val="accent2"/>
          </a:solidFill>
          <a:ln w="12700">
            <a:miter lim="400000"/>
          </a:ln>
        </p:spPr>
        <p:txBody>
          <a:bodyPr lIns="45719" rIns="45719" anchor="ctr"/>
          <a:lstStyle/>
          <a:p>
            <a:endParaRPr/>
          </a:p>
        </p:txBody>
      </p:sp>
      <p:sp>
        <p:nvSpPr>
          <p:cNvPr id="128" name="Graphic 12"/>
          <p:cNvSpPr/>
          <p:nvPr/>
        </p:nvSpPr>
        <p:spPr>
          <a:xfrm>
            <a:off x="550109" y="1084506"/>
            <a:ext cx="157546" cy="157546"/>
          </a:xfrm>
          <a:custGeom>
            <a:avLst/>
            <a:gdLst/>
            <a:ahLst/>
            <a:cxnLst>
              <a:cxn ang="0">
                <a:pos x="wd2" y="hd2"/>
              </a:cxn>
              <a:cxn ang="5400000">
                <a:pos x="wd2" y="hd2"/>
              </a:cxn>
              <a:cxn ang="10800000">
                <a:pos x="wd2" y="hd2"/>
              </a:cxn>
              <a:cxn ang="16200000">
                <a:pos x="wd2" y="hd2"/>
              </a:cxn>
            </a:cxnLst>
            <a:rect l="0" t="0" r="r" b="b"/>
            <a:pathLst>
              <a:path w="21600" h="21600" extrusionOk="0">
                <a:moveTo>
                  <a:pt x="10800" y="3192"/>
                </a:moveTo>
                <a:cubicBezTo>
                  <a:pt x="15002" y="3192"/>
                  <a:pt x="18408" y="6598"/>
                  <a:pt x="18408" y="10800"/>
                </a:cubicBezTo>
                <a:cubicBezTo>
                  <a:pt x="18408" y="15002"/>
                  <a:pt x="15002" y="18408"/>
                  <a:pt x="10800" y="18408"/>
                </a:cubicBezTo>
                <a:cubicBezTo>
                  <a:pt x="6598" y="18408"/>
                  <a:pt x="3192" y="15002"/>
                  <a:pt x="3192" y="10800"/>
                </a:cubicBezTo>
                <a:cubicBezTo>
                  <a:pt x="3196" y="6600"/>
                  <a:pt x="6600" y="3196"/>
                  <a:pt x="10800" y="3192"/>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solidFill>
            <a:schemeClr val="accent2"/>
          </a:solidFill>
          <a:ln w="12700">
            <a:miter lim="400000"/>
          </a:ln>
        </p:spPr>
        <p:txBody>
          <a:bodyPr lIns="45719" rIns="45719" anchor="ctr"/>
          <a:lstStyle/>
          <a:p>
            <a:endParaRPr/>
          </a:p>
        </p:txBody>
      </p:sp>
      <p:sp>
        <p:nvSpPr>
          <p:cNvPr id="129" name="Content Placeholder 2"/>
          <p:cNvSpPr txBox="1">
            <a:spLocks noGrp="1"/>
          </p:cNvSpPr>
          <p:nvPr>
            <p:ph type="body" sz="half" idx="1"/>
          </p:nvPr>
        </p:nvSpPr>
        <p:spPr>
          <a:xfrm>
            <a:off x="6297233" y="518399"/>
            <a:ext cx="4771607" cy="5837951"/>
          </a:xfrm>
          <a:prstGeom prst="rect">
            <a:avLst/>
          </a:prstGeom>
        </p:spPr>
        <p:txBody>
          <a:bodyPr anchor="ctr"/>
          <a:lstStyle/>
          <a:p>
            <a:pPr marL="201168" indent="-201168" defTabSz="804672">
              <a:spcBef>
                <a:spcPts val="800"/>
              </a:spcBef>
              <a:defRPr sz="1408">
                <a:solidFill>
                  <a:srgbClr val="000000">
                    <a:alpha val="80000"/>
                  </a:srgbClr>
                </a:solidFill>
              </a:defRPr>
            </a:pPr>
            <a:endParaRPr dirty="0"/>
          </a:p>
          <a:p>
            <a:pPr marL="201168" indent="-201168" defTabSz="804672">
              <a:spcBef>
                <a:spcPts val="800"/>
              </a:spcBef>
              <a:defRPr sz="1408">
                <a:solidFill>
                  <a:srgbClr val="000000">
                    <a:alpha val="80000"/>
                  </a:srgbClr>
                </a:solidFill>
              </a:defRPr>
            </a:pPr>
            <a:endParaRPr dirty="0"/>
          </a:p>
          <a:p>
            <a:pPr marL="201168" indent="-201168" defTabSz="804672">
              <a:spcBef>
                <a:spcPts val="800"/>
              </a:spcBef>
              <a:defRPr sz="1408">
                <a:solidFill>
                  <a:srgbClr val="000000">
                    <a:alpha val="80000"/>
                  </a:srgbClr>
                </a:solidFill>
              </a:defRPr>
            </a:pPr>
            <a:r>
              <a:rPr dirty="0"/>
              <a:t>The Supreme Court recently ruled President Trump cannot change the rules for mail-in voting, because it was too close to the election. </a:t>
            </a:r>
          </a:p>
          <a:p>
            <a:pPr marL="201168" indent="-201168" defTabSz="804672">
              <a:spcBef>
                <a:spcPts val="800"/>
              </a:spcBef>
              <a:defRPr sz="1408">
                <a:solidFill>
                  <a:srgbClr val="000000">
                    <a:alpha val="80000"/>
                  </a:srgbClr>
                </a:solidFill>
              </a:defRPr>
            </a:pPr>
            <a:r>
              <a:rPr dirty="0"/>
              <a:t>Democrats and independents breathed a sigh of relief. </a:t>
            </a:r>
          </a:p>
          <a:p>
            <a:pPr marL="201168" indent="-201168" defTabSz="804672">
              <a:spcBef>
                <a:spcPts val="800"/>
              </a:spcBef>
              <a:defRPr sz="1408">
                <a:solidFill>
                  <a:srgbClr val="000000">
                    <a:alpha val="80000"/>
                  </a:srgbClr>
                </a:solidFill>
              </a:defRPr>
            </a:pPr>
            <a:r>
              <a:rPr dirty="0"/>
              <a:t>Most now think the President  and the Republicans are in deep trouble, and the 2026 election will be a landslide for the Democrats. </a:t>
            </a:r>
          </a:p>
          <a:p>
            <a:pPr marL="201168" indent="-201168" defTabSz="804672">
              <a:spcBef>
                <a:spcPts val="800"/>
              </a:spcBef>
              <a:defRPr sz="1408">
                <a:solidFill>
                  <a:srgbClr val="000000">
                    <a:alpha val="80000"/>
                  </a:srgbClr>
                </a:solidFill>
              </a:defRPr>
            </a:pPr>
            <a:r>
              <a:rPr dirty="0"/>
              <a:t>But Democrats and independents should not assume that the President has given up. </a:t>
            </a:r>
          </a:p>
          <a:p>
            <a:pPr marL="201168" indent="-201168" defTabSz="804672">
              <a:spcBef>
                <a:spcPts val="800"/>
              </a:spcBef>
              <a:defRPr sz="1408">
                <a:solidFill>
                  <a:srgbClr val="000000">
                    <a:alpha val="80000"/>
                  </a:srgbClr>
                </a:solidFill>
              </a:defRPr>
            </a:pPr>
            <a:r>
              <a:rPr dirty="0"/>
              <a:t>If we have learned anything over the past decade, it is that the President will do whatever he can to influence the election. </a:t>
            </a:r>
          </a:p>
          <a:p>
            <a:pPr marL="201168" indent="-201168" defTabSz="804672">
              <a:spcBef>
                <a:spcPts val="800"/>
              </a:spcBef>
              <a:defRPr sz="1408">
                <a:solidFill>
                  <a:srgbClr val="000000">
                    <a:alpha val="80000"/>
                  </a:srgbClr>
                </a:solidFill>
              </a:defRPr>
            </a:pPr>
            <a:r>
              <a:rPr dirty="0"/>
              <a:t>The President still has resources that could make 2026 highly disputed. </a:t>
            </a:r>
          </a:p>
          <a:p>
            <a:pPr marL="201168" indent="-201168" defTabSz="804672">
              <a:spcBef>
                <a:spcPts val="800"/>
              </a:spcBef>
              <a:defRPr sz="1408">
                <a:solidFill>
                  <a:srgbClr val="000000">
                    <a:alpha val="80000"/>
                  </a:srgbClr>
                </a:solidFill>
              </a:defRPr>
            </a:pPr>
            <a:r>
              <a:rPr dirty="0"/>
              <a:t>But there are simple steps Democrats and independents can take that can nullify all the President’s actions. </a:t>
            </a:r>
          </a:p>
          <a:p>
            <a:pPr marL="201168" indent="-201168" defTabSz="804672">
              <a:spcBef>
                <a:spcPts val="800"/>
              </a:spcBef>
              <a:defRPr sz="1408">
                <a:solidFill>
                  <a:srgbClr val="000000">
                    <a:alpha val="80000"/>
                  </a:srgbClr>
                </a:solidFill>
              </a:defRPr>
            </a:pPr>
            <a:endParaRPr dirty="0"/>
          </a:p>
          <a:p>
            <a:pPr marL="201168" indent="-201168" defTabSz="804672">
              <a:spcBef>
                <a:spcPts val="800"/>
              </a:spcBef>
              <a:defRPr sz="1408">
                <a:solidFill>
                  <a:srgbClr val="000000">
                    <a:alpha val="80000"/>
                  </a:srgbClr>
                </a:solidFill>
              </a:defRPr>
            </a:pPr>
            <a:endParaRPr dirty="0"/>
          </a:p>
          <a:p>
            <a:pPr marL="0" indent="0" defTabSz="804672">
              <a:spcBef>
                <a:spcPts val="800"/>
              </a:spcBef>
              <a:buSzTx/>
              <a:buNone/>
              <a:defRPr sz="1408">
                <a:solidFill>
                  <a:srgbClr val="000000">
                    <a:alpha val="80000"/>
                  </a:srgbClr>
                </a:solidFill>
              </a:defRPr>
            </a:pPr>
            <a:endParaRPr dirty="0"/>
          </a:p>
        </p:txBody>
      </p:sp>
      <p:sp>
        <p:nvSpPr>
          <p:cNvPr id="130" name="Graphic 10"/>
          <p:cNvSpPr/>
          <p:nvPr/>
        </p:nvSpPr>
        <p:spPr>
          <a:xfrm>
            <a:off x="5436546" y="5751819"/>
            <a:ext cx="112427" cy="112427"/>
          </a:xfrm>
          <a:prstGeom prst="ellipse">
            <a:avLst/>
          </a:prstGeom>
          <a:solidFill>
            <a:schemeClr val="accent2"/>
          </a:solidFill>
          <a:ln w="12700">
            <a:miter lim="400000"/>
          </a:ln>
        </p:spPr>
        <p:txBody>
          <a:bodyPr lIns="45719" rIns="45719" anchor="ctr"/>
          <a:lstStyle/>
          <a:p>
            <a:endParaRPr/>
          </a:p>
        </p:txBody>
      </p:sp>
      <p:sp>
        <p:nvSpPr>
          <p:cNvPr id="131" name="Straight Connector 18"/>
          <p:cNvSpPr/>
          <p:nvPr/>
        </p:nvSpPr>
        <p:spPr>
          <a:xfrm>
            <a:off x="11586161" y="3610393"/>
            <a:ext cx="1" cy="3238729"/>
          </a:xfrm>
          <a:prstGeom prst="line">
            <a:avLst/>
          </a:prstGeom>
          <a:ln w="25400" cap="sq">
            <a:solidFill>
              <a:srgbClr val="7F695A"/>
            </a:solidFill>
            <a:bevel/>
          </a:ln>
        </p:spPr>
        <p:txBody>
          <a:bodyPr lIns="45719" rIns="45719"/>
          <a:lstStyle/>
          <a:p>
            <a:endParaRPr/>
          </a:p>
        </p:txBody>
      </p:sp>
      <p:pic>
        <p:nvPicPr>
          <p:cNvPr id="132"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133" name="Slide Number Placeholder 4"/>
          <p:cNvSpPr txBox="1">
            <a:spLocks noGrp="1"/>
          </p:cNvSpPr>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17"/>
          <p:cNvSpPr/>
          <p:nvPr/>
        </p:nvSpPr>
        <p:spPr>
          <a:xfrm>
            <a:off x="3047"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36" name="Freeform: Shape 19"/>
          <p:cNvSpPr/>
          <p:nvPr/>
        </p:nvSpPr>
        <p:spPr>
          <a:xfrm>
            <a:off x="0" y="0"/>
            <a:ext cx="4167272"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712" y="0"/>
                </a:lnTo>
                <a:lnTo>
                  <a:pt x="12377" y="259"/>
                </a:lnTo>
                <a:cubicBezTo>
                  <a:pt x="17941" y="2543"/>
                  <a:pt x="21600" y="6412"/>
                  <a:pt x="21600" y="10800"/>
                </a:cubicBezTo>
                <a:cubicBezTo>
                  <a:pt x="21600" y="15188"/>
                  <a:pt x="17941" y="19057"/>
                  <a:pt x="12377" y="21341"/>
                </a:cubicBezTo>
                <a:lnTo>
                  <a:pt x="11712" y="21600"/>
                </a:lnTo>
                <a:lnTo>
                  <a:pt x="0" y="21600"/>
                </a:lnTo>
                <a:close/>
              </a:path>
            </a:pathLst>
          </a:custGeom>
          <a:solidFill>
            <a:schemeClr val="accent2"/>
          </a:solidFill>
          <a:ln w="12700">
            <a:miter lim="400000"/>
          </a:ln>
        </p:spPr>
        <p:txBody>
          <a:bodyPr lIns="45719" rIns="45719" anchor="ctr"/>
          <a:lstStyle/>
          <a:p>
            <a:pPr algn="ctr">
              <a:defRPr>
                <a:solidFill>
                  <a:srgbClr val="FFFFFF"/>
                </a:solidFill>
              </a:defRPr>
            </a:pPr>
            <a:endParaRPr/>
          </a:p>
        </p:txBody>
      </p:sp>
      <p:sp>
        <p:nvSpPr>
          <p:cNvPr id="137" name="Title 1"/>
          <p:cNvSpPr txBox="1">
            <a:spLocks noGrp="1"/>
          </p:cNvSpPr>
          <p:nvPr>
            <p:ph type="title"/>
          </p:nvPr>
        </p:nvSpPr>
        <p:spPr>
          <a:xfrm>
            <a:off x="686833" y="1153572"/>
            <a:ext cx="3200401" cy="4461163"/>
          </a:xfrm>
          <a:prstGeom prst="rect">
            <a:avLst/>
          </a:prstGeom>
        </p:spPr>
        <p:txBody>
          <a:bodyPr/>
          <a:lstStyle/>
          <a:p>
            <a:pPr>
              <a:defRPr b="1" i="1">
                <a:solidFill>
                  <a:srgbClr val="FFFFFF"/>
                </a:solidFill>
              </a:defRPr>
            </a:pPr>
            <a:r>
              <a:t>How 2026  Could Be  Disrupted</a:t>
            </a:r>
            <a:br/>
            <a:r>
              <a:t> </a:t>
            </a:r>
          </a:p>
        </p:txBody>
      </p:sp>
      <p:sp>
        <p:nvSpPr>
          <p:cNvPr id="138" name="Arc 21"/>
          <p:cNvSpPr/>
          <p:nvPr/>
        </p:nvSpPr>
        <p:spPr>
          <a:xfrm flipV="1">
            <a:off x="9592117" y="4497194"/>
            <a:ext cx="2041718" cy="20417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127000" cap="rnd">
            <a:solidFill>
              <a:schemeClr val="accent4"/>
            </a:solidFill>
            <a:prstDash val="dash"/>
            <a:miter/>
          </a:ln>
        </p:spPr>
        <p:txBody>
          <a:bodyPr lIns="45719" rIns="45719" anchor="ctr"/>
          <a:lstStyle/>
          <a:p>
            <a:pPr algn="ctr"/>
            <a:endParaRPr/>
          </a:p>
        </p:txBody>
      </p:sp>
      <p:sp>
        <p:nvSpPr>
          <p:cNvPr id="139" name="Content Placeholder 2"/>
          <p:cNvSpPr txBox="1">
            <a:spLocks noGrp="1"/>
          </p:cNvSpPr>
          <p:nvPr>
            <p:ph type="body" idx="1"/>
          </p:nvPr>
        </p:nvSpPr>
        <p:spPr>
          <a:xfrm>
            <a:off x="4571019" y="588167"/>
            <a:ext cx="6906492" cy="5585621"/>
          </a:xfrm>
          <a:prstGeom prst="rect">
            <a:avLst/>
          </a:prstGeom>
        </p:spPr>
        <p:txBody>
          <a:bodyPr anchor="ctr"/>
          <a:lstStyle/>
          <a:p>
            <a:pPr marL="0" indent="0">
              <a:buSzTx/>
              <a:buNone/>
              <a:defRPr sz="2000"/>
            </a:pPr>
            <a:r>
              <a:rPr dirty="0"/>
              <a:t>We think there are three ways the President will attack the 2026 election. We believe he will:</a:t>
            </a:r>
          </a:p>
          <a:p>
            <a:pPr marL="457200" indent="-457200">
              <a:buFontTx/>
              <a:buAutoNum type="arabicPeriod"/>
              <a:defRPr sz="2000"/>
            </a:pPr>
            <a:r>
              <a:rPr dirty="0"/>
              <a:t>Work with states to remove registrations of as many voters a</a:t>
            </a:r>
            <a:r>
              <a:rPr lang="en-US" dirty="0"/>
              <a:t>s</a:t>
            </a:r>
            <a:r>
              <a:rPr dirty="0"/>
              <a:t> possible, especially those in inner cities of swing states.</a:t>
            </a:r>
          </a:p>
          <a:p>
            <a:pPr marL="457200" indent="-457200">
              <a:buFontTx/>
              <a:buAutoNum type="arabicPeriod"/>
              <a:defRPr sz="2000"/>
            </a:pPr>
            <a:r>
              <a:rPr dirty="0"/>
              <a:t>Pressure states to apply tougher standards for mail-in votes so a much higher percentage will be rejected, and </a:t>
            </a:r>
          </a:p>
          <a:p>
            <a:pPr marL="457200" indent="-457200">
              <a:buFontTx/>
              <a:buAutoNum type="arabicPeriod"/>
              <a:defRPr sz="2000"/>
            </a:pPr>
            <a:r>
              <a:rPr dirty="0"/>
              <a:t>Send ICE into cities on Election Day to “keep the peace” and discourage people from voting. </a:t>
            </a:r>
          </a:p>
          <a:p>
            <a:pPr marL="0" indent="0">
              <a:buSzTx/>
              <a:buNone/>
              <a:defRPr sz="2000"/>
            </a:pPr>
            <a:r>
              <a:rPr dirty="0"/>
              <a:t>These steps will be relatively easy to implement and their impact on the election could be significant.</a:t>
            </a:r>
          </a:p>
        </p:txBody>
      </p:sp>
      <p:sp>
        <p:nvSpPr>
          <p:cNvPr id="140" name="Slide Number Placeholder 4"/>
          <p:cNvSpPr txBox="1">
            <a:spLocks noGrp="1"/>
          </p:cNvSpPr>
          <p:nvPr>
            <p:ph type="sldNum" sz="quarter" idx="2"/>
          </p:nvPr>
        </p:nvSpPr>
        <p:spPr>
          <a:xfrm>
            <a:off x="11164900" y="6404292"/>
            <a:ext cx="188899"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lnSpcReduction="10000"/>
          </a:bodyPr>
          <a:lstStyle>
            <a:lvl1pPr>
              <a:spcBef>
                <a:spcPts val="600"/>
              </a:spcBef>
            </a:lvl1pPr>
          </a:lstStyle>
          <a:p>
            <a:fld id="{86CB4B4D-7CA3-9044-876B-883B54F8677D}" type="slidenum">
              <a:rPr/>
              <a:t>3</a:t>
            </a:fld>
            <a:endParaRPr/>
          </a:p>
        </p:txBody>
      </p:sp>
      <p:pic>
        <p:nvPicPr>
          <p:cNvPr id="141"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itle 1"/>
          <p:cNvSpPr txBox="1">
            <a:spLocks noGrp="1"/>
          </p:cNvSpPr>
          <p:nvPr>
            <p:ph type="title"/>
          </p:nvPr>
        </p:nvSpPr>
        <p:spPr>
          <a:prstGeom prst="rect">
            <a:avLst/>
          </a:prstGeom>
        </p:spPr>
        <p:txBody>
          <a:bodyPr/>
          <a:lstStyle>
            <a:lvl1pPr algn="ctr">
              <a:defRPr sz="3600" b="1" i="1"/>
            </a:lvl1pPr>
          </a:lstStyle>
          <a:p>
            <a:r>
              <a:t>Step 1: Purging Registration Lists </a:t>
            </a:r>
          </a:p>
        </p:txBody>
      </p:sp>
      <p:sp>
        <p:nvSpPr>
          <p:cNvPr id="144" name="Content Placeholder 2"/>
          <p:cNvSpPr txBox="1">
            <a:spLocks noGrp="1"/>
          </p:cNvSpPr>
          <p:nvPr>
            <p:ph type="body" idx="1"/>
          </p:nvPr>
        </p:nvSpPr>
        <p:spPr>
          <a:prstGeom prst="rect">
            <a:avLst/>
          </a:prstGeom>
        </p:spPr>
        <p:txBody>
          <a:bodyPr>
            <a:normAutofit lnSpcReduction="10000"/>
          </a:bodyPr>
          <a:lstStyle/>
          <a:p>
            <a:pPr marL="0" indent="0">
              <a:buSzTx/>
              <a:buNone/>
              <a:defRPr sz="1800"/>
            </a:pPr>
            <a:r>
              <a:rPr dirty="0"/>
              <a:t>The first step could be the purging of millions of people from state registration lists. </a:t>
            </a:r>
          </a:p>
          <a:p>
            <a:pPr>
              <a:defRPr sz="1800"/>
            </a:pPr>
            <a:r>
              <a:rPr dirty="0"/>
              <a:t>While states control registration, the President can use his bully pulpit to rant about illegals being registered.</a:t>
            </a:r>
          </a:p>
          <a:p>
            <a:pPr>
              <a:defRPr sz="1800"/>
            </a:pPr>
            <a:r>
              <a:rPr dirty="0"/>
              <a:t>The Supreme Court has bolstered the President’s position, approving a national citizens list for states to use. While this list cannot be used in 2026, states can still review their lists to deregister whomever they want.  </a:t>
            </a:r>
          </a:p>
          <a:p>
            <a:pPr>
              <a:defRPr sz="1800"/>
            </a:pPr>
            <a:r>
              <a:rPr dirty="0"/>
              <a:t>Purging voters is easy. Five states can deregister anyone who did not vote in the last election and four can deregister anyone who did not vote in the last 2 elections. </a:t>
            </a:r>
            <a:endParaRPr lang="en-US" dirty="0"/>
          </a:p>
          <a:p>
            <a:pPr>
              <a:defRPr sz="1800"/>
            </a:pPr>
            <a:r>
              <a:rPr dirty="0"/>
              <a:t>States can deregister people who do not send back a confirmation letter. Only 11.7% of all voters submitted valid confirmation notices in 2022. </a:t>
            </a:r>
            <a:endParaRPr lang="en-US" dirty="0"/>
          </a:p>
          <a:p>
            <a:pPr>
              <a:defRPr sz="1800"/>
            </a:pPr>
            <a:r>
              <a:rPr dirty="0"/>
              <a:t>4.6 million former felons are barred from voting. </a:t>
            </a:r>
            <a:endParaRPr lang="en-US" dirty="0"/>
          </a:p>
          <a:p>
            <a:pPr>
              <a:defRPr sz="1800"/>
            </a:pPr>
            <a:r>
              <a:rPr dirty="0"/>
              <a:t>States could purge people with incorrect addresses or people the state believes (without proof) might not be citizens. </a:t>
            </a:r>
          </a:p>
          <a:p>
            <a:pPr>
              <a:defRPr sz="1800"/>
            </a:pPr>
            <a:r>
              <a:rPr dirty="0"/>
              <a:t>Unless states have same day registration, these people would be turned away when they tried to vote. </a:t>
            </a:r>
          </a:p>
        </p:txBody>
      </p:sp>
      <p:pic>
        <p:nvPicPr>
          <p:cNvPr id="145" name="Picture 4" descr="Picture 4"/>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146" name="Slide Number Placeholder 5"/>
          <p:cNvSpPr txBox="1">
            <a:spLocks noGrp="1"/>
          </p:cNvSpPr>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Title 1"/>
          <p:cNvSpPr txBox="1">
            <a:spLocks noGrp="1"/>
          </p:cNvSpPr>
          <p:nvPr>
            <p:ph type="title"/>
          </p:nvPr>
        </p:nvSpPr>
        <p:spPr>
          <a:prstGeom prst="rect">
            <a:avLst/>
          </a:prstGeom>
        </p:spPr>
        <p:txBody>
          <a:bodyPr/>
          <a:lstStyle>
            <a:lvl1pPr algn="ctr">
              <a:defRPr sz="3600" b="1" i="1"/>
            </a:lvl1pPr>
          </a:lstStyle>
          <a:p>
            <a:r>
              <a:rPr lang="en-US" dirty="0"/>
              <a:t>19 </a:t>
            </a:r>
            <a:r>
              <a:rPr dirty="0"/>
              <a:t>Million have Been Purged</a:t>
            </a:r>
          </a:p>
        </p:txBody>
      </p:sp>
      <p:sp>
        <p:nvSpPr>
          <p:cNvPr id="149" name="Content Placeholder 2"/>
          <p:cNvSpPr txBox="1">
            <a:spLocks noGrp="1"/>
          </p:cNvSpPr>
          <p:nvPr>
            <p:ph type="body" idx="1"/>
          </p:nvPr>
        </p:nvSpPr>
        <p:spPr>
          <a:prstGeom prst="rect">
            <a:avLst/>
          </a:prstGeom>
        </p:spPr>
        <p:txBody>
          <a:bodyPr/>
          <a:lstStyle/>
          <a:p>
            <a:pPr marL="0" indent="0">
              <a:lnSpc>
                <a:spcPct val="72000"/>
              </a:lnSpc>
              <a:buSzTx/>
              <a:buNone/>
              <a:defRPr sz="1600"/>
            </a:pPr>
            <a:r>
              <a:rPr dirty="0"/>
              <a:t>From 2020 to 2022, 19 million people (8.5% of registered voters) were removed from registration lists. </a:t>
            </a:r>
            <a:endParaRPr sz="2500" dirty="0"/>
          </a:p>
          <a:p>
            <a:pPr marL="685800" lvl="1" indent="-228600">
              <a:lnSpc>
                <a:spcPct val="72000"/>
              </a:lnSpc>
              <a:spcBef>
                <a:spcPts val="500"/>
              </a:spcBef>
              <a:defRPr sz="1600"/>
            </a:pPr>
            <a:r>
              <a:rPr dirty="0"/>
              <a:t>4,776,706 were removed for failure to return a confirmation notice.</a:t>
            </a:r>
            <a:endParaRPr sz="2200" dirty="0"/>
          </a:p>
          <a:p>
            <a:pPr marL="685800" lvl="1" indent="-228600">
              <a:lnSpc>
                <a:spcPct val="72000"/>
              </a:lnSpc>
              <a:spcBef>
                <a:spcPts val="500"/>
              </a:spcBef>
              <a:defRPr sz="1600"/>
            </a:pPr>
            <a:r>
              <a:rPr dirty="0"/>
              <a:t>240,887  were removed for felony or conviction</a:t>
            </a:r>
            <a:endParaRPr sz="2200" dirty="0"/>
          </a:p>
          <a:p>
            <a:pPr marL="685800" lvl="1" indent="-228600">
              <a:lnSpc>
                <a:spcPct val="72000"/>
              </a:lnSpc>
              <a:spcBef>
                <a:spcPts val="500"/>
              </a:spcBef>
              <a:defRPr sz="1600"/>
            </a:pPr>
            <a:r>
              <a:rPr dirty="0"/>
              <a:t>2,324,178 were removed for “other” reasons, and </a:t>
            </a:r>
            <a:endParaRPr sz="2200" dirty="0"/>
          </a:p>
          <a:p>
            <a:pPr marL="685800" lvl="1" indent="-228600">
              <a:lnSpc>
                <a:spcPct val="72000"/>
              </a:lnSpc>
              <a:spcBef>
                <a:spcPts val="500"/>
              </a:spcBef>
              <a:defRPr sz="1600"/>
            </a:pPr>
            <a:r>
              <a:rPr dirty="0"/>
              <a:t>1,132,601 were removed for reasons not categorized. </a:t>
            </a:r>
            <a:endParaRPr sz="2200" dirty="0"/>
          </a:p>
          <a:p>
            <a:pPr marL="685800" lvl="1" indent="-228600">
              <a:lnSpc>
                <a:spcPct val="72000"/>
              </a:lnSpc>
              <a:spcBef>
                <a:spcPts val="500"/>
              </a:spcBef>
              <a:defRPr sz="1600"/>
            </a:pPr>
            <a:r>
              <a:rPr dirty="0"/>
              <a:t>In total, 8,474,372 voters were deregistered for reasons some would question. </a:t>
            </a:r>
            <a:endParaRPr lang="en-US" sz="2200" dirty="0"/>
          </a:p>
          <a:p>
            <a:pPr marL="457200" lvl="1" indent="0">
              <a:lnSpc>
                <a:spcPct val="72000"/>
              </a:lnSpc>
              <a:spcBef>
                <a:spcPts val="500"/>
              </a:spcBef>
              <a:buNone/>
              <a:defRPr sz="1600"/>
            </a:pPr>
            <a:endParaRPr sz="900" dirty="0"/>
          </a:p>
          <a:p>
            <a:pPr marL="0" indent="0">
              <a:lnSpc>
                <a:spcPct val="72000"/>
              </a:lnSpc>
              <a:buSzTx/>
              <a:buNone/>
              <a:defRPr sz="1600"/>
            </a:pPr>
            <a:r>
              <a:rPr dirty="0"/>
              <a:t>In some states, the removals represented a significant percentage of the population. According to Judicial Watch, over the last several years, </a:t>
            </a:r>
            <a:endParaRPr sz="2500" dirty="0"/>
          </a:p>
          <a:p>
            <a:pPr>
              <a:lnSpc>
                <a:spcPct val="72000"/>
              </a:lnSpc>
              <a:defRPr sz="1600"/>
            </a:pPr>
            <a:r>
              <a:rPr dirty="0"/>
              <a:t>Mississippi has purged 41.95% of its voters. </a:t>
            </a:r>
            <a:endParaRPr sz="2500" dirty="0"/>
          </a:p>
          <a:p>
            <a:pPr>
              <a:lnSpc>
                <a:spcPct val="72000"/>
              </a:lnSpc>
              <a:defRPr sz="1600"/>
            </a:pPr>
            <a:r>
              <a:rPr dirty="0"/>
              <a:t>Nevada has purged 10.49% of its voters. In recent elections, all but one of Nevada’s state-wide elections was settled by less than 2%. </a:t>
            </a:r>
            <a:endParaRPr sz="2500" dirty="0"/>
          </a:p>
          <a:p>
            <a:pPr>
              <a:lnSpc>
                <a:spcPct val="72000"/>
              </a:lnSpc>
              <a:defRPr sz="1600"/>
            </a:pPr>
            <a:r>
              <a:rPr dirty="0"/>
              <a:t>New York City removed 918,139 ineligible names from its rolls.</a:t>
            </a:r>
            <a:endParaRPr sz="2500" dirty="0"/>
          </a:p>
          <a:p>
            <a:pPr>
              <a:lnSpc>
                <a:spcPct val="72000"/>
              </a:lnSpc>
              <a:defRPr sz="1600"/>
            </a:pPr>
            <a:r>
              <a:rPr dirty="0"/>
              <a:t>735,000 people were removed from Kentucky’s voter lists. The Secretary of State of Kentucky bragged about his success in deregistering voters. </a:t>
            </a:r>
            <a:endParaRPr sz="2500" dirty="0"/>
          </a:p>
          <a:p>
            <a:pPr>
              <a:lnSpc>
                <a:spcPct val="72000"/>
              </a:lnSpc>
              <a:defRPr sz="1600"/>
            </a:pPr>
            <a:r>
              <a:rPr dirty="0"/>
              <a:t>With deregistration, many will be unable to vote, potentially swinging election results. </a:t>
            </a:r>
          </a:p>
        </p:txBody>
      </p:sp>
      <p:pic>
        <p:nvPicPr>
          <p:cNvPr id="150"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151" name="Slide Number Placeholder 4"/>
          <p:cNvSpPr txBox="1">
            <a:spLocks noGrp="1"/>
          </p:cNvSpPr>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itle 1"/>
          <p:cNvSpPr txBox="1">
            <a:spLocks noGrp="1"/>
          </p:cNvSpPr>
          <p:nvPr>
            <p:ph type="title"/>
          </p:nvPr>
        </p:nvSpPr>
        <p:spPr>
          <a:xfrm>
            <a:off x="2452744" y="365125"/>
            <a:ext cx="8901056" cy="1325563"/>
          </a:xfrm>
          <a:prstGeom prst="rect">
            <a:avLst/>
          </a:prstGeom>
        </p:spPr>
        <p:txBody>
          <a:bodyPr>
            <a:normAutofit fontScale="90000"/>
          </a:bodyPr>
          <a:lstStyle/>
          <a:p>
            <a:pPr algn="ctr" defTabSz="722376">
              <a:defRPr sz="2528" b="1" i="1"/>
            </a:pPr>
            <a:br>
              <a:rPr dirty="0"/>
            </a:br>
            <a:r>
              <a:rPr sz="3600" dirty="0"/>
              <a:t>Step 2. Taking a Harder Line on Mail-in Votes</a:t>
            </a:r>
            <a:r>
              <a:rPr sz="3600" dirty="0">
                <a:solidFill>
                  <a:srgbClr val="FFFFFF"/>
                </a:solidFill>
              </a:rPr>
              <a:t> Hard</a:t>
            </a:r>
            <a:r>
              <a:rPr sz="3081" dirty="0">
                <a:solidFill>
                  <a:srgbClr val="FFFFFF"/>
                </a:solidFill>
              </a:rPr>
              <a:t>er Line on Mail-in Votes</a:t>
            </a:r>
          </a:p>
        </p:txBody>
      </p:sp>
      <p:sp>
        <p:nvSpPr>
          <p:cNvPr id="154" name="Content Placeholder 2"/>
          <p:cNvSpPr txBox="1">
            <a:spLocks noGrp="1"/>
          </p:cNvSpPr>
          <p:nvPr>
            <p:ph type="body" sz="half" idx="1"/>
          </p:nvPr>
        </p:nvSpPr>
        <p:spPr>
          <a:xfrm>
            <a:off x="838200" y="1836383"/>
            <a:ext cx="10016266" cy="4351338"/>
          </a:xfrm>
          <a:prstGeom prst="rect">
            <a:avLst/>
          </a:prstGeom>
        </p:spPr>
        <p:txBody>
          <a:bodyPr>
            <a:normAutofit/>
          </a:bodyPr>
          <a:lstStyle/>
          <a:p>
            <a:pPr marL="0" indent="0">
              <a:lnSpc>
                <a:spcPct val="72000"/>
              </a:lnSpc>
              <a:buSzTx/>
              <a:buNone/>
              <a:defRPr sz="1500"/>
            </a:pPr>
            <a:r>
              <a:rPr sz="1800" dirty="0"/>
              <a:t>The second step for the President is to advocate taking a tougher line on mail-in votes. </a:t>
            </a:r>
          </a:p>
          <a:p>
            <a:pPr>
              <a:lnSpc>
                <a:spcPct val="72000"/>
              </a:lnSpc>
              <a:defRPr sz="1500"/>
            </a:pPr>
            <a:r>
              <a:rPr sz="1800" dirty="0"/>
              <a:t>There are no effective standards for rejecting votes. In election after election, states have reported dramatically different percentages of rejections. </a:t>
            </a:r>
          </a:p>
          <a:p>
            <a:pPr>
              <a:lnSpc>
                <a:spcPct val="72000"/>
              </a:lnSpc>
              <a:buSzTx/>
              <a:defRPr sz="1500"/>
            </a:pPr>
            <a:r>
              <a:rPr sz="1800" dirty="0"/>
              <a:t>States vary widely in the percentage of votes they reject. </a:t>
            </a:r>
          </a:p>
          <a:p>
            <a:pPr lvl="1">
              <a:lnSpc>
                <a:spcPct val="72000"/>
              </a:lnSpc>
              <a:defRPr sz="1500"/>
            </a:pPr>
            <a:r>
              <a:rPr sz="1800" dirty="0"/>
              <a:t>Delaware that went from 1.3% rejections in 2020 to 13.2% in 2022. </a:t>
            </a:r>
          </a:p>
          <a:p>
            <a:pPr lvl="1">
              <a:lnSpc>
                <a:spcPct val="72000"/>
              </a:lnSpc>
              <a:defRPr sz="1500"/>
            </a:pPr>
            <a:r>
              <a:rPr sz="1800" dirty="0"/>
              <a:t>New York went from 13.7% in 2018 to 3.6% in 2020. </a:t>
            </a:r>
          </a:p>
          <a:p>
            <a:pPr lvl="1">
              <a:lnSpc>
                <a:spcPct val="72000"/>
              </a:lnSpc>
              <a:defRPr sz="1500"/>
            </a:pPr>
            <a:r>
              <a:rPr sz="1800" dirty="0"/>
              <a:t>Kentucky, Georgia, and Louisiana had declines of 90% between earlier elections and 2020. </a:t>
            </a:r>
          </a:p>
          <a:p>
            <a:pPr lvl="1">
              <a:lnSpc>
                <a:spcPct val="72000"/>
              </a:lnSpc>
              <a:defRPr sz="1500"/>
            </a:pPr>
            <a:r>
              <a:rPr sz="1800" dirty="0"/>
              <a:t>Massachusetts and North Carolina showed similar declines.</a:t>
            </a:r>
          </a:p>
          <a:p>
            <a:pPr>
              <a:lnSpc>
                <a:spcPct val="72000"/>
              </a:lnSpc>
              <a:buSzTx/>
              <a:defRPr sz="3300"/>
            </a:pPr>
            <a:r>
              <a:rPr lang="en-US" sz="1800" dirty="0"/>
              <a:t>Some states are instituting new rules. In North Carolina in 2026, many votes are being rejected because voters did not seal the </a:t>
            </a:r>
            <a:r>
              <a:rPr lang="en-US" sz="1800"/>
              <a:t>inner envelope. </a:t>
            </a:r>
            <a:endParaRPr sz="1800" dirty="0"/>
          </a:p>
          <a:p>
            <a:pPr marL="0" indent="0">
              <a:lnSpc>
                <a:spcPct val="72000"/>
              </a:lnSpc>
              <a:buSzTx/>
              <a:buNone/>
              <a:defRPr sz="1500"/>
            </a:pPr>
            <a:r>
              <a:rPr sz="1800" dirty="0"/>
              <a:t>How do we explain these changes? Did people forget how to write their names or addresses or include required information, like their social security numbers?</a:t>
            </a:r>
          </a:p>
          <a:p>
            <a:pPr>
              <a:lnSpc>
                <a:spcPct val="72000"/>
              </a:lnSpc>
              <a:defRPr sz="1500"/>
            </a:pPr>
            <a:r>
              <a:rPr sz="1800" dirty="0"/>
              <a:t>The reality is simple. </a:t>
            </a:r>
            <a:r>
              <a:rPr lang="en-US" sz="1800" dirty="0"/>
              <a:t>S</a:t>
            </a:r>
            <a:r>
              <a:rPr sz="1800" dirty="0"/>
              <a:t>tandards vary widely between states and within states in subsequent elections. </a:t>
            </a:r>
          </a:p>
        </p:txBody>
      </p:sp>
      <p:sp>
        <p:nvSpPr>
          <p:cNvPr id="155" name="Slide Number Placeholder 3"/>
          <p:cNvSpPr txBox="1">
            <a:spLocks noGrp="1"/>
          </p:cNvSpPr>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a:t>
            </a:fld>
            <a:endParaRPr/>
          </a:p>
        </p:txBody>
      </p:sp>
      <p:pic>
        <p:nvPicPr>
          <p:cNvPr id="156" name="Picture 4" descr="Picture 4"/>
          <p:cNvPicPr>
            <a:picLocks noChangeAspect="1"/>
          </p:cNvPicPr>
          <p:nvPr/>
        </p:nvPicPr>
        <p:blipFill>
          <a:blip r:embed="rId2"/>
          <a:stretch>
            <a:fillRect/>
          </a:stretch>
        </p:blipFill>
        <p:spPr>
          <a:xfrm>
            <a:off x="91660" y="0"/>
            <a:ext cx="2092740" cy="728133"/>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Title 1"/>
          <p:cNvSpPr txBox="1">
            <a:spLocks noGrp="1"/>
          </p:cNvSpPr>
          <p:nvPr>
            <p:ph type="title"/>
          </p:nvPr>
        </p:nvSpPr>
        <p:spPr>
          <a:prstGeom prst="rect">
            <a:avLst/>
          </a:prstGeom>
        </p:spPr>
        <p:txBody>
          <a:bodyPr/>
          <a:lstStyle>
            <a:lvl1pPr algn="ctr">
              <a:defRPr sz="3600" b="1" i="1"/>
            </a:lvl1pPr>
          </a:lstStyle>
          <a:p>
            <a:r>
              <a:t>2020 Mail-in Votes: Warnings from Experts</a:t>
            </a:r>
          </a:p>
        </p:txBody>
      </p:sp>
      <p:sp>
        <p:nvSpPr>
          <p:cNvPr id="159" name="Content Placeholder 2"/>
          <p:cNvSpPr txBox="1">
            <a:spLocks noGrp="1"/>
          </p:cNvSpPr>
          <p:nvPr>
            <p:ph type="body" idx="1"/>
          </p:nvPr>
        </p:nvSpPr>
        <p:spPr>
          <a:prstGeom prst="rect">
            <a:avLst/>
          </a:prstGeom>
        </p:spPr>
        <p:txBody>
          <a:bodyPr/>
          <a:lstStyle/>
          <a:p>
            <a:pPr marL="0" indent="0">
              <a:lnSpc>
                <a:spcPct val="100000"/>
              </a:lnSpc>
              <a:spcBef>
                <a:spcPts val="400"/>
              </a:spcBef>
              <a:buSzTx/>
              <a:buNone/>
              <a:defRPr sz="1800"/>
            </a:pPr>
            <a:r>
              <a:rPr dirty="0"/>
              <a:t>As we entered the pandemic, most experts contended that the percentage of mail-in vote rejections would go way up in 2020. </a:t>
            </a:r>
          </a:p>
          <a:p>
            <a:pPr marL="0" indent="0">
              <a:lnSpc>
                <a:spcPct val="100000"/>
              </a:lnSpc>
              <a:spcBef>
                <a:spcPts val="400"/>
              </a:spcBef>
              <a:buSzTx/>
              <a:buNone/>
              <a:defRPr sz="1000"/>
            </a:pPr>
            <a:endParaRPr dirty="0"/>
          </a:p>
          <a:p>
            <a:pPr>
              <a:lnSpc>
                <a:spcPct val="100000"/>
              </a:lnSpc>
              <a:spcBef>
                <a:spcPts val="600"/>
              </a:spcBef>
              <a:defRPr sz="1800"/>
            </a:pPr>
            <a:r>
              <a:rPr dirty="0"/>
              <a:t>The Secretary of State of New Mexico and president of the National Association of Secretaries of State stated, that people who are new to the process will be confused about the rules.</a:t>
            </a:r>
            <a:endParaRPr sz="1000" dirty="0"/>
          </a:p>
          <a:p>
            <a:pPr>
              <a:lnSpc>
                <a:spcPct val="100000"/>
              </a:lnSpc>
              <a:spcBef>
                <a:spcPts val="600"/>
              </a:spcBef>
              <a:defRPr sz="1800"/>
            </a:pPr>
            <a:r>
              <a:rPr dirty="0"/>
              <a:t>Professor Daniel A. Smith at the University of Florida, stated, “We’re going to see those [rejection] rates skyrocket even more” in November.”</a:t>
            </a:r>
          </a:p>
          <a:p>
            <a:pPr>
              <a:lnSpc>
                <a:spcPct val="100000"/>
              </a:lnSpc>
              <a:spcBef>
                <a:spcPts val="600"/>
              </a:spcBef>
              <a:defRPr sz="1800"/>
            </a:pPr>
            <a:r>
              <a:rPr dirty="0"/>
              <a:t>Professor Rick Hasen at U.C. Irvine, stated,, “I'm quite worried that there’s going to be many voters disenfranchised for inadvertent noncompliance with absentee ballot rules  That's because many voters have never voted by mail, and in part because some states don’t have a lot of experience processing these ballots.”</a:t>
            </a:r>
          </a:p>
          <a:p>
            <a:pPr>
              <a:lnSpc>
                <a:spcPct val="100000"/>
              </a:lnSpc>
              <a:spcBef>
                <a:spcPts val="600"/>
              </a:spcBef>
              <a:defRPr sz="1800"/>
            </a:pPr>
            <a:r>
              <a:rPr dirty="0"/>
              <a:t>Charles Stewart III from MIT </a:t>
            </a:r>
            <a:r>
              <a:rPr lang="en-US" dirty="0"/>
              <a:t>prophetically </a:t>
            </a:r>
            <a:r>
              <a:rPr dirty="0"/>
              <a:t>stated, “If the election is close, it doesn’t matter how well it was run — it will be a mess. The two campaigns will be arguing over nonconforming ballots, which is going to run up against voters’ beliefs in fair play.”  </a:t>
            </a:r>
          </a:p>
        </p:txBody>
      </p:sp>
      <p:pic>
        <p:nvPicPr>
          <p:cNvPr id="160"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161" name="Slide Number Placeholder 4"/>
          <p:cNvSpPr txBox="1">
            <a:spLocks noGrp="1"/>
          </p:cNvSpPr>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a:t>
            </a:fld>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Rectangle 17"/>
          <p:cNvSpPr/>
          <p:nvPr/>
        </p:nvSpPr>
        <p:spPr>
          <a:xfrm>
            <a:off x="3047"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64" name="Freeform: Shape 19"/>
          <p:cNvSpPr/>
          <p:nvPr/>
        </p:nvSpPr>
        <p:spPr>
          <a:xfrm>
            <a:off x="0" y="0"/>
            <a:ext cx="4167272"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712" y="0"/>
                </a:lnTo>
                <a:lnTo>
                  <a:pt x="12377" y="259"/>
                </a:lnTo>
                <a:cubicBezTo>
                  <a:pt x="17941" y="2543"/>
                  <a:pt x="21600" y="6412"/>
                  <a:pt x="21600" y="10800"/>
                </a:cubicBezTo>
                <a:cubicBezTo>
                  <a:pt x="21600" y="15188"/>
                  <a:pt x="17941" y="19057"/>
                  <a:pt x="12377" y="21341"/>
                </a:cubicBezTo>
                <a:lnTo>
                  <a:pt x="11712" y="21600"/>
                </a:lnTo>
                <a:lnTo>
                  <a:pt x="0" y="21600"/>
                </a:lnTo>
                <a:close/>
              </a:path>
            </a:pathLst>
          </a:custGeom>
          <a:solidFill>
            <a:schemeClr val="accent2"/>
          </a:solidFill>
          <a:ln w="12700">
            <a:miter lim="400000"/>
          </a:ln>
        </p:spPr>
        <p:txBody>
          <a:bodyPr lIns="45719" rIns="45719" anchor="ctr"/>
          <a:lstStyle/>
          <a:p>
            <a:pPr algn="ctr">
              <a:defRPr>
                <a:solidFill>
                  <a:srgbClr val="FFFFFF"/>
                </a:solidFill>
              </a:defRPr>
            </a:pPr>
            <a:endParaRPr/>
          </a:p>
        </p:txBody>
      </p:sp>
      <p:sp>
        <p:nvSpPr>
          <p:cNvPr id="165" name="Title 1"/>
          <p:cNvSpPr txBox="1">
            <a:spLocks noGrp="1"/>
          </p:cNvSpPr>
          <p:nvPr>
            <p:ph type="title"/>
          </p:nvPr>
        </p:nvSpPr>
        <p:spPr>
          <a:xfrm>
            <a:off x="269668" y="1153572"/>
            <a:ext cx="3941632" cy="4461163"/>
          </a:xfrm>
          <a:prstGeom prst="rect">
            <a:avLst/>
          </a:prstGeom>
        </p:spPr>
        <p:txBody>
          <a:bodyPr/>
          <a:lstStyle>
            <a:lvl1pPr>
              <a:defRPr sz="4100" b="1" i="1">
                <a:solidFill>
                  <a:srgbClr val="FFFFFF"/>
                </a:solidFill>
              </a:defRPr>
            </a:lvl1pPr>
          </a:lstStyle>
          <a:p>
            <a:r>
              <a:t>2020 Primaries Confirmed these Assumptions</a:t>
            </a:r>
          </a:p>
        </p:txBody>
      </p:sp>
      <p:sp>
        <p:nvSpPr>
          <p:cNvPr id="166" name="Arc 21"/>
          <p:cNvSpPr/>
          <p:nvPr/>
        </p:nvSpPr>
        <p:spPr>
          <a:xfrm flipV="1">
            <a:off x="9592117" y="4497194"/>
            <a:ext cx="2041718" cy="20417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127000" cap="rnd">
            <a:solidFill>
              <a:schemeClr val="accent4"/>
            </a:solidFill>
            <a:prstDash val="dash"/>
            <a:miter/>
          </a:ln>
        </p:spPr>
        <p:txBody>
          <a:bodyPr lIns="45719" rIns="45719" anchor="ctr"/>
          <a:lstStyle/>
          <a:p>
            <a:pPr algn="ctr"/>
            <a:endParaRPr/>
          </a:p>
        </p:txBody>
      </p:sp>
      <p:sp>
        <p:nvSpPr>
          <p:cNvPr id="167" name="Content Placeholder 2"/>
          <p:cNvSpPr txBox="1">
            <a:spLocks noGrp="1"/>
          </p:cNvSpPr>
          <p:nvPr>
            <p:ph type="body" idx="1"/>
          </p:nvPr>
        </p:nvSpPr>
        <p:spPr>
          <a:xfrm>
            <a:off x="4447307" y="604043"/>
            <a:ext cx="6906492" cy="5585621"/>
          </a:xfrm>
          <a:prstGeom prst="rect">
            <a:avLst/>
          </a:prstGeom>
        </p:spPr>
        <p:txBody>
          <a:bodyPr anchor="ctr"/>
          <a:lstStyle/>
          <a:p>
            <a:pPr marL="0" indent="0">
              <a:buSzTx/>
              <a:buNone/>
              <a:defRPr sz="2600" b="1"/>
            </a:pPr>
            <a:r>
              <a:rPr lang="en-US" sz="2000" dirty="0"/>
              <a:t>In the primaries of 2020, all of these predictions appeared to be happening as m</a:t>
            </a:r>
            <a:r>
              <a:rPr sz="2000" dirty="0"/>
              <a:t>ore than 500,000 mail ballots were rejected. </a:t>
            </a:r>
          </a:p>
          <a:p>
            <a:pPr>
              <a:spcBef>
                <a:spcPts val="600"/>
              </a:spcBef>
              <a:defRPr sz="2000"/>
            </a:pPr>
            <a:r>
              <a:rPr sz="2000" dirty="0"/>
              <a:t>This equated to 2% of the total vote. </a:t>
            </a:r>
          </a:p>
          <a:p>
            <a:pPr>
              <a:spcBef>
                <a:spcPts val="600"/>
              </a:spcBef>
              <a:defRPr sz="2000"/>
            </a:pPr>
            <a:r>
              <a:rPr sz="2000" dirty="0"/>
              <a:t>In Wisconsin's primary, the rejection rate was 12 times the number of mail ballots rejected in the 2016 presidential primary. </a:t>
            </a:r>
          </a:p>
          <a:p>
            <a:pPr>
              <a:spcBef>
                <a:spcPts val="600"/>
              </a:spcBef>
              <a:defRPr sz="2000"/>
            </a:pPr>
            <a:r>
              <a:rPr sz="2000" dirty="0"/>
              <a:t>Similar results occurred in Pennsylvania. </a:t>
            </a:r>
          </a:p>
          <a:p>
            <a:pPr>
              <a:spcBef>
                <a:spcPts val="600"/>
              </a:spcBef>
              <a:defRPr sz="2600"/>
            </a:pPr>
            <a:endParaRPr dirty="0"/>
          </a:p>
        </p:txBody>
      </p:sp>
      <p:sp>
        <p:nvSpPr>
          <p:cNvPr id="168" name="Slide Number Placeholder 4"/>
          <p:cNvSpPr txBox="1">
            <a:spLocks noGrp="1"/>
          </p:cNvSpPr>
          <p:nvPr>
            <p:ph type="sldNum" sz="quarter" idx="2"/>
          </p:nvPr>
        </p:nvSpPr>
        <p:spPr>
          <a:xfrm>
            <a:off x="11164900" y="6404292"/>
            <a:ext cx="188899"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lnSpcReduction="10000"/>
          </a:bodyPr>
          <a:lstStyle>
            <a:lvl1pPr>
              <a:spcBef>
                <a:spcPts val="600"/>
              </a:spcBef>
            </a:lvl1pPr>
          </a:lstStyle>
          <a:p>
            <a:fld id="{86CB4B4D-7CA3-9044-876B-883B54F8677D}" type="slidenum">
              <a:rPr/>
              <a:t>8</a:t>
            </a:fld>
            <a:endParaRPr/>
          </a:p>
        </p:txBody>
      </p:sp>
      <p:pic>
        <p:nvPicPr>
          <p:cNvPr id="169"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Rectangle 9"/>
          <p:cNvSpPr/>
          <p:nvPr/>
        </p:nvSpPr>
        <p:spPr>
          <a:xfrm>
            <a:off x="3047"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72" name="Freeform: Shape 11"/>
          <p:cNvSpPr/>
          <p:nvPr/>
        </p:nvSpPr>
        <p:spPr>
          <a:xfrm>
            <a:off x="0" y="0"/>
            <a:ext cx="4167272"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712" y="0"/>
                </a:lnTo>
                <a:lnTo>
                  <a:pt x="12377" y="259"/>
                </a:lnTo>
                <a:cubicBezTo>
                  <a:pt x="17941" y="2543"/>
                  <a:pt x="21600" y="6412"/>
                  <a:pt x="21600" y="10800"/>
                </a:cubicBezTo>
                <a:cubicBezTo>
                  <a:pt x="21600" y="15188"/>
                  <a:pt x="17941" y="19057"/>
                  <a:pt x="12377" y="21341"/>
                </a:cubicBezTo>
                <a:lnTo>
                  <a:pt x="11712" y="21600"/>
                </a:lnTo>
                <a:lnTo>
                  <a:pt x="0" y="21600"/>
                </a:lnTo>
                <a:close/>
              </a:path>
            </a:pathLst>
          </a:custGeom>
          <a:solidFill>
            <a:schemeClr val="accent2"/>
          </a:solidFill>
          <a:ln w="12700">
            <a:miter lim="400000"/>
          </a:ln>
        </p:spPr>
        <p:txBody>
          <a:bodyPr lIns="45719" rIns="45719" anchor="ctr"/>
          <a:lstStyle/>
          <a:p>
            <a:pPr algn="ctr">
              <a:defRPr>
                <a:solidFill>
                  <a:srgbClr val="FFFFFF"/>
                </a:solidFill>
              </a:defRPr>
            </a:pPr>
            <a:endParaRPr/>
          </a:p>
        </p:txBody>
      </p:sp>
      <p:sp>
        <p:nvSpPr>
          <p:cNvPr id="173" name="Title 1"/>
          <p:cNvSpPr txBox="1">
            <a:spLocks noGrp="1"/>
          </p:cNvSpPr>
          <p:nvPr>
            <p:ph type="title"/>
          </p:nvPr>
        </p:nvSpPr>
        <p:spPr>
          <a:xfrm>
            <a:off x="686833" y="1153572"/>
            <a:ext cx="3200401" cy="4461163"/>
          </a:xfrm>
          <a:prstGeom prst="rect">
            <a:avLst/>
          </a:prstGeom>
        </p:spPr>
        <p:txBody>
          <a:bodyPr/>
          <a:lstStyle>
            <a:lvl1pPr>
              <a:defRPr b="1" i="1">
                <a:solidFill>
                  <a:srgbClr val="FFFFFF"/>
                </a:solidFill>
              </a:defRPr>
            </a:lvl1pPr>
          </a:lstStyle>
          <a:p>
            <a:r>
              <a:t>Rejected Mail-in Votes Hit New Lows</a:t>
            </a:r>
          </a:p>
        </p:txBody>
      </p:sp>
      <p:sp>
        <p:nvSpPr>
          <p:cNvPr id="174" name="Arc 13"/>
          <p:cNvSpPr/>
          <p:nvPr/>
        </p:nvSpPr>
        <p:spPr>
          <a:xfrm flipV="1">
            <a:off x="9592117" y="4497194"/>
            <a:ext cx="2041718" cy="20417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127000" cap="rnd">
            <a:solidFill>
              <a:schemeClr val="accent4"/>
            </a:solidFill>
            <a:prstDash val="dash"/>
            <a:miter/>
          </a:ln>
        </p:spPr>
        <p:txBody>
          <a:bodyPr lIns="45719" rIns="45719" anchor="ctr"/>
          <a:lstStyle/>
          <a:p>
            <a:pPr algn="ctr"/>
            <a:endParaRPr/>
          </a:p>
        </p:txBody>
      </p:sp>
      <p:sp>
        <p:nvSpPr>
          <p:cNvPr id="175" name="Content Placeholder 2"/>
          <p:cNvSpPr txBox="1">
            <a:spLocks noGrp="1"/>
          </p:cNvSpPr>
          <p:nvPr>
            <p:ph type="body" idx="1"/>
          </p:nvPr>
        </p:nvSpPr>
        <p:spPr>
          <a:xfrm>
            <a:off x="4447307" y="591343"/>
            <a:ext cx="6906492" cy="5585621"/>
          </a:xfrm>
          <a:prstGeom prst="rect">
            <a:avLst/>
          </a:prstGeom>
        </p:spPr>
        <p:txBody>
          <a:bodyPr anchor="ctr"/>
          <a:lstStyle/>
          <a:p>
            <a:pPr marL="0" indent="0">
              <a:buSzTx/>
              <a:buNone/>
              <a:defRPr sz="1800"/>
            </a:pPr>
            <a:r>
              <a:rPr dirty="0"/>
              <a:t>Based on these </a:t>
            </a:r>
            <a:r>
              <a:rPr lang="en-US" dirty="0"/>
              <a:t>predictions</a:t>
            </a:r>
            <a:r>
              <a:rPr dirty="0"/>
              <a:t> and rejections in the primaries, it was generally assumed that rejections of mail-in votes in the 2020 final election would hit historic highs. However, they hit historic lows. </a:t>
            </a:r>
          </a:p>
          <a:p>
            <a:pPr marL="0" indent="0">
              <a:buSzTx/>
              <a:buNone/>
              <a:defRPr sz="1800"/>
            </a:pPr>
            <a:endParaRPr dirty="0"/>
          </a:p>
          <a:p>
            <a:pPr marL="0" lvl="4" indent="1828800">
              <a:spcBef>
                <a:spcPts val="0"/>
              </a:spcBef>
              <a:buSzTx/>
              <a:buNone/>
              <a:defRPr sz="1800"/>
            </a:pPr>
            <a:r>
              <a:rPr dirty="0"/>
              <a:t>2008		4.5%		</a:t>
            </a:r>
          </a:p>
          <a:p>
            <a:pPr marL="0" lvl="4" indent="1828800">
              <a:spcBef>
                <a:spcPts val="0"/>
              </a:spcBef>
              <a:buSzTx/>
              <a:buNone/>
              <a:defRPr sz="1800"/>
            </a:pPr>
            <a:r>
              <a:rPr dirty="0"/>
              <a:t>2010		2.0%</a:t>
            </a:r>
          </a:p>
          <a:p>
            <a:pPr marL="0" lvl="4" indent="1828800">
              <a:spcBef>
                <a:spcPts val="0"/>
              </a:spcBef>
              <a:buSzTx/>
              <a:buNone/>
              <a:defRPr sz="1800"/>
            </a:pPr>
            <a:r>
              <a:rPr dirty="0"/>
              <a:t>2012		2.0%</a:t>
            </a:r>
          </a:p>
          <a:p>
            <a:pPr marL="0" lvl="4" indent="1828800">
              <a:spcBef>
                <a:spcPts val="0"/>
              </a:spcBef>
              <a:buSzTx/>
              <a:buNone/>
              <a:defRPr sz="1800"/>
            </a:pPr>
            <a:r>
              <a:rPr dirty="0"/>
              <a:t>2014		2.5%</a:t>
            </a:r>
          </a:p>
          <a:p>
            <a:pPr marL="0" lvl="4" indent="1828800">
              <a:spcBef>
                <a:spcPts val="0"/>
              </a:spcBef>
              <a:buSzTx/>
              <a:buNone/>
              <a:defRPr sz="1800"/>
            </a:pPr>
            <a:r>
              <a:rPr dirty="0"/>
              <a:t>2016		1.0%</a:t>
            </a:r>
          </a:p>
          <a:p>
            <a:pPr marL="0" indent="0">
              <a:spcBef>
                <a:spcPts val="0"/>
              </a:spcBef>
              <a:buSzTx/>
              <a:buNone/>
              <a:defRPr sz="1800"/>
            </a:pPr>
            <a:r>
              <a:rPr dirty="0"/>
              <a:t>		2018		1.4%</a:t>
            </a:r>
          </a:p>
          <a:p>
            <a:pPr marL="0" indent="0">
              <a:spcBef>
                <a:spcPts val="0"/>
              </a:spcBef>
              <a:buSzTx/>
              <a:buNone/>
              <a:defRPr sz="1800"/>
            </a:pPr>
            <a:r>
              <a:rPr dirty="0"/>
              <a:t>		</a:t>
            </a:r>
            <a:r>
              <a:rPr b="1" dirty="0"/>
              <a:t>2020		0.8%</a:t>
            </a:r>
          </a:p>
          <a:p>
            <a:pPr marL="0" indent="0">
              <a:spcBef>
                <a:spcPts val="0"/>
              </a:spcBef>
              <a:buSzTx/>
              <a:buNone/>
              <a:defRPr sz="1800"/>
            </a:pPr>
            <a:r>
              <a:rPr dirty="0"/>
              <a:t>		2022		1.5%</a:t>
            </a:r>
          </a:p>
          <a:p>
            <a:pPr marL="0" indent="0">
              <a:spcBef>
                <a:spcPts val="0"/>
              </a:spcBef>
              <a:buSzTx/>
              <a:buNone/>
              <a:defRPr sz="1800"/>
            </a:pPr>
            <a:r>
              <a:rPr dirty="0"/>
              <a:t>		2024		1.2% </a:t>
            </a:r>
          </a:p>
          <a:p>
            <a:pPr marL="0" indent="0">
              <a:buSzTx/>
              <a:buNone/>
              <a:defRPr sz="1800"/>
            </a:pPr>
            <a:r>
              <a:rPr dirty="0"/>
              <a:t>If mail-in votes had been rejected at the same percentages as in </a:t>
            </a:r>
            <a:r>
              <a:t>the 20</a:t>
            </a:r>
            <a:r>
              <a:rPr lang="en-US"/>
              <a:t>1</a:t>
            </a:r>
            <a:r>
              <a:t>6 </a:t>
            </a:r>
            <a:r>
              <a:rPr dirty="0"/>
              <a:t>primaries, 1.6 million additional votes would have been rejected. If they had been rejected at the same rate as 2008, 2.6 million additional votes would have been rejected. Since about 2/3 of mail-in votes were cast by Democrats, this could have changed the outcome in several states. </a:t>
            </a:r>
          </a:p>
        </p:txBody>
      </p:sp>
      <p:pic>
        <p:nvPicPr>
          <p:cNvPr id="176" name="Picture 4" descr="Picture 4"/>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177" name="Slide Number Placeholder 5"/>
          <p:cNvSpPr txBox="1">
            <a:spLocks noGrp="1"/>
          </p:cNvSpPr>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itle 1"/>
          <p:cNvSpPr txBox="1">
            <a:spLocks noGrp="1"/>
          </p:cNvSpPr>
          <p:nvPr>
            <p:ph type="title"/>
          </p:nvPr>
        </p:nvSpPr>
        <p:spPr>
          <a:xfrm>
            <a:off x="838200" y="1003300"/>
            <a:ext cx="10515600" cy="939800"/>
          </a:xfrm>
          <a:prstGeom prst="rect">
            <a:avLst/>
          </a:prstGeom>
        </p:spPr>
        <p:txBody>
          <a:bodyPr/>
          <a:lstStyle/>
          <a:p>
            <a:pPr algn="ctr" defTabSz="822959">
              <a:defRPr sz="2880" b="1" i="1"/>
            </a:pPr>
            <a:r>
              <a:t>Georgia, Wisconsin, and Pennsylvania could have Changed</a:t>
            </a:r>
            <a:br/>
            <a:endParaRPr/>
          </a:p>
        </p:txBody>
      </p:sp>
      <p:sp>
        <p:nvSpPr>
          <p:cNvPr id="180" name="Content Placeholder 2"/>
          <p:cNvSpPr txBox="1">
            <a:spLocks noGrp="1"/>
          </p:cNvSpPr>
          <p:nvPr>
            <p:ph type="body" idx="1"/>
          </p:nvPr>
        </p:nvSpPr>
        <p:spPr>
          <a:xfrm>
            <a:off x="838200" y="2057399"/>
            <a:ext cx="10515600" cy="4221163"/>
          </a:xfrm>
          <a:prstGeom prst="rect">
            <a:avLst/>
          </a:prstGeom>
        </p:spPr>
        <p:txBody>
          <a:bodyPr/>
          <a:lstStyle/>
          <a:p>
            <a:pPr>
              <a:defRPr sz="1900"/>
            </a:pPr>
            <a:r>
              <a:t>In 2016, Georgia had 236,925 mail-in votes of which 13,677 were rejected. In 2020, the number of mail-in votes surged to 1,759,036, while the number of rejected votes dropped to 4,804. </a:t>
            </a:r>
            <a:r>
              <a:rPr b="1"/>
              <a:t>The rejection rate dropped from 6.4% to 0.4%. </a:t>
            </a:r>
          </a:p>
          <a:p>
            <a:pPr>
              <a:defRPr sz="1900"/>
            </a:pPr>
            <a:r>
              <a:t>If the rejection rate had only stayed the same, 97,415 additional votes would have been rejected. Since Democrats in Georgia had twice the mail-in rate of Republicans, this would have lowered the Democratic margin by more than 32,000 votes. Since Biden won Georgia by 11,179 votes, this would have been enough to swing the state to Trump.</a:t>
            </a:r>
          </a:p>
          <a:p>
            <a:pPr>
              <a:defRPr sz="1900"/>
            </a:pPr>
            <a:r>
              <a:t>In the 2020 primary in Wisconsin, 23,000 mail-in votes were rejected. In the final election, with twice the turnout, only 2,981 votes were rejected. Biden won the state by 20,682 votes. </a:t>
            </a:r>
          </a:p>
          <a:p>
            <a:pPr>
              <a:defRPr sz="1900"/>
            </a:pPr>
            <a:r>
              <a:t>In Pennsylvania, the rejection rate dropped from 4.4% to 1.3%. </a:t>
            </a:r>
          </a:p>
          <a:p>
            <a:pPr marL="0" indent="0">
              <a:buSzTx/>
              <a:buNone/>
              <a:defRPr sz="1900"/>
            </a:pPr>
            <a:r>
              <a:t>If mail-in vote rejections had hit the expected levels in 2020, Trump could have won Georgia, Wisconsin, and Pennsylvania- and hence the election. </a:t>
            </a:r>
          </a:p>
        </p:txBody>
      </p:sp>
      <p:pic>
        <p:nvPicPr>
          <p:cNvPr id="181" name="Picture 3" descr="Picture 3"/>
          <p:cNvPicPr>
            <a:picLocks noChangeAspect="1"/>
          </p:cNvPicPr>
          <p:nvPr/>
        </p:nvPicPr>
        <p:blipFill>
          <a:blip r:embed="rId2"/>
          <a:stretch>
            <a:fillRect/>
          </a:stretch>
        </p:blipFill>
        <p:spPr>
          <a:xfrm>
            <a:off x="485361" y="88900"/>
            <a:ext cx="2092739" cy="728133"/>
          </a:xfrm>
          <a:prstGeom prst="rect">
            <a:avLst/>
          </a:prstGeom>
          <a:ln w="12700">
            <a:miter lim="400000"/>
          </a:ln>
        </p:spPr>
      </p:pic>
      <p:sp>
        <p:nvSpPr>
          <p:cNvPr id="182" name="Slide Number Placeholder 4"/>
          <p:cNvSpPr txBox="1">
            <a:spLocks noGrp="1"/>
          </p:cNvSpPr>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10</a:t>
            </a:fld>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Rectangle 9"/>
          <p:cNvSpPr/>
          <p:nvPr/>
        </p:nvSpPr>
        <p:spPr>
          <a:xfrm>
            <a:off x="3047" y="2540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85" name="Freeform: Shape 11"/>
          <p:cNvSpPr/>
          <p:nvPr/>
        </p:nvSpPr>
        <p:spPr>
          <a:xfrm>
            <a:off x="0" y="0"/>
            <a:ext cx="4167272"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712" y="0"/>
                </a:lnTo>
                <a:lnTo>
                  <a:pt x="12377" y="259"/>
                </a:lnTo>
                <a:cubicBezTo>
                  <a:pt x="17941" y="2543"/>
                  <a:pt x="21600" y="6412"/>
                  <a:pt x="21600" y="10800"/>
                </a:cubicBezTo>
                <a:cubicBezTo>
                  <a:pt x="21600" y="15188"/>
                  <a:pt x="17941" y="19057"/>
                  <a:pt x="12377" y="21341"/>
                </a:cubicBezTo>
                <a:lnTo>
                  <a:pt x="11712" y="21600"/>
                </a:lnTo>
                <a:lnTo>
                  <a:pt x="0" y="21600"/>
                </a:lnTo>
                <a:close/>
              </a:path>
            </a:pathLst>
          </a:custGeom>
          <a:solidFill>
            <a:schemeClr val="accent2"/>
          </a:solidFill>
          <a:ln w="12700">
            <a:miter lim="400000"/>
          </a:ln>
        </p:spPr>
        <p:txBody>
          <a:bodyPr lIns="45719" rIns="45719" anchor="ctr"/>
          <a:lstStyle/>
          <a:p>
            <a:pPr algn="ctr">
              <a:defRPr>
                <a:solidFill>
                  <a:srgbClr val="FFFFFF"/>
                </a:solidFill>
              </a:defRPr>
            </a:pPr>
            <a:endParaRPr/>
          </a:p>
        </p:txBody>
      </p:sp>
      <p:sp>
        <p:nvSpPr>
          <p:cNvPr id="186" name="Title 1"/>
          <p:cNvSpPr txBox="1">
            <a:spLocks noGrp="1"/>
          </p:cNvSpPr>
          <p:nvPr>
            <p:ph type="title"/>
          </p:nvPr>
        </p:nvSpPr>
        <p:spPr>
          <a:xfrm>
            <a:off x="438042" y="1153572"/>
            <a:ext cx="3648622" cy="4461163"/>
          </a:xfrm>
          <a:prstGeom prst="rect">
            <a:avLst/>
          </a:prstGeom>
        </p:spPr>
        <p:txBody>
          <a:bodyPr/>
          <a:lstStyle>
            <a:lvl1pPr>
              <a:defRPr sz="3400" b="1" i="1">
                <a:solidFill>
                  <a:srgbClr val="FFFFFF"/>
                </a:solidFill>
              </a:defRPr>
            </a:lvl1pPr>
          </a:lstStyle>
          <a:p>
            <a:r>
              <a:t>Rejection Rate Inconsistencies Should Ring Alarms</a:t>
            </a:r>
          </a:p>
        </p:txBody>
      </p:sp>
      <p:sp>
        <p:nvSpPr>
          <p:cNvPr id="187" name="Arc 13"/>
          <p:cNvSpPr/>
          <p:nvPr/>
        </p:nvSpPr>
        <p:spPr>
          <a:xfrm flipV="1">
            <a:off x="9592117" y="4497194"/>
            <a:ext cx="2041718" cy="20417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127000" cap="rnd">
            <a:solidFill>
              <a:schemeClr val="accent4"/>
            </a:solidFill>
            <a:prstDash val="dash"/>
            <a:miter/>
          </a:ln>
        </p:spPr>
        <p:txBody>
          <a:bodyPr lIns="45719" rIns="45719" anchor="ctr"/>
          <a:lstStyle/>
          <a:p>
            <a:pPr algn="ctr"/>
            <a:endParaRPr/>
          </a:p>
        </p:txBody>
      </p:sp>
      <p:sp>
        <p:nvSpPr>
          <p:cNvPr id="188" name="Content Placeholder 2"/>
          <p:cNvSpPr txBox="1">
            <a:spLocks noGrp="1"/>
          </p:cNvSpPr>
          <p:nvPr>
            <p:ph type="body" idx="1"/>
          </p:nvPr>
        </p:nvSpPr>
        <p:spPr>
          <a:xfrm>
            <a:off x="4447307" y="604043"/>
            <a:ext cx="6906492" cy="5585621"/>
          </a:xfrm>
          <a:prstGeom prst="rect">
            <a:avLst/>
          </a:prstGeom>
        </p:spPr>
        <p:txBody>
          <a:bodyPr anchor="ctr"/>
          <a:lstStyle/>
          <a:p>
            <a:pPr marL="0" indent="0">
              <a:buSzTx/>
              <a:buNone/>
              <a:defRPr sz="2000"/>
            </a:pPr>
            <a:r>
              <a:rPr dirty="0"/>
              <a:t>The greatest take-away from these numbers are their inconsistencies.</a:t>
            </a:r>
          </a:p>
          <a:p>
            <a:pPr>
              <a:spcBef>
                <a:spcPts val="0"/>
              </a:spcBef>
              <a:defRPr sz="2000"/>
            </a:pPr>
            <a:r>
              <a:rPr sz="1800" dirty="0"/>
              <a:t>New York went from 13.7% in 2018 to 3.6% in 2020. </a:t>
            </a:r>
          </a:p>
          <a:p>
            <a:pPr>
              <a:spcBef>
                <a:spcPts val="0"/>
              </a:spcBef>
              <a:defRPr sz="2000"/>
            </a:pPr>
            <a:r>
              <a:rPr sz="1800" dirty="0"/>
              <a:t>Delaware went from 1.3% in 2020 to 13.2% in 2022. </a:t>
            </a:r>
          </a:p>
          <a:p>
            <a:pPr>
              <a:spcBef>
                <a:spcPts val="0"/>
              </a:spcBef>
              <a:defRPr sz="2000"/>
            </a:pPr>
            <a:r>
              <a:rPr sz="1800" dirty="0"/>
              <a:t>Georgia went from 6.4% to 0.4%. </a:t>
            </a:r>
          </a:p>
          <a:p>
            <a:pPr>
              <a:spcBef>
                <a:spcPts val="0"/>
              </a:spcBef>
              <a:defRPr sz="2000"/>
            </a:pPr>
            <a:r>
              <a:rPr sz="1800" dirty="0"/>
              <a:t>Kentucky went from 6.8% to 0.5%. </a:t>
            </a:r>
          </a:p>
          <a:p>
            <a:pPr>
              <a:spcBef>
                <a:spcPts val="0"/>
              </a:spcBef>
              <a:defRPr sz="2000"/>
            </a:pPr>
            <a:r>
              <a:rPr sz="1800" dirty="0"/>
              <a:t>North Carolina went from 6.1% to 0.8%. Other states followed similar patterns. </a:t>
            </a:r>
          </a:p>
          <a:p>
            <a:pPr marL="0" indent="0">
              <a:buSzTx/>
              <a:buNone/>
              <a:defRPr sz="2000"/>
            </a:pPr>
            <a:r>
              <a:rPr dirty="0"/>
              <a:t>There were no studies or explanations of what occurred.</a:t>
            </a:r>
          </a:p>
          <a:p>
            <a:pPr marL="0" indent="0">
              <a:buSzTx/>
              <a:buNone/>
              <a:defRPr sz="2000"/>
            </a:pPr>
            <a:endParaRPr dirty="0"/>
          </a:p>
          <a:p>
            <a:pPr marL="0" indent="0">
              <a:buSzTx/>
              <a:buNone/>
              <a:defRPr sz="2000"/>
            </a:pPr>
            <a:r>
              <a:rPr dirty="0"/>
              <a:t>If the President rants about illegal mail-in votes, he could influence Secretaries of State and Boards of Elections to take a much harder line on which votes to accept or reject.</a:t>
            </a:r>
          </a:p>
          <a:p>
            <a:pPr marL="0" indent="0">
              <a:buSzTx/>
              <a:buNone/>
              <a:defRPr sz="2000"/>
            </a:pPr>
            <a:r>
              <a:rPr dirty="0"/>
              <a:t>Should voters really want to take the chance their votes will be rejected instead of counted?</a:t>
            </a:r>
          </a:p>
        </p:txBody>
      </p:sp>
      <p:sp>
        <p:nvSpPr>
          <p:cNvPr id="189" name="Slide Number Placeholder 4"/>
          <p:cNvSpPr txBox="1">
            <a:spLocks noGrp="1"/>
          </p:cNvSpPr>
          <p:nvPr>
            <p:ph type="sldNum" sz="quarter" idx="2"/>
          </p:nvPr>
        </p:nvSpPr>
        <p:spPr>
          <a:xfrm>
            <a:off x="11091379" y="6404292"/>
            <a:ext cx="262420"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lnSpcReduction="10000"/>
          </a:bodyPr>
          <a:lstStyle>
            <a:lvl1pPr>
              <a:spcBef>
                <a:spcPts val="600"/>
              </a:spcBef>
            </a:lvl1pPr>
          </a:lstStyle>
          <a:p>
            <a:fld id="{86CB4B4D-7CA3-9044-876B-883B54F8677D}" type="slidenum">
              <a:rPr/>
              <a:t>11</a:t>
            </a:fld>
            <a:endParaRPr/>
          </a:p>
        </p:txBody>
      </p:sp>
      <p:pic>
        <p:nvPicPr>
          <p:cNvPr id="190"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Title 1"/>
          <p:cNvSpPr txBox="1">
            <a:spLocks noGrp="1"/>
          </p:cNvSpPr>
          <p:nvPr>
            <p:ph type="title"/>
          </p:nvPr>
        </p:nvSpPr>
        <p:spPr>
          <a:prstGeom prst="rect">
            <a:avLst/>
          </a:prstGeom>
        </p:spPr>
        <p:txBody>
          <a:bodyPr/>
          <a:lstStyle>
            <a:lvl1pPr algn="ctr">
              <a:defRPr sz="3600" b="1" i="1"/>
            </a:lvl1pPr>
          </a:lstStyle>
          <a:p>
            <a:r>
              <a:t>Step 3: Sending ICE into Cities on Election Day</a:t>
            </a:r>
          </a:p>
        </p:txBody>
      </p:sp>
      <p:sp>
        <p:nvSpPr>
          <p:cNvPr id="193" name="Content Placeholder 2"/>
          <p:cNvSpPr txBox="1">
            <a:spLocks noGrp="1"/>
          </p:cNvSpPr>
          <p:nvPr>
            <p:ph type="body" idx="1"/>
          </p:nvPr>
        </p:nvSpPr>
        <p:spPr>
          <a:prstGeom prst="rect">
            <a:avLst/>
          </a:prstGeom>
        </p:spPr>
        <p:txBody>
          <a:bodyPr/>
          <a:lstStyle/>
          <a:p>
            <a:pPr marL="0" indent="0">
              <a:buSzTx/>
              <a:buNone/>
              <a:defRPr sz="2000"/>
            </a:pPr>
            <a:r>
              <a:rPr dirty="0"/>
              <a:t>The third step the President could take would be to send ICE into cities on Election Day. </a:t>
            </a:r>
          </a:p>
          <a:p>
            <a:pPr>
              <a:defRPr sz="2000"/>
            </a:pPr>
            <a:r>
              <a:rPr dirty="0"/>
              <a:t>Federal law bars the President from deploying military troops at polling places. </a:t>
            </a:r>
          </a:p>
          <a:p>
            <a:pPr>
              <a:defRPr sz="2000"/>
            </a:pPr>
            <a:r>
              <a:rPr dirty="0"/>
              <a:t>ICE agents, however, are civilian enforcement and are not covered by that provision. </a:t>
            </a:r>
          </a:p>
          <a:p>
            <a:pPr>
              <a:defRPr sz="2000"/>
            </a:pPr>
            <a:r>
              <a:rPr dirty="0"/>
              <a:t>President Trump and his allies have continually threatened this step.  When asked about deploying ICE, President Trump replied, that he “would do anything to make sure we have honest elections.” </a:t>
            </a:r>
          </a:p>
          <a:p>
            <a:pPr>
              <a:defRPr sz="2000"/>
            </a:pPr>
            <a:r>
              <a:rPr dirty="0"/>
              <a:t>Steve Bannon, stated, “You’re damn right we’re gonna have ICE surround the polls come November....We’re not gonna sit here and allow you to steal the country again.”</a:t>
            </a:r>
          </a:p>
          <a:p>
            <a:pPr>
              <a:defRPr sz="2000"/>
            </a:pPr>
            <a:r>
              <a:rPr dirty="0"/>
              <a:t>If we have learned anything in the past decade, we know the President can find ways of bending the rules in ways that benefit his government and supporters.  </a:t>
            </a:r>
          </a:p>
        </p:txBody>
      </p:sp>
      <p:pic>
        <p:nvPicPr>
          <p:cNvPr id="194"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195" name="Slide Number Placeholder 4"/>
          <p:cNvSpPr txBox="1">
            <a:spLocks noGrp="1"/>
          </p:cNvSpPr>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12</a:t>
            </a:fld>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Title 1"/>
          <p:cNvSpPr txBox="1">
            <a:spLocks noGrp="1"/>
          </p:cNvSpPr>
          <p:nvPr>
            <p:ph type="title"/>
          </p:nvPr>
        </p:nvSpPr>
        <p:spPr>
          <a:prstGeom prst="rect">
            <a:avLst/>
          </a:prstGeom>
        </p:spPr>
        <p:txBody>
          <a:bodyPr/>
          <a:lstStyle>
            <a:lvl1pPr algn="ctr">
              <a:defRPr b="1" i="1"/>
            </a:lvl1pPr>
          </a:lstStyle>
          <a:p>
            <a:r>
              <a:rPr dirty="0"/>
              <a:t>Actions the President Can Take</a:t>
            </a:r>
          </a:p>
        </p:txBody>
      </p:sp>
      <p:sp>
        <p:nvSpPr>
          <p:cNvPr id="198" name="Content Placeholder 2"/>
          <p:cNvSpPr txBox="1">
            <a:spLocks noGrp="1"/>
          </p:cNvSpPr>
          <p:nvPr>
            <p:ph type="body" idx="1"/>
          </p:nvPr>
        </p:nvSpPr>
        <p:spPr>
          <a:prstGeom prst="rect">
            <a:avLst/>
          </a:prstGeom>
        </p:spPr>
        <p:txBody>
          <a:bodyPr>
            <a:normAutofit/>
          </a:bodyPr>
          <a:lstStyle/>
          <a:p>
            <a:pPr marL="0" indent="0">
              <a:buSzTx/>
              <a:buNone/>
              <a:defRPr sz="1800"/>
            </a:pPr>
            <a:r>
              <a:rPr sz="2000" dirty="0"/>
              <a:t>The President does not need to send ICE everywhere. He only needs to focus on a few cities in states with competitive races. </a:t>
            </a:r>
          </a:p>
          <a:p>
            <a:pPr>
              <a:defRPr sz="1800"/>
            </a:pPr>
            <a:r>
              <a:rPr sz="2000" dirty="0"/>
              <a:t>The President only needs to focus on the cities with many Democratic voters. </a:t>
            </a:r>
          </a:p>
          <a:p>
            <a:pPr>
              <a:defRPr sz="1800"/>
            </a:pPr>
            <a:r>
              <a:rPr lang="en-US" sz="2000" dirty="0"/>
              <a:t>His </a:t>
            </a:r>
            <a:r>
              <a:rPr sz="2000" dirty="0"/>
              <a:t>best targets are Michigan, Ohio, and Texas, New Hampshire, and perhaps Florida, and Wisconsin.  </a:t>
            </a:r>
          </a:p>
          <a:p>
            <a:pPr>
              <a:defRPr sz="1800"/>
            </a:pPr>
            <a:r>
              <a:rPr sz="2000" dirty="0"/>
              <a:t>He also does not have to send ICE to polling places. He only needs to send ICE to neighborhoods around polling places. </a:t>
            </a:r>
          </a:p>
          <a:p>
            <a:pPr>
              <a:defRPr sz="1800"/>
            </a:pPr>
            <a:r>
              <a:rPr sz="2000" dirty="0"/>
              <a:t>The presence of armed and masked troops will create traffic jams and likely civil disobedience. This will deter many from voting. Many will also be frightened to go out on the streets, fearing potential conflicts. </a:t>
            </a:r>
          </a:p>
          <a:p>
            <a:pPr>
              <a:defRPr sz="1800"/>
            </a:pPr>
            <a:r>
              <a:rPr sz="2000" dirty="0"/>
              <a:t>If ICE starts checking citizenship, more people will be deterred from venturing out. </a:t>
            </a:r>
          </a:p>
        </p:txBody>
      </p:sp>
      <p:pic>
        <p:nvPicPr>
          <p:cNvPr id="199"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200" name="Slide Number Placeholder 4"/>
          <p:cNvSpPr txBox="1">
            <a:spLocks noGrp="1"/>
          </p:cNvSpPr>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13</a:t>
            </a:fld>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Rectangle 8"/>
          <p:cNvSpPr/>
          <p:nvPr/>
        </p:nvSpPr>
        <p:spPr>
          <a:xfrm>
            <a:off x="3047"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203" name="Freeform: Shape 10"/>
          <p:cNvSpPr/>
          <p:nvPr/>
        </p:nvSpPr>
        <p:spPr>
          <a:xfrm>
            <a:off x="0" y="0"/>
            <a:ext cx="4167272"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712" y="0"/>
                </a:lnTo>
                <a:lnTo>
                  <a:pt x="12377" y="259"/>
                </a:lnTo>
                <a:cubicBezTo>
                  <a:pt x="17941" y="2543"/>
                  <a:pt x="21600" y="6412"/>
                  <a:pt x="21600" y="10800"/>
                </a:cubicBezTo>
                <a:cubicBezTo>
                  <a:pt x="21600" y="15188"/>
                  <a:pt x="17941" y="19057"/>
                  <a:pt x="12377" y="21341"/>
                </a:cubicBezTo>
                <a:lnTo>
                  <a:pt x="11712" y="21600"/>
                </a:lnTo>
                <a:lnTo>
                  <a:pt x="0" y="21600"/>
                </a:lnTo>
                <a:close/>
              </a:path>
            </a:pathLst>
          </a:custGeom>
          <a:solidFill>
            <a:schemeClr val="accent2"/>
          </a:solidFill>
          <a:ln w="12700">
            <a:miter lim="400000"/>
          </a:ln>
        </p:spPr>
        <p:txBody>
          <a:bodyPr lIns="45719" rIns="45719" anchor="ctr"/>
          <a:lstStyle/>
          <a:p>
            <a:pPr algn="ctr">
              <a:defRPr>
                <a:solidFill>
                  <a:srgbClr val="FFFFFF"/>
                </a:solidFill>
              </a:defRPr>
            </a:pPr>
            <a:endParaRPr/>
          </a:p>
        </p:txBody>
      </p:sp>
      <p:sp>
        <p:nvSpPr>
          <p:cNvPr id="204" name="Title 1"/>
          <p:cNvSpPr txBox="1">
            <a:spLocks noGrp="1"/>
          </p:cNvSpPr>
          <p:nvPr>
            <p:ph type="title"/>
          </p:nvPr>
        </p:nvSpPr>
        <p:spPr>
          <a:xfrm>
            <a:off x="686833" y="1153572"/>
            <a:ext cx="3200401" cy="4461163"/>
          </a:xfrm>
          <a:prstGeom prst="rect">
            <a:avLst/>
          </a:prstGeom>
        </p:spPr>
        <p:txBody>
          <a:bodyPr/>
          <a:lstStyle>
            <a:lvl1pPr>
              <a:defRPr b="1" i="1">
                <a:solidFill>
                  <a:srgbClr val="FFFFFF"/>
                </a:solidFill>
              </a:defRPr>
            </a:lvl1pPr>
          </a:lstStyle>
          <a:p>
            <a:r>
              <a:t>If ICE comes, it will be on Election Day </a:t>
            </a:r>
          </a:p>
        </p:txBody>
      </p:sp>
      <p:sp>
        <p:nvSpPr>
          <p:cNvPr id="205" name="Arc 12"/>
          <p:cNvSpPr/>
          <p:nvPr/>
        </p:nvSpPr>
        <p:spPr>
          <a:xfrm flipV="1">
            <a:off x="9592117" y="4497194"/>
            <a:ext cx="2041718" cy="20417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127000" cap="rnd">
            <a:solidFill>
              <a:schemeClr val="accent4"/>
            </a:solidFill>
            <a:prstDash val="dash"/>
            <a:miter/>
          </a:ln>
        </p:spPr>
        <p:txBody>
          <a:bodyPr lIns="45719" rIns="45719" anchor="ctr"/>
          <a:lstStyle/>
          <a:p>
            <a:pPr algn="ctr"/>
            <a:endParaRPr/>
          </a:p>
        </p:txBody>
      </p:sp>
      <p:sp>
        <p:nvSpPr>
          <p:cNvPr id="206" name="Content Placeholder 2"/>
          <p:cNvSpPr txBox="1">
            <a:spLocks noGrp="1"/>
          </p:cNvSpPr>
          <p:nvPr>
            <p:ph type="body" idx="1"/>
          </p:nvPr>
        </p:nvSpPr>
        <p:spPr>
          <a:xfrm>
            <a:off x="4447307" y="591343"/>
            <a:ext cx="6906492" cy="5585621"/>
          </a:xfrm>
          <a:prstGeom prst="rect">
            <a:avLst/>
          </a:prstGeom>
        </p:spPr>
        <p:txBody>
          <a:bodyPr anchor="ctr"/>
          <a:lstStyle/>
          <a:p>
            <a:pPr marL="0" indent="0">
              <a:buSzTx/>
              <a:buNone/>
              <a:defRPr sz="2000"/>
            </a:pPr>
            <a:r>
              <a:t>The only opportunity for the President to deploy ICE will be on Election Day.  </a:t>
            </a:r>
          </a:p>
          <a:p>
            <a:pPr>
              <a:defRPr sz="2000"/>
            </a:pPr>
            <a:r>
              <a:t>If the President deploys ICE, claiming some form of civil disturbance, there will be lawsuits from every location at which ICE appears. </a:t>
            </a:r>
          </a:p>
          <a:p>
            <a:pPr>
              <a:defRPr sz="2000"/>
            </a:pPr>
            <a:r>
              <a:t>These lawsuits will immediately go to trial, and we expect judges to bar ICE from cities. </a:t>
            </a:r>
          </a:p>
          <a:p>
            <a:pPr>
              <a:defRPr sz="2000"/>
            </a:pPr>
            <a:r>
              <a:t>This process should take one day. </a:t>
            </a:r>
          </a:p>
          <a:p>
            <a:pPr>
              <a:defRPr sz="2000"/>
            </a:pPr>
            <a:r>
              <a:t>That means the President’s only opportunity to deploy ICE will be on Election Day. </a:t>
            </a:r>
          </a:p>
        </p:txBody>
      </p:sp>
      <p:pic>
        <p:nvPicPr>
          <p:cNvPr id="207" name="Picture 3" descr="Picture 3"/>
          <p:cNvPicPr>
            <a:picLocks noChangeAspect="1"/>
          </p:cNvPicPr>
          <p:nvPr/>
        </p:nvPicPr>
        <p:blipFill>
          <a:blip r:embed="rId2"/>
          <a:stretch>
            <a:fillRect/>
          </a:stretch>
        </p:blipFill>
        <p:spPr>
          <a:xfrm>
            <a:off x="536161" y="1058"/>
            <a:ext cx="2092739" cy="728133"/>
          </a:xfrm>
          <a:prstGeom prst="rect">
            <a:avLst/>
          </a:prstGeom>
          <a:ln w="12700">
            <a:miter lim="400000"/>
          </a:ln>
        </p:spPr>
      </p:pic>
      <p:sp>
        <p:nvSpPr>
          <p:cNvPr id="208" name="Slide Number Placeholder 4"/>
          <p:cNvSpPr txBox="1">
            <a:spLocks noGrp="1"/>
          </p:cNvSpPr>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14</a:t>
            </a:fld>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Title 1"/>
          <p:cNvSpPr txBox="1">
            <a:spLocks noGrp="1"/>
          </p:cNvSpPr>
          <p:nvPr>
            <p:ph type="title"/>
          </p:nvPr>
        </p:nvSpPr>
        <p:spPr>
          <a:prstGeom prst="rect">
            <a:avLst/>
          </a:prstGeom>
        </p:spPr>
        <p:txBody>
          <a:bodyPr/>
          <a:lstStyle/>
          <a:p>
            <a:pPr algn="ctr">
              <a:defRPr sz="3600" b="1" i="1"/>
            </a:pPr>
            <a:r>
              <a:t>Can the President’s Actions Work?</a:t>
            </a:r>
            <a:br/>
            <a:endParaRPr/>
          </a:p>
        </p:txBody>
      </p:sp>
      <p:sp>
        <p:nvSpPr>
          <p:cNvPr id="211" name="Content Placeholder 2"/>
          <p:cNvSpPr txBox="1">
            <a:spLocks noGrp="1"/>
          </p:cNvSpPr>
          <p:nvPr>
            <p:ph type="body" idx="1"/>
          </p:nvPr>
        </p:nvSpPr>
        <p:spPr>
          <a:prstGeom prst="rect">
            <a:avLst/>
          </a:prstGeom>
        </p:spPr>
        <p:txBody>
          <a:bodyPr/>
          <a:lstStyle/>
          <a:p>
            <a:pPr marL="443484" indent="-443484" defTabSz="886968">
              <a:spcBef>
                <a:spcPts val="900"/>
              </a:spcBef>
              <a:buFontTx/>
              <a:buAutoNum type="arabicPeriod"/>
              <a:defRPr sz="1746"/>
            </a:pPr>
            <a:r>
              <a:rPr dirty="0"/>
              <a:t>Can the President influence states to deregister some voters?</a:t>
            </a:r>
          </a:p>
          <a:p>
            <a:pPr marL="665226" lvl="1" indent="-221742" defTabSz="886968">
              <a:spcBef>
                <a:spcPts val="400"/>
              </a:spcBef>
              <a:defRPr sz="1746"/>
            </a:pPr>
            <a:r>
              <a:rPr dirty="0"/>
              <a:t>From 2020-2022, when there was no real effort, 19 million voters were deregistered. How many could be taken off the list if there was real political pressure</a:t>
            </a:r>
            <a:r>
              <a:rPr lang="en-US" dirty="0"/>
              <a:t>?</a:t>
            </a:r>
            <a:endParaRPr sz="2328" dirty="0"/>
          </a:p>
          <a:p>
            <a:pPr marL="498919" indent="-498919" defTabSz="886968">
              <a:spcBef>
                <a:spcPts val="900"/>
              </a:spcBef>
              <a:buFontTx/>
              <a:buAutoNum type="arabicPeriod"/>
              <a:defRPr sz="1746"/>
            </a:pPr>
            <a:r>
              <a:rPr dirty="0"/>
              <a:t>Can the President influence states to take a harder line on rejection of mail-in votes?</a:t>
            </a:r>
          </a:p>
          <a:p>
            <a:pPr marL="665226" lvl="1" indent="-221742" defTabSz="886968">
              <a:spcBef>
                <a:spcPts val="400"/>
              </a:spcBef>
              <a:defRPr sz="1746"/>
            </a:pPr>
            <a:r>
              <a:rPr dirty="0"/>
              <a:t>Without real standards and with wild variations in rejection rates, election officials could pressure their staffs to be much stricter in approving votes. </a:t>
            </a:r>
            <a:endParaRPr sz="2328" dirty="0"/>
          </a:p>
          <a:p>
            <a:pPr marL="498919" indent="-498919" defTabSz="886968">
              <a:spcBef>
                <a:spcPts val="900"/>
              </a:spcBef>
              <a:buFontTx/>
              <a:buAutoNum type="arabicPeriod"/>
              <a:defRPr sz="1746"/>
            </a:pPr>
            <a:r>
              <a:rPr dirty="0"/>
              <a:t>Can the President send ICE into cities to create mayhem and stifle turnout?</a:t>
            </a:r>
          </a:p>
          <a:p>
            <a:pPr marL="665226" lvl="1" indent="-221742" defTabSz="886968">
              <a:spcBef>
                <a:spcPts val="400"/>
              </a:spcBef>
              <a:defRPr sz="1746"/>
            </a:pPr>
            <a:r>
              <a:rPr dirty="0"/>
              <a:t>The President and his allies have said he will, and the President has proven he will do whatever he can to win. </a:t>
            </a:r>
            <a:endParaRPr sz="2328" dirty="0"/>
          </a:p>
          <a:p>
            <a:pPr marL="0" lvl="1" indent="443484" defTabSz="886968">
              <a:spcBef>
                <a:spcPts val="400"/>
              </a:spcBef>
              <a:buSzTx/>
              <a:buNone/>
              <a:defRPr sz="1746"/>
            </a:pPr>
            <a:endParaRPr sz="2328" dirty="0"/>
          </a:p>
          <a:p>
            <a:pPr marL="0" indent="0" defTabSz="886968">
              <a:spcBef>
                <a:spcPts val="900"/>
              </a:spcBef>
              <a:buSzTx/>
              <a:buNone/>
              <a:defRPr sz="1746"/>
            </a:pPr>
            <a:r>
              <a:rPr dirty="0"/>
              <a:t>If voters are deregistered, states take a harder line on mail-in votes, and ICE occupies cities in competitive states on Election Day, many elections could be disrupted. </a:t>
            </a:r>
          </a:p>
          <a:p>
            <a:pPr marL="0" indent="0" defTabSz="886968">
              <a:spcBef>
                <a:spcPts val="900"/>
              </a:spcBef>
              <a:buSzTx/>
              <a:buNone/>
              <a:defRPr sz="1746" b="1"/>
            </a:pPr>
            <a:r>
              <a:rPr dirty="0"/>
              <a:t>What can voters do to avoid being deregistered, having their mail-in votes rejected, or ending up in the middle of a civil disturbance in response to ICE?</a:t>
            </a:r>
          </a:p>
        </p:txBody>
      </p:sp>
      <p:pic>
        <p:nvPicPr>
          <p:cNvPr id="212"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213" name="Slide Number Placeholder 4"/>
          <p:cNvSpPr txBox="1">
            <a:spLocks noGrp="1"/>
          </p:cNvSpPr>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15</a:t>
            </a:fld>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Rectangle 11"/>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216" name="Freeform: Shape 13"/>
          <p:cNvSpPr/>
          <p:nvPr/>
        </p:nvSpPr>
        <p:spPr>
          <a:xfrm>
            <a:off x="-1" y="-2"/>
            <a:ext cx="11766178" cy="2061838"/>
          </a:xfrm>
          <a:custGeom>
            <a:avLst/>
            <a:gdLst/>
            <a:ahLst/>
            <a:cxnLst>
              <a:cxn ang="0">
                <a:pos x="wd2" y="hd2"/>
              </a:cxn>
              <a:cxn ang="5400000">
                <a:pos x="wd2" y="hd2"/>
              </a:cxn>
              <a:cxn ang="10800000">
                <a:pos x="wd2" y="hd2"/>
              </a:cxn>
              <a:cxn ang="16200000">
                <a:pos x="wd2" y="hd2"/>
              </a:cxn>
            </a:cxnLst>
            <a:rect l="0" t="0" r="r" b="b"/>
            <a:pathLst>
              <a:path w="21600" h="21467" extrusionOk="0">
                <a:moveTo>
                  <a:pt x="0" y="0"/>
                </a:moveTo>
                <a:lnTo>
                  <a:pt x="21600" y="0"/>
                </a:lnTo>
                <a:lnTo>
                  <a:pt x="21529" y="341"/>
                </a:lnTo>
                <a:lnTo>
                  <a:pt x="21517" y="411"/>
                </a:lnTo>
                <a:cubicBezTo>
                  <a:pt x="21488" y="609"/>
                  <a:pt x="21461" y="851"/>
                  <a:pt x="21414" y="745"/>
                </a:cubicBezTo>
                <a:cubicBezTo>
                  <a:pt x="21434" y="968"/>
                  <a:pt x="21345" y="757"/>
                  <a:pt x="21336" y="981"/>
                </a:cubicBezTo>
                <a:cubicBezTo>
                  <a:pt x="21332" y="1161"/>
                  <a:pt x="21305" y="1139"/>
                  <a:pt x="21284" y="1202"/>
                </a:cubicBezTo>
                <a:cubicBezTo>
                  <a:pt x="21270" y="1384"/>
                  <a:pt x="21164" y="1532"/>
                  <a:pt x="21127" y="1498"/>
                </a:cubicBezTo>
                <a:cubicBezTo>
                  <a:pt x="21022" y="1292"/>
                  <a:pt x="20942" y="2022"/>
                  <a:pt x="20858" y="1876"/>
                </a:cubicBezTo>
                <a:cubicBezTo>
                  <a:pt x="20836" y="1889"/>
                  <a:pt x="20818" y="1928"/>
                  <a:pt x="20803" y="1982"/>
                </a:cubicBezTo>
                <a:lnTo>
                  <a:pt x="20765" y="2170"/>
                </a:lnTo>
                <a:lnTo>
                  <a:pt x="20764" y="2299"/>
                </a:lnTo>
                <a:lnTo>
                  <a:pt x="20735" y="2373"/>
                </a:lnTo>
                <a:lnTo>
                  <a:pt x="20729" y="2413"/>
                </a:lnTo>
                <a:cubicBezTo>
                  <a:pt x="20702" y="2444"/>
                  <a:pt x="20617" y="2479"/>
                  <a:pt x="20572" y="2560"/>
                </a:cubicBezTo>
                <a:cubicBezTo>
                  <a:pt x="20496" y="2800"/>
                  <a:pt x="20509" y="2275"/>
                  <a:pt x="20462" y="2902"/>
                </a:cubicBezTo>
                <a:cubicBezTo>
                  <a:pt x="20302" y="2968"/>
                  <a:pt x="20140" y="3750"/>
                  <a:pt x="19980" y="3545"/>
                </a:cubicBezTo>
                <a:cubicBezTo>
                  <a:pt x="20018" y="3707"/>
                  <a:pt x="19824" y="3456"/>
                  <a:pt x="19777" y="3860"/>
                </a:cubicBezTo>
                <a:cubicBezTo>
                  <a:pt x="19683" y="3991"/>
                  <a:pt x="19561" y="4165"/>
                  <a:pt x="19416" y="4331"/>
                </a:cubicBezTo>
                <a:cubicBezTo>
                  <a:pt x="19293" y="4511"/>
                  <a:pt x="19106" y="4843"/>
                  <a:pt x="19037" y="4940"/>
                </a:cubicBezTo>
                <a:lnTo>
                  <a:pt x="18997" y="4911"/>
                </a:lnTo>
                <a:lnTo>
                  <a:pt x="18993" y="4936"/>
                </a:lnTo>
                <a:cubicBezTo>
                  <a:pt x="18975" y="5005"/>
                  <a:pt x="18962" y="5011"/>
                  <a:pt x="18951" y="4989"/>
                </a:cubicBezTo>
                <a:lnTo>
                  <a:pt x="18848" y="4946"/>
                </a:lnTo>
                <a:lnTo>
                  <a:pt x="18839" y="4990"/>
                </a:lnTo>
                <a:lnTo>
                  <a:pt x="18750" y="5040"/>
                </a:lnTo>
                <a:cubicBezTo>
                  <a:pt x="18750" y="5048"/>
                  <a:pt x="18750" y="5055"/>
                  <a:pt x="18750" y="5063"/>
                </a:cubicBezTo>
                <a:cubicBezTo>
                  <a:pt x="18748" y="5114"/>
                  <a:pt x="18742" y="5155"/>
                  <a:pt x="18730" y="5173"/>
                </a:cubicBezTo>
                <a:cubicBezTo>
                  <a:pt x="18764" y="5466"/>
                  <a:pt x="18670" y="5541"/>
                  <a:pt x="18630" y="5567"/>
                </a:cubicBezTo>
                <a:cubicBezTo>
                  <a:pt x="18594" y="5710"/>
                  <a:pt x="18545" y="5907"/>
                  <a:pt x="18512" y="6027"/>
                </a:cubicBezTo>
                <a:lnTo>
                  <a:pt x="18494" y="6050"/>
                </a:lnTo>
                <a:cubicBezTo>
                  <a:pt x="18494" y="6052"/>
                  <a:pt x="18494" y="6053"/>
                  <a:pt x="18494" y="6055"/>
                </a:cubicBezTo>
                <a:cubicBezTo>
                  <a:pt x="18491" y="6071"/>
                  <a:pt x="18485" y="6082"/>
                  <a:pt x="18475" y="6089"/>
                </a:cubicBezTo>
                <a:lnTo>
                  <a:pt x="18426" y="6137"/>
                </a:lnTo>
                <a:lnTo>
                  <a:pt x="18416" y="6185"/>
                </a:lnTo>
                <a:lnTo>
                  <a:pt x="18389" y="6345"/>
                </a:lnTo>
                <a:lnTo>
                  <a:pt x="18352" y="6499"/>
                </a:lnTo>
                <a:cubicBezTo>
                  <a:pt x="18320" y="6450"/>
                  <a:pt x="18228" y="6908"/>
                  <a:pt x="18210" y="6989"/>
                </a:cubicBezTo>
                <a:lnTo>
                  <a:pt x="18045" y="7488"/>
                </a:lnTo>
                <a:cubicBezTo>
                  <a:pt x="17878" y="8432"/>
                  <a:pt x="17788" y="8384"/>
                  <a:pt x="17659" y="8832"/>
                </a:cubicBezTo>
                <a:cubicBezTo>
                  <a:pt x="17541" y="8897"/>
                  <a:pt x="17431" y="8938"/>
                  <a:pt x="17323" y="9207"/>
                </a:cubicBezTo>
                <a:cubicBezTo>
                  <a:pt x="17240" y="9333"/>
                  <a:pt x="17187" y="9384"/>
                  <a:pt x="17161" y="9584"/>
                </a:cubicBezTo>
                <a:lnTo>
                  <a:pt x="17064" y="9785"/>
                </a:lnTo>
                <a:lnTo>
                  <a:pt x="16906" y="10070"/>
                </a:lnTo>
                <a:cubicBezTo>
                  <a:pt x="16906" y="10090"/>
                  <a:pt x="16905" y="10110"/>
                  <a:pt x="16905" y="10130"/>
                </a:cubicBezTo>
                <a:lnTo>
                  <a:pt x="16890" y="10222"/>
                </a:lnTo>
                <a:lnTo>
                  <a:pt x="16838" y="10291"/>
                </a:lnTo>
                <a:lnTo>
                  <a:pt x="16810" y="10721"/>
                </a:lnTo>
                <a:lnTo>
                  <a:pt x="16799" y="10477"/>
                </a:lnTo>
                <a:cubicBezTo>
                  <a:pt x="16794" y="10463"/>
                  <a:pt x="16737" y="10606"/>
                  <a:pt x="16730" y="10640"/>
                </a:cubicBezTo>
                <a:cubicBezTo>
                  <a:pt x="16705" y="10658"/>
                  <a:pt x="16687" y="10755"/>
                  <a:pt x="16657" y="10816"/>
                </a:cubicBezTo>
                <a:cubicBezTo>
                  <a:pt x="16643" y="10913"/>
                  <a:pt x="16627" y="11010"/>
                  <a:pt x="16610" y="11102"/>
                </a:cubicBezTo>
                <a:lnTo>
                  <a:pt x="16600" y="11153"/>
                </a:lnTo>
                <a:lnTo>
                  <a:pt x="16599" y="11151"/>
                </a:lnTo>
                <a:cubicBezTo>
                  <a:pt x="16596" y="11156"/>
                  <a:pt x="16551" y="11171"/>
                  <a:pt x="16546" y="11199"/>
                </a:cubicBezTo>
                <a:lnTo>
                  <a:pt x="16455" y="11257"/>
                </a:lnTo>
                <a:cubicBezTo>
                  <a:pt x="16393" y="11393"/>
                  <a:pt x="16344" y="11227"/>
                  <a:pt x="16293" y="11537"/>
                </a:cubicBezTo>
                <a:cubicBezTo>
                  <a:pt x="16235" y="11663"/>
                  <a:pt x="16181" y="11669"/>
                  <a:pt x="16134" y="11858"/>
                </a:cubicBezTo>
                <a:cubicBezTo>
                  <a:pt x="16111" y="11819"/>
                  <a:pt x="16091" y="11828"/>
                  <a:pt x="16077" y="11996"/>
                </a:cubicBezTo>
                <a:cubicBezTo>
                  <a:pt x="16022" y="12078"/>
                  <a:pt x="16002" y="11928"/>
                  <a:pt x="15973" y="12147"/>
                </a:cubicBezTo>
                <a:cubicBezTo>
                  <a:pt x="15932" y="11925"/>
                  <a:pt x="15934" y="12040"/>
                  <a:pt x="15923" y="12156"/>
                </a:cubicBezTo>
                <a:lnTo>
                  <a:pt x="15921" y="12167"/>
                </a:lnTo>
                <a:lnTo>
                  <a:pt x="15915" y="12135"/>
                </a:lnTo>
                <a:lnTo>
                  <a:pt x="15883" y="12201"/>
                </a:lnTo>
                <a:lnTo>
                  <a:pt x="15874" y="12237"/>
                </a:lnTo>
                <a:cubicBezTo>
                  <a:pt x="15868" y="12258"/>
                  <a:pt x="15864" y="12266"/>
                  <a:pt x="15861" y="12266"/>
                </a:cubicBezTo>
                <a:lnTo>
                  <a:pt x="15861" y="12264"/>
                </a:lnTo>
                <a:lnTo>
                  <a:pt x="15849" y="12298"/>
                </a:lnTo>
                <a:cubicBezTo>
                  <a:pt x="15829" y="12363"/>
                  <a:pt x="15810" y="12434"/>
                  <a:pt x="15792" y="12508"/>
                </a:cubicBezTo>
                <a:cubicBezTo>
                  <a:pt x="15775" y="12392"/>
                  <a:pt x="15736" y="12580"/>
                  <a:pt x="15715" y="12521"/>
                </a:cubicBezTo>
                <a:lnTo>
                  <a:pt x="15703" y="12371"/>
                </a:lnTo>
                <a:lnTo>
                  <a:pt x="15694" y="12405"/>
                </a:lnTo>
                <a:lnTo>
                  <a:pt x="15676" y="12499"/>
                </a:lnTo>
                <a:cubicBezTo>
                  <a:pt x="15673" y="12511"/>
                  <a:pt x="15671" y="12513"/>
                  <a:pt x="15670" y="12496"/>
                </a:cubicBezTo>
                <a:cubicBezTo>
                  <a:pt x="15659" y="12513"/>
                  <a:pt x="15623" y="12588"/>
                  <a:pt x="15610" y="12598"/>
                </a:cubicBezTo>
                <a:lnTo>
                  <a:pt x="15592" y="12560"/>
                </a:lnTo>
                <a:lnTo>
                  <a:pt x="15584" y="12559"/>
                </a:lnTo>
                <a:lnTo>
                  <a:pt x="15550" y="12727"/>
                </a:lnTo>
                <a:lnTo>
                  <a:pt x="15524" y="12936"/>
                </a:lnTo>
                <a:lnTo>
                  <a:pt x="15400" y="13200"/>
                </a:lnTo>
                <a:lnTo>
                  <a:pt x="15218" y="13694"/>
                </a:lnTo>
                <a:cubicBezTo>
                  <a:pt x="15157" y="14095"/>
                  <a:pt x="15022" y="13939"/>
                  <a:pt x="15016" y="14027"/>
                </a:cubicBezTo>
                <a:cubicBezTo>
                  <a:pt x="14953" y="14198"/>
                  <a:pt x="14950" y="14393"/>
                  <a:pt x="14866" y="14549"/>
                </a:cubicBezTo>
                <a:cubicBezTo>
                  <a:pt x="14788" y="15084"/>
                  <a:pt x="14620" y="15232"/>
                  <a:pt x="14524" y="15614"/>
                </a:cubicBezTo>
                <a:cubicBezTo>
                  <a:pt x="14455" y="15378"/>
                  <a:pt x="14497" y="15645"/>
                  <a:pt x="14437" y="15708"/>
                </a:cubicBezTo>
                <a:cubicBezTo>
                  <a:pt x="14465" y="16005"/>
                  <a:pt x="14361" y="15680"/>
                  <a:pt x="14371" y="16064"/>
                </a:cubicBezTo>
                <a:cubicBezTo>
                  <a:pt x="14360" y="16063"/>
                  <a:pt x="14349" y="16050"/>
                  <a:pt x="14338" y="16035"/>
                </a:cubicBezTo>
                <a:lnTo>
                  <a:pt x="14332" y="16027"/>
                </a:lnTo>
                <a:lnTo>
                  <a:pt x="14310" y="16060"/>
                </a:lnTo>
                <a:lnTo>
                  <a:pt x="14301" y="15988"/>
                </a:lnTo>
                <a:lnTo>
                  <a:pt x="14267" y="15980"/>
                </a:lnTo>
                <a:cubicBezTo>
                  <a:pt x="14254" y="15989"/>
                  <a:pt x="14242" y="16014"/>
                  <a:pt x="14228" y="16064"/>
                </a:cubicBezTo>
                <a:cubicBezTo>
                  <a:pt x="14199" y="16291"/>
                  <a:pt x="14139" y="16231"/>
                  <a:pt x="14091" y="16353"/>
                </a:cubicBezTo>
                <a:lnTo>
                  <a:pt x="14070" y="16450"/>
                </a:lnTo>
                <a:lnTo>
                  <a:pt x="14000" y="16533"/>
                </a:lnTo>
                <a:lnTo>
                  <a:pt x="13996" y="16557"/>
                </a:lnTo>
                <a:cubicBezTo>
                  <a:pt x="13985" y="16580"/>
                  <a:pt x="13960" y="16602"/>
                  <a:pt x="13929" y="16671"/>
                </a:cubicBezTo>
                <a:lnTo>
                  <a:pt x="13814" y="16967"/>
                </a:lnTo>
                <a:lnTo>
                  <a:pt x="13789" y="16912"/>
                </a:lnTo>
                <a:lnTo>
                  <a:pt x="13784" y="16871"/>
                </a:lnTo>
                <a:lnTo>
                  <a:pt x="13752" y="16951"/>
                </a:lnTo>
                <a:lnTo>
                  <a:pt x="13725" y="16935"/>
                </a:lnTo>
                <a:lnTo>
                  <a:pt x="13705" y="17030"/>
                </a:lnTo>
                <a:lnTo>
                  <a:pt x="13672" y="17053"/>
                </a:lnTo>
                <a:cubicBezTo>
                  <a:pt x="13660" y="17054"/>
                  <a:pt x="13646" y="17052"/>
                  <a:pt x="13631" y="17059"/>
                </a:cubicBezTo>
                <a:lnTo>
                  <a:pt x="13595" y="17023"/>
                </a:lnTo>
                <a:lnTo>
                  <a:pt x="13542" y="17082"/>
                </a:lnTo>
                <a:cubicBezTo>
                  <a:pt x="13502" y="17130"/>
                  <a:pt x="13463" y="17168"/>
                  <a:pt x="13423" y="17170"/>
                </a:cubicBezTo>
                <a:cubicBezTo>
                  <a:pt x="13395" y="17262"/>
                  <a:pt x="13366" y="17313"/>
                  <a:pt x="13333" y="17238"/>
                </a:cubicBezTo>
                <a:cubicBezTo>
                  <a:pt x="13249" y="17341"/>
                  <a:pt x="13235" y="17499"/>
                  <a:pt x="13175" y="17433"/>
                </a:cubicBezTo>
                <a:cubicBezTo>
                  <a:pt x="13163" y="17523"/>
                  <a:pt x="13154" y="17573"/>
                  <a:pt x="13147" y="17598"/>
                </a:cubicBezTo>
                <a:cubicBezTo>
                  <a:pt x="13125" y="17674"/>
                  <a:pt x="13116" y="17528"/>
                  <a:pt x="13072" y="17549"/>
                </a:cubicBezTo>
                <a:cubicBezTo>
                  <a:pt x="13024" y="17551"/>
                  <a:pt x="13094" y="17348"/>
                  <a:pt x="13051" y="17387"/>
                </a:cubicBezTo>
                <a:cubicBezTo>
                  <a:pt x="13011" y="17514"/>
                  <a:pt x="12995" y="17298"/>
                  <a:pt x="12955" y="17442"/>
                </a:cubicBezTo>
                <a:cubicBezTo>
                  <a:pt x="12980" y="17588"/>
                  <a:pt x="12858" y="17531"/>
                  <a:pt x="12867" y="17675"/>
                </a:cubicBezTo>
                <a:cubicBezTo>
                  <a:pt x="12809" y="17526"/>
                  <a:pt x="12810" y="17799"/>
                  <a:pt x="12751" y="17806"/>
                </a:cubicBezTo>
                <a:cubicBezTo>
                  <a:pt x="12719" y="17762"/>
                  <a:pt x="12700" y="17772"/>
                  <a:pt x="12682" y="17886"/>
                </a:cubicBezTo>
                <a:cubicBezTo>
                  <a:pt x="12533" y="17664"/>
                  <a:pt x="12610" y="17959"/>
                  <a:pt x="12489" y="17956"/>
                </a:cubicBezTo>
                <a:lnTo>
                  <a:pt x="12479" y="17954"/>
                </a:lnTo>
                <a:lnTo>
                  <a:pt x="12446" y="18060"/>
                </a:lnTo>
                <a:cubicBezTo>
                  <a:pt x="12446" y="18069"/>
                  <a:pt x="12445" y="18078"/>
                  <a:pt x="12445" y="18087"/>
                </a:cubicBezTo>
                <a:lnTo>
                  <a:pt x="12323" y="18035"/>
                </a:lnTo>
                <a:lnTo>
                  <a:pt x="12309" y="18076"/>
                </a:lnTo>
                <a:lnTo>
                  <a:pt x="12228" y="17981"/>
                </a:lnTo>
                <a:lnTo>
                  <a:pt x="12187" y="17964"/>
                </a:lnTo>
                <a:lnTo>
                  <a:pt x="12114" y="17902"/>
                </a:lnTo>
                <a:lnTo>
                  <a:pt x="12108" y="17928"/>
                </a:lnTo>
                <a:lnTo>
                  <a:pt x="12094" y="17904"/>
                </a:lnTo>
                <a:lnTo>
                  <a:pt x="12083" y="17935"/>
                </a:lnTo>
                <a:lnTo>
                  <a:pt x="12071" y="17927"/>
                </a:lnTo>
                <a:cubicBezTo>
                  <a:pt x="12048" y="17947"/>
                  <a:pt x="11971" y="18036"/>
                  <a:pt x="11946" y="18053"/>
                </a:cubicBezTo>
                <a:lnTo>
                  <a:pt x="11919" y="18028"/>
                </a:lnTo>
                <a:lnTo>
                  <a:pt x="11898" y="18121"/>
                </a:lnTo>
                <a:lnTo>
                  <a:pt x="11812" y="18146"/>
                </a:lnTo>
                <a:lnTo>
                  <a:pt x="11782" y="18073"/>
                </a:lnTo>
                <a:lnTo>
                  <a:pt x="11754" y="18021"/>
                </a:lnTo>
                <a:lnTo>
                  <a:pt x="11751" y="18021"/>
                </a:lnTo>
                <a:lnTo>
                  <a:pt x="11715" y="18022"/>
                </a:lnTo>
                <a:lnTo>
                  <a:pt x="11648" y="18025"/>
                </a:lnTo>
                <a:cubicBezTo>
                  <a:pt x="11605" y="18030"/>
                  <a:pt x="11562" y="18046"/>
                  <a:pt x="11518" y="18095"/>
                </a:cubicBezTo>
                <a:cubicBezTo>
                  <a:pt x="11351" y="17853"/>
                  <a:pt x="11263" y="18517"/>
                  <a:pt x="11075" y="18140"/>
                </a:cubicBezTo>
                <a:cubicBezTo>
                  <a:pt x="11016" y="18136"/>
                  <a:pt x="11028" y="18043"/>
                  <a:pt x="10947" y="18274"/>
                </a:cubicBezTo>
                <a:cubicBezTo>
                  <a:pt x="10745" y="18440"/>
                  <a:pt x="10187" y="19257"/>
                  <a:pt x="9929" y="18973"/>
                </a:cubicBezTo>
                <a:cubicBezTo>
                  <a:pt x="9865" y="19015"/>
                  <a:pt x="9811" y="19066"/>
                  <a:pt x="9773" y="19069"/>
                </a:cubicBezTo>
                <a:lnTo>
                  <a:pt x="9647" y="19110"/>
                </a:lnTo>
                <a:cubicBezTo>
                  <a:pt x="9611" y="19240"/>
                  <a:pt x="9582" y="19040"/>
                  <a:pt x="9546" y="19170"/>
                </a:cubicBezTo>
                <a:cubicBezTo>
                  <a:pt x="9523" y="19216"/>
                  <a:pt x="9497" y="19239"/>
                  <a:pt x="9467" y="19227"/>
                </a:cubicBezTo>
                <a:cubicBezTo>
                  <a:pt x="9370" y="19319"/>
                  <a:pt x="9295" y="19272"/>
                  <a:pt x="9164" y="19383"/>
                </a:cubicBezTo>
                <a:cubicBezTo>
                  <a:pt x="9116" y="19293"/>
                  <a:pt x="8891" y="19296"/>
                  <a:pt x="8863" y="19500"/>
                </a:cubicBezTo>
                <a:cubicBezTo>
                  <a:pt x="8832" y="19549"/>
                  <a:pt x="8796" y="19487"/>
                  <a:pt x="8782" y="19702"/>
                </a:cubicBezTo>
                <a:cubicBezTo>
                  <a:pt x="8759" y="19961"/>
                  <a:pt x="8700" y="19685"/>
                  <a:pt x="8666" y="19888"/>
                </a:cubicBezTo>
                <a:cubicBezTo>
                  <a:pt x="8581" y="20152"/>
                  <a:pt x="8513" y="20040"/>
                  <a:pt x="8448" y="20186"/>
                </a:cubicBezTo>
                <a:cubicBezTo>
                  <a:pt x="8387" y="20180"/>
                  <a:pt x="8367" y="20182"/>
                  <a:pt x="8226" y="20279"/>
                </a:cubicBezTo>
                <a:cubicBezTo>
                  <a:pt x="8184" y="20360"/>
                  <a:pt x="8102" y="20373"/>
                  <a:pt x="7970" y="20412"/>
                </a:cubicBezTo>
                <a:cubicBezTo>
                  <a:pt x="7966" y="20455"/>
                  <a:pt x="7929" y="20393"/>
                  <a:pt x="7825" y="20408"/>
                </a:cubicBezTo>
                <a:cubicBezTo>
                  <a:pt x="7721" y="20423"/>
                  <a:pt x="7502" y="20571"/>
                  <a:pt x="7346" y="20502"/>
                </a:cubicBezTo>
                <a:cubicBezTo>
                  <a:pt x="7151" y="20416"/>
                  <a:pt x="7248" y="20783"/>
                  <a:pt x="7014" y="20327"/>
                </a:cubicBezTo>
                <a:cubicBezTo>
                  <a:pt x="6996" y="20572"/>
                  <a:pt x="6969" y="20361"/>
                  <a:pt x="6919" y="20506"/>
                </a:cubicBezTo>
                <a:cubicBezTo>
                  <a:pt x="6833" y="20527"/>
                  <a:pt x="6846" y="20594"/>
                  <a:pt x="6759" y="20799"/>
                </a:cubicBezTo>
                <a:cubicBezTo>
                  <a:pt x="6697" y="20939"/>
                  <a:pt x="6598" y="20929"/>
                  <a:pt x="6558" y="21031"/>
                </a:cubicBezTo>
                <a:lnTo>
                  <a:pt x="6469" y="21093"/>
                </a:lnTo>
                <a:cubicBezTo>
                  <a:pt x="6396" y="21153"/>
                  <a:pt x="6376" y="20717"/>
                  <a:pt x="6341" y="21124"/>
                </a:cubicBezTo>
                <a:lnTo>
                  <a:pt x="6242" y="21005"/>
                </a:lnTo>
                <a:lnTo>
                  <a:pt x="6157" y="20949"/>
                </a:lnTo>
                <a:cubicBezTo>
                  <a:pt x="6118" y="20882"/>
                  <a:pt x="6113" y="20897"/>
                  <a:pt x="6029" y="20791"/>
                </a:cubicBezTo>
                <a:cubicBezTo>
                  <a:pt x="5975" y="20847"/>
                  <a:pt x="5953" y="20915"/>
                  <a:pt x="5811" y="20909"/>
                </a:cubicBezTo>
                <a:lnTo>
                  <a:pt x="5584" y="20963"/>
                </a:lnTo>
                <a:cubicBezTo>
                  <a:pt x="5522" y="20974"/>
                  <a:pt x="5479" y="20783"/>
                  <a:pt x="5441" y="20977"/>
                </a:cubicBezTo>
                <a:cubicBezTo>
                  <a:pt x="5259" y="21600"/>
                  <a:pt x="5291" y="21156"/>
                  <a:pt x="5135" y="21308"/>
                </a:cubicBezTo>
                <a:cubicBezTo>
                  <a:pt x="4959" y="21415"/>
                  <a:pt x="4861" y="21292"/>
                  <a:pt x="4748" y="21398"/>
                </a:cubicBezTo>
                <a:cubicBezTo>
                  <a:pt x="4724" y="21167"/>
                  <a:pt x="4605" y="21161"/>
                  <a:pt x="4557" y="21282"/>
                </a:cubicBezTo>
                <a:cubicBezTo>
                  <a:pt x="4472" y="21316"/>
                  <a:pt x="4478" y="21095"/>
                  <a:pt x="4392" y="21467"/>
                </a:cubicBezTo>
                <a:cubicBezTo>
                  <a:pt x="4320" y="21356"/>
                  <a:pt x="4242" y="21369"/>
                  <a:pt x="4168" y="21324"/>
                </a:cubicBezTo>
                <a:cubicBezTo>
                  <a:pt x="4118" y="21291"/>
                  <a:pt x="4115" y="21389"/>
                  <a:pt x="4078" y="21367"/>
                </a:cubicBezTo>
                <a:cubicBezTo>
                  <a:pt x="4042" y="21346"/>
                  <a:pt x="4010" y="21257"/>
                  <a:pt x="3947" y="21195"/>
                </a:cubicBezTo>
                <a:cubicBezTo>
                  <a:pt x="3859" y="21388"/>
                  <a:pt x="3842" y="21056"/>
                  <a:pt x="3722" y="20901"/>
                </a:cubicBezTo>
                <a:cubicBezTo>
                  <a:pt x="3672" y="21093"/>
                  <a:pt x="3632" y="21006"/>
                  <a:pt x="3592" y="20829"/>
                </a:cubicBezTo>
                <a:cubicBezTo>
                  <a:pt x="3475" y="20888"/>
                  <a:pt x="3369" y="20625"/>
                  <a:pt x="3237" y="20527"/>
                </a:cubicBezTo>
                <a:cubicBezTo>
                  <a:pt x="3095" y="20751"/>
                  <a:pt x="3023" y="20246"/>
                  <a:pt x="2882" y="20143"/>
                </a:cubicBezTo>
                <a:cubicBezTo>
                  <a:pt x="2827" y="20216"/>
                  <a:pt x="2841" y="19857"/>
                  <a:pt x="2723" y="19882"/>
                </a:cubicBezTo>
                <a:cubicBezTo>
                  <a:pt x="2579" y="19661"/>
                  <a:pt x="2554" y="19391"/>
                  <a:pt x="2472" y="19381"/>
                </a:cubicBezTo>
                <a:cubicBezTo>
                  <a:pt x="2455" y="19455"/>
                  <a:pt x="2328" y="19467"/>
                  <a:pt x="2332" y="19363"/>
                </a:cubicBezTo>
                <a:cubicBezTo>
                  <a:pt x="2313" y="19393"/>
                  <a:pt x="2251" y="19588"/>
                  <a:pt x="2247" y="19420"/>
                </a:cubicBezTo>
                <a:cubicBezTo>
                  <a:pt x="2153" y="19389"/>
                  <a:pt x="2075" y="19194"/>
                  <a:pt x="1990" y="19389"/>
                </a:cubicBezTo>
                <a:cubicBezTo>
                  <a:pt x="1938" y="19328"/>
                  <a:pt x="1905" y="19543"/>
                  <a:pt x="1773" y="19635"/>
                </a:cubicBezTo>
                <a:cubicBezTo>
                  <a:pt x="1677" y="19622"/>
                  <a:pt x="1659" y="19822"/>
                  <a:pt x="1538" y="19588"/>
                </a:cubicBezTo>
                <a:cubicBezTo>
                  <a:pt x="1470" y="19545"/>
                  <a:pt x="1392" y="19392"/>
                  <a:pt x="1343" y="19539"/>
                </a:cubicBezTo>
                <a:cubicBezTo>
                  <a:pt x="1294" y="19476"/>
                  <a:pt x="1130" y="19677"/>
                  <a:pt x="1051" y="19653"/>
                </a:cubicBezTo>
                <a:cubicBezTo>
                  <a:pt x="918" y="19517"/>
                  <a:pt x="793" y="19794"/>
                  <a:pt x="723" y="19867"/>
                </a:cubicBezTo>
                <a:cubicBezTo>
                  <a:pt x="629" y="19811"/>
                  <a:pt x="598" y="19659"/>
                  <a:pt x="512" y="19731"/>
                </a:cubicBezTo>
                <a:cubicBezTo>
                  <a:pt x="414" y="19965"/>
                  <a:pt x="321" y="19932"/>
                  <a:pt x="204" y="20300"/>
                </a:cubicBezTo>
                <a:cubicBezTo>
                  <a:pt x="172" y="20727"/>
                  <a:pt x="56" y="20024"/>
                  <a:pt x="51" y="20493"/>
                </a:cubicBezTo>
                <a:cubicBezTo>
                  <a:pt x="38" y="20414"/>
                  <a:pt x="23" y="20384"/>
                  <a:pt x="5" y="20383"/>
                </a:cubicBezTo>
                <a:lnTo>
                  <a:pt x="0" y="20388"/>
                </a:lnTo>
                <a:lnTo>
                  <a:pt x="0" y="0"/>
                </a:lnTo>
                <a:close/>
              </a:path>
            </a:pathLst>
          </a:custGeom>
          <a:solidFill>
            <a:srgbClr val="82766A">
              <a:alpha val="15000"/>
            </a:srgbClr>
          </a:solidFill>
          <a:ln w="12700">
            <a:miter lim="400000"/>
          </a:ln>
        </p:spPr>
        <p:txBody>
          <a:bodyPr lIns="45719" rIns="45719" anchor="ctr"/>
          <a:lstStyle/>
          <a:p>
            <a:pPr algn="ctr">
              <a:defRPr>
                <a:solidFill>
                  <a:srgbClr val="FFFFFF"/>
                </a:solidFill>
              </a:defRPr>
            </a:pPr>
            <a:endParaRPr/>
          </a:p>
        </p:txBody>
      </p:sp>
      <p:sp>
        <p:nvSpPr>
          <p:cNvPr id="217" name="Title 1"/>
          <p:cNvSpPr txBox="1">
            <a:spLocks noGrp="1"/>
          </p:cNvSpPr>
          <p:nvPr>
            <p:ph type="title"/>
          </p:nvPr>
        </p:nvSpPr>
        <p:spPr>
          <a:xfrm>
            <a:off x="1137033" y="609597"/>
            <a:ext cx="9392423" cy="1330841"/>
          </a:xfrm>
          <a:prstGeom prst="rect">
            <a:avLst/>
          </a:prstGeom>
        </p:spPr>
        <p:txBody>
          <a:bodyPr/>
          <a:lstStyle>
            <a:lvl1pPr>
              <a:defRPr b="1" i="1"/>
            </a:lvl1pPr>
          </a:lstStyle>
          <a:p>
            <a:r>
              <a:t>Don’t Vote By Mail </a:t>
            </a:r>
          </a:p>
        </p:txBody>
      </p:sp>
      <p:sp>
        <p:nvSpPr>
          <p:cNvPr id="218" name="Content Placeholder 2"/>
          <p:cNvSpPr txBox="1">
            <a:spLocks noGrp="1"/>
          </p:cNvSpPr>
          <p:nvPr>
            <p:ph type="body" sz="half" idx="1"/>
          </p:nvPr>
        </p:nvSpPr>
        <p:spPr>
          <a:xfrm>
            <a:off x="286430" y="2040391"/>
            <a:ext cx="6254999" cy="4069070"/>
          </a:xfrm>
          <a:prstGeom prst="rect">
            <a:avLst/>
          </a:prstGeom>
        </p:spPr>
        <p:txBody>
          <a:bodyPr/>
          <a:lstStyle/>
          <a:p>
            <a:pPr marL="0" indent="0">
              <a:buSzTx/>
              <a:buNone/>
              <a:defRPr sz="1700"/>
            </a:pPr>
            <a:r>
              <a:t>Historically, Democrats, Republicans, and Independents voted at roughly the same percentage by mail. </a:t>
            </a:r>
          </a:p>
          <a:p>
            <a:pPr>
              <a:defRPr sz="1700"/>
            </a:pPr>
            <a:r>
              <a:t>With the pandemic, many more Democrats and independents adopted mail-in voting. While fewer Republicans adopted this process, largely because of Trump’s claims of illegal votes. </a:t>
            </a:r>
          </a:p>
          <a:p>
            <a:pPr>
              <a:defRPr sz="1700"/>
            </a:pPr>
            <a:r>
              <a:t>If Trump and the Republicans start advocating for tougher standards for mail-in votes, Democrats and independents should respond by voting in person. </a:t>
            </a:r>
          </a:p>
          <a:p>
            <a:pPr>
              <a:defRPr sz="1700"/>
            </a:pPr>
            <a:r>
              <a:t>Ironically, President Trump is now urging Republicans to vote by mail. </a:t>
            </a:r>
          </a:p>
          <a:p>
            <a:pPr>
              <a:defRPr sz="1700"/>
            </a:pPr>
            <a:r>
              <a:t>Can you imagine what the President will say if Republicans have a higher percentage of mail-in votes than Democrats? </a:t>
            </a:r>
          </a:p>
          <a:p>
            <a:pPr>
              <a:defRPr sz="1700"/>
            </a:pPr>
            <a:r>
              <a:t>How can you blame the election on illegal mail-in votes if most of them are from Republicans? </a:t>
            </a:r>
          </a:p>
        </p:txBody>
      </p:sp>
      <p:grpSp>
        <p:nvGrpSpPr>
          <p:cNvPr id="221" name="Picture 5"/>
          <p:cNvGrpSpPr/>
          <p:nvPr/>
        </p:nvGrpSpPr>
        <p:grpSpPr>
          <a:xfrm>
            <a:off x="6837665" y="847953"/>
            <a:ext cx="5175578" cy="5582607"/>
            <a:chOff x="0" y="0"/>
            <a:chExt cx="5175576" cy="5582606"/>
          </a:xfrm>
        </p:grpSpPr>
        <p:pic>
          <p:nvPicPr>
            <p:cNvPr id="220" name="Picture 5" descr="Picture 5"/>
            <p:cNvPicPr>
              <a:picLocks noChangeAspect="1"/>
            </p:cNvPicPr>
            <p:nvPr/>
          </p:nvPicPr>
          <p:blipFill>
            <a:blip r:embed="rId2"/>
            <a:stretch>
              <a:fillRect/>
            </a:stretch>
          </p:blipFill>
          <p:spPr>
            <a:xfrm>
              <a:off x="203200" y="203200"/>
              <a:ext cx="4769177" cy="5138107"/>
            </a:xfrm>
            <a:prstGeom prst="rect">
              <a:avLst/>
            </a:prstGeom>
            <a:ln>
              <a:noFill/>
            </a:ln>
            <a:effectLst/>
          </p:spPr>
        </p:pic>
        <p:pic>
          <p:nvPicPr>
            <p:cNvPr id="219" name="Picture 5" descr="Picture 5"/>
            <p:cNvPicPr>
              <a:picLocks/>
            </p:cNvPicPr>
            <p:nvPr/>
          </p:nvPicPr>
          <p:blipFill>
            <a:blip r:embed="rId3"/>
            <a:stretch>
              <a:fillRect/>
            </a:stretch>
          </p:blipFill>
          <p:spPr>
            <a:xfrm>
              <a:off x="0" y="0"/>
              <a:ext cx="5175577" cy="5582607"/>
            </a:xfrm>
            <a:prstGeom prst="rect">
              <a:avLst/>
            </a:prstGeom>
            <a:effectLst/>
          </p:spPr>
        </p:pic>
      </p:grpSp>
      <p:sp>
        <p:nvSpPr>
          <p:cNvPr id="222" name="Freeform: Shape 15"/>
          <p:cNvSpPr/>
          <p:nvPr/>
        </p:nvSpPr>
        <p:spPr>
          <a:xfrm rot="10800000">
            <a:off x="5381624" y="6209414"/>
            <a:ext cx="6810376" cy="6485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590" y="53"/>
                </a:lnTo>
                <a:cubicBezTo>
                  <a:pt x="21581" y="98"/>
                  <a:pt x="21568" y="151"/>
                  <a:pt x="21543" y="252"/>
                </a:cubicBezTo>
                <a:cubicBezTo>
                  <a:pt x="21494" y="453"/>
                  <a:pt x="21396" y="826"/>
                  <a:pt x="21322" y="1114"/>
                </a:cubicBezTo>
                <a:cubicBezTo>
                  <a:pt x="21288" y="1031"/>
                  <a:pt x="21192" y="1290"/>
                  <a:pt x="21159" y="1116"/>
                </a:cubicBezTo>
                <a:cubicBezTo>
                  <a:pt x="21129" y="1171"/>
                  <a:pt x="21051" y="1039"/>
                  <a:pt x="21024" y="950"/>
                </a:cubicBezTo>
                <a:cubicBezTo>
                  <a:pt x="20976" y="1431"/>
                  <a:pt x="20854" y="1499"/>
                  <a:pt x="20799" y="1887"/>
                </a:cubicBezTo>
                <a:cubicBezTo>
                  <a:pt x="20661" y="2005"/>
                  <a:pt x="20380" y="1336"/>
                  <a:pt x="20261" y="1390"/>
                </a:cubicBezTo>
                <a:cubicBezTo>
                  <a:pt x="20222" y="1673"/>
                  <a:pt x="20173" y="1449"/>
                  <a:pt x="20118" y="1602"/>
                </a:cubicBezTo>
                <a:cubicBezTo>
                  <a:pt x="19990" y="1779"/>
                  <a:pt x="19872" y="2173"/>
                  <a:pt x="19696" y="2154"/>
                </a:cubicBezTo>
                <a:cubicBezTo>
                  <a:pt x="19649" y="2968"/>
                  <a:pt x="19433" y="3189"/>
                  <a:pt x="19288" y="3767"/>
                </a:cubicBezTo>
                <a:cubicBezTo>
                  <a:pt x="19198" y="3944"/>
                  <a:pt x="19038" y="3243"/>
                  <a:pt x="19021" y="3674"/>
                </a:cubicBezTo>
                <a:cubicBezTo>
                  <a:pt x="18969" y="3471"/>
                  <a:pt x="18944" y="3905"/>
                  <a:pt x="18898" y="3985"/>
                </a:cubicBezTo>
                <a:cubicBezTo>
                  <a:pt x="18855" y="3866"/>
                  <a:pt x="18842" y="4018"/>
                  <a:pt x="18809" y="4081"/>
                </a:cubicBezTo>
                <a:cubicBezTo>
                  <a:pt x="18790" y="4000"/>
                  <a:pt x="18761" y="4033"/>
                  <a:pt x="18756" y="4154"/>
                </a:cubicBezTo>
                <a:cubicBezTo>
                  <a:pt x="18780" y="4400"/>
                  <a:pt x="18675" y="4368"/>
                  <a:pt x="18674" y="4554"/>
                </a:cubicBezTo>
                <a:cubicBezTo>
                  <a:pt x="18618" y="4647"/>
                  <a:pt x="18358" y="4663"/>
                  <a:pt x="18326" y="4991"/>
                </a:cubicBezTo>
                <a:cubicBezTo>
                  <a:pt x="18214" y="5240"/>
                  <a:pt x="18028" y="4949"/>
                  <a:pt x="17979" y="5005"/>
                </a:cubicBezTo>
                <a:cubicBezTo>
                  <a:pt x="17909" y="4530"/>
                  <a:pt x="17722" y="6140"/>
                  <a:pt x="17512" y="6374"/>
                </a:cubicBezTo>
                <a:cubicBezTo>
                  <a:pt x="17481" y="6351"/>
                  <a:pt x="17466" y="6367"/>
                  <a:pt x="17463" y="6493"/>
                </a:cubicBezTo>
                <a:cubicBezTo>
                  <a:pt x="17398" y="6576"/>
                  <a:pt x="17350" y="6931"/>
                  <a:pt x="17298" y="6830"/>
                </a:cubicBezTo>
                <a:cubicBezTo>
                  <a:pt x="17318" y="7073"/>
                  <a:pt x="17199" y="6853"/>
                  <a:pt x="17198" y="7106"/>
                </a:cubicBezTo>
                <a:cubicBezTo>
                  <a:pt x="17161" y="7233"/>
                  <a:pt x="17096" y="7494"/>
                  <a:pt x="17077" y="7588"/>
                </a:cubicBezTo>
                <a:lnTo>
                  <a:pt x="17082" y="7670"/>
                </a:lnTo>
                <a:lnTo>
                  <a:pt x="17059" y="7700"/>
                </a:lnTo>
                <a:lnTo>
                  <a:pt x="17006" y="7753"/>
                </a:lnTo>
                <a:cubicBezTo>
                  <a:pt x="16984" y="7827"/>
                  <a:pt x="16953" y="8112"/>
                  <a:pt x="16927" y="8142"/>
                </a:cubicBezTo>
                <a:cubicBezTo>
                  <a:pt x="16873" y="8247"/>
                  <a:pt x="16866" y="8053"/>
                  <a:pt x="16848" y="7930"/>
                </a:cubicBezTo>
                <a:cubicBezTo>
                  <a:pt x="16811" y="7960"/>
                  <a:pt x="16741" y="8219"/>
                  <a:pt x="16703" y="8317"/>
                </a:cubicBezTo>
                <a:cubicBezTo>
                  <a:pt x="16685" y="8421"/>
                  <a:pt x="16617" y="8278"/>
                  <a:pt x="16620" y="8518"/>
                </a:cubicBezTo>
                <a:cubicBezTo>
                  <a:pt x="16582" y="8541"/>
                  <a:pt x="16561" y="8587"/>
                  <a:pt x="16540" y="8626"/>
                </a:cubicBezTo>
                <a:lnTo>
                  <a:pt x="16493" y="8764"/>
                </a:lnTo>
                <a:cubicBezTo>
                  <a:pt x="16480" y="8830"/>
                  <a:pt x="16465" y="8873"/>
                  <a:pt x="16448" y="8868"/>
                </a:cubicBezTo>
                <a:lnTo>
                  <a:pt x="16430" y="8840"/>
                </a:lnTo>
                <a:lnTo>
                  <a:pt x="16429" y="8884"/>
                </a:lnTo>
                <a:cubicBezTo>
                  <a:pt x="16428" y="8953"/>
                  <a:pt x="16422" y="9427"/>
                  <a:pt x="16366" y="9468"/>
                </a:cubicBezTo>
                <a:cubicBezTo>
                  <a:pt x="16331" y="9630"/>
                  <a:pt x="16300" y="9694"/>
                  <a:pt x="16248" y="9783"/>
                </a:cubicBezTo>
                <a:cubicBezTo>
                  <a:pt x="16215" y="9797"/>
                  <a:pt x="16208" y="9495"/>
                  <a:pt x="16169" y="9549"/>
                </a:cubicBezTo>
                <a:cubicBezTo>
                  <a:pt x="16018" y="9913"/>
                  <a:pt x="16081" y="9402"/>
                  <a:pt x="16000" y="9765"/>
                </a:cubicBezTo>
                <a:cubicBezTo>
                  <a:pt x="15985" y="9799"/>
                  <a:pt x="15971" y="9794"/>
                  <a:pt x="15959" y="9773"/>
                </a:cubicBezTo>
                <a:lnTo>
                  <a:pt x="15939" y="9724"/>
                </a:lnTo>
                <a:lnTo>
                  <a:pt x="15878" y="9913"/>
                </a:lnTo>
                <a:cubicBezTo>
                  <a:pt x="15847" y="9988"/>
                  <a:pt x="15814" y="10050"/>
                  <a:pt x="15779" y="10097"/>
                </a:cubicBezTo>
                <a:cubicBezTo>
                  <a:pt x="15768" y="10017"/>
                  <a:pt x="15745" y="10168"/>
                  <a:pt x="15733" y="10206"/>
                </a:cubicBezTo>
                <a:cubicBezTo>
                  <a:pt x="15730" y="10148"/>
                  <a:pt x="15701" y="10149"/>
                  <a:pt x="15692" y="10206"/>
                </a:cubicBezTo>
                <a:cubicBezTo>
                  <a:pt x="15485" y="10620"/>
                  <a:pt x="15586" y="9966"/>
                  <a:pt x="15469" y="10412"/>
                </a:cubicBezTo>
                <a:cubicBezTo>
                  <a:pt x="15448" y="10450"/>
                  <a:pt x="15431" y="10437"/>
                  <a:pt x="15416" y="10402"/>
                </a:cubicBezTo>
                <a:lnTo>
                  <a:pt x="15387" y="10307"/>
                </a:lnTo>
                <a:lnTo>
                  <a:pt x="15369" y="10368"/>
                </a:lnTo>
                <a:cubicBezTo>
                  <a:pt x="15298" y="10441"/>
                  <a:pt x="15272" y="10340"/>
                  <a:pt x="15235" y="10503"/>
                </a:cubicBezTo>
                <a:cubicBezTo>
                  <a:pt x="15164" y="10308"/>
                  <a:pt x="15193" y="10517"/>
                  <a:pt x="15148" y="10601"/>
                </a:cubicBezTo>
                <a:cubicBezTo>
                  <a:pt x="15112" y="10688"/>
                  <a:pt x="15184" y="10720"/>
                  <a:pt x="15148" y="10770"/>
                </a:cubicBezTo>
                <a:cubicBezTo>
                  <a:pt x="15107" y="10742"/>
                  <a:pt x="15116" y="10944"/>
                  <a:pt x="15072" y="10903"/>
                </a:cubicBezTo>
                <a:cubicBezTo>
                  <a:pt x="15076" y="10740"/>
                  <a:pt x="14993" y="11011"/>
                  <a:pt x="14985" y="10880"/>
                </a:cubicBezTo>
                <a:lnTo>
                  <a:pt x="14984" y="10882"/>
                </a:lnTo>
                <a:cubicBezTo>
                  <a:pt x="14960" y="11164"/>
                  <a:pt x="14683" y="11577"/>
                  <a:pt x="14658" y="11858"/>
                </a:cubicBezTo>
                <a:cubicBezTo>
                  <a:pt x="14506" y="12736"/>
                  <a:pt x="14139" y="13583"/>
                  <a:pt x="13953" y="13988"/>
                </a:cubicBezTo>
                <a:cubicBezTo>
                  <a:pt x="13766" y="14392"/>
                  <a:pt x="13668" y="14245"/>
                  <a:pt x="13541" y="14285"/>
                </a:cubicBezTo>
                <a:lnTo>
                  <a:pt x="13306" y="14249"/>
                </a:lnTo>
                <a:lnTo>
                  <a:pt x="13268" y="14373"/>
                </a:lnTo>
                <a:cubicBezTo>
                  <a:pt x="13263" y="14407"/>
                  <a:pt x="13256" y="14417"/>
                  <a:pt x="13210" y="14362"/>
                </a:cubicBezTo>
                <a:cubicBezTo>
                  <a:pt x="13111" y="14684"/>
                  <a:pt x="12937" y="14768"/>
                  <a:pt x="12865" y="15180"/>
                </a:cubicBezTo>
                <a:cubicBezTo>
                  <a:pt x="12871" y="15044"/>
                  <a:pt x="12822" y="14990"/>
                  <a:pt x="12793" y="15083"/>
                </a:cubicBezTo>
                <a:cubicBezTo>
                  <a:pt x="12811" y="14553"/>
                  <a:pt x="12685" y="15650"/>
                  <a:pt x="12644" y="15339"/>
                </a:cubicBezTo>
                <a:cubicBezTo>
                  <a:pt x="12655" y="15654"/>
                  <a:pt x="12534" y="16322"/>
                  <a:pt x="12458" y="16129"/>
                </a:cubicBezTo>
                <a:cubicBezTo>
                  <a:pt x="12359" y="16290"/>
                  <a:pt x="12297" y="16619"/>
                  <a:pt x="12187" y="16618"/>
                </a:cubicBezTo>
                <a:cubicBezTo>
                  <a:pt x="12185" y="16663"/>
                  <a:pt x="12181" y="16704"/>
                  <a:pt x="12175" y="16741"/>
                </a:cubicBezTo>
                <a:lnTo>
                  <a:pt x="12155" y="16836"/>
                </a:lnTo>
                <a:lnTo>
                  <a:pt x="12150" y="16835"/>
                </a:lnTo>
                <a:cubicBezTo>
                  <a:pt x="12133" y="16851"/>
                  <a:pt x="12125" y="16877"/>
                  <a:pt x="12120" y="16908"/>
                </a:cubicBezTo>
                <a:lnTo>
                  <a:pt x="12118" y="16949"/>
                </a:lnTo>
                <a:lnTo>
                  <a:pt x="12099" y="17007"/>
                </a:lnTo>
                <a:lnTo>
                  <a:pt x="12065" y="17143"/>
                </a:lnTo>
                <a:lnTo>
                  <a:pt x="12055" y="17149"/>
                </a:lnTo>
                <a:lnTo>
                  <a:pt x="11998" y="17322"/>
                </a:lnTo>
                <a:lnTo>
                  <a:pt x="11996" y="17315"/>
                </a:lnTo>
                <a:cubicBezTo>
                  <a:pt x="11989" y="17303"/>
                  <a:pt x="11982" y="17302"/>
                  <a:pt x="11973" y="17322"/>
                </a:cubicBezTo>
                <a:cubicBezTo>
                  <a:pt x="11963" y="17151"/>
                  <a:pt x="11958" y="17282"/>
                  <a:pt x="11933" y="17358"/>
                </a:cubicBezTo>
                <a:cubicBezTo>
                  <a:pt x="11911" y="17108"/>
                  <a:pt x="11853" y="17410"/>
                  <a:pt x="11819" y="17322"/>
                </a:cubicBezTo>
                <a:cubicBezTo>
                  <a:pt x="11801" y="17384"/>
                  <a:pt x="11781" y="17444"/>
                  <a:pt x="11760" y="17502"/>
                </a:cubicBezTo>
                <a:lnTo>
                  <a:pt x="11747" y="17533"/>
                </a:lnTo>
                <a:lnTo>
                  <a:pt x="11746" y="17532"/>
                </a:lnTo>
                <a:cubicBezTo>
                  <a:pt x="11743" y="17534"/>
                  <a:pt x="11738" y="17542"/>
                  <a:pt x="11732" y="17560"/>
                </a:cubicBezTo>
                <a:lnTo>
                  <a:pt x="11724" y="17590"/>
                </a:lnTo>
                <a:lnTo>
                  <a:pt x="11699" y="17650"/>
                </a:lnTo>
                <a:lnTo>
                  <a:pt x="11688" y="17657"/>
                </a:lnTo>
                <a:cubicBezTo>
                  <a:pt x="11644" y="17633"/>
                  <a:pt x="11624" y="17286"/>
                  <a:pt x="11578" y="17542"/>
                </a:cubicBezTo>
                <a:cubicBezTo>
                  <a:pt x="11503" y="17610"/>
                  <a:pt x="11448" y="17472"/>
                  <a:pt x="11384" y="17667"/>
                </a:cubicBezTo>
                <a:cubicBezTo>
                  <a:pt x="11314" y="17730"/>
                  <a:pt x="11251" y="17710"/>
                  <a:pt x="11194" y="17823"/>
                </a:cubicBezTo>
                <a:cubicBezTo>
                  <a:pt x="11168" y="17785"/>
                  <a:pt x="11147" y="17906"/>
                  <a:pt x="11126" y="17895"/>
                </a:cubicBezTo>
                <a:cubicBezTo>
                  <a:pt x="11105" y="17883"/>
                  <a:pt x="11106" y="17610"/>
                  <a:pt x="11069" y="17751"/>
                </a:cubicBezTo>
                <a:cubicBezTo>
                  <a:pt x="11036" y="17528"/>
                  <a:pt x="10979" y="17645"/>
                  <a:pt x="10962" y="17645"/>
                </a:cubicBezTo>
                <a:lnTo>
                  <a:pt x="10868" y="17544"/>
                </a:lnTo>
                <a:lnTo>
                  <a:pt x="10786" y="18128"/>
                </a:lnTo>
                <a:cubicBezTo>
                  <a:pt x="10762" y="18009"/>
                  <a:pt x="10684" y="18253"/>
                  <a:pt x="10683" y="17984"/>
                </a:cubicBezTo>
                <a:cubicBezTo>
                  <a:pt x="10654" y="18036"/>
                  <a:pt x="10639" y="18162"/>
                  <a:pt x="10643" y="17982"/>
                </a:cubicBezTo>
                <a:cubicBezTo>
                  <a:pt x="10621" y="17997"/>
                  <a:pt x="10580" y="18037"/>
                  <a:pt x="10553" y="18076"/>
                </a:cubicBezTo>
                <a:lnTo>
                  <a:pt x="10479" y="18214"/>
                </a:lnTo>
                <a:lnTo>
                  <a:pt x="10474" y="18253"/>
                </a:lnTo>
                <a:cubicBezTo>
                  <a:pt x="10466" y="18266"/>
                  <a:pt x="10446" y="18273"/>
                  <a:pt x="10436" y="18292"/>
                </a:cubicBezTo>
                <a:lnTo>
                  <a:pt x="10410" y="18368"/>
                </a:lnTo>
                <a:cubicBezTo>
                  <a:pt x="10402" y="18399"/>
                  <a:pt x="10395" y="18435"/>
                  <a:pt x="10390" y="18478"/>
                </a:cubicBezTo>
                <a:cubicBezTo>
                  <a:pt x="10287" y="18373"/>
                  <a:pt x="10204" y="18641"/>
                  <a:pt x="10099" y="18707"/>
                </a:cubicBezTo>
                <a:cubicBezTo>
                  <a:pt x="10043" y="18443"/>
                  <a:pt x="9937" y="19333"/>
                  <a:pt x="9922" y="19656"/>
                </a:cubicBezTo>
                <a:cubicBezTo>
                  <a:pt x="9832" y="19780"/>
                  <a:pt x="9730" y="19518"/>
                  <a:pt x="9626" y="19656"/>
                </a:cubicBezTo>
                <a:lnTo>
                  <a:pt x="9244" y="20145"/>
                </a:lnTo>
                <a:cubicBezTo>
                  <a:pt x="9016" y="20336"/>
                  <a:pt x="8836" y="20392"/>
                  <a:pt x="8618" y="20378"/>
                </a:cubicBezTo>
                <a:cubicBezTo>
                  <a:pt x="8401" y="20364"/>
                  <a:pt x="8129" y="20421"/>
                  <a:pt x="7939" y="20060"/>
                </a:cubicBezTo>
                <a:lnTo>
                  <a:pt x="7750" y="19950"/>
                </a:lnTo>
                <a:lnTo>
                  <a:pt x="7726" y="19941"/>
                </a:lnTo>
                <a:cubicBezTo>
                  <a:pt x="7648" y="20115"/>
                  <a:pt x="7567" y="19800"/>
                  <a:pt x="7504" y="19928"/>
                </a:cubicBezTo>
                <a:cubicBezTo>
                  <a:pt x="7487" y="19936"/>
                  <a:pt x="7472" y="19929"/>
                  <a:pt x="7458" y="19912"/>
                </a:cubicBezTo>
                <a:lnTo>
                  <a:pt x="7424" y="19842"/>
                </a:lnTo>
                <a:lnTo>
                  <a:pt x="7420" y="19777"/>
                </a:lnTo>
                <a:lnTo>
                  <a:pt x="7396" y="19759"/>
                </a:lnTo>
                <a:lnTo>
                  <a:pt x="7390" y="19743"/>
                </a:lnTo>
                <a:cubicBezTo>
                  <a:pt x="7368" y="19745"/>
                  <a:pt x="7300" y="19784"/>
                  <a:pt x="7262" y="19772"/>
                </a:cubicBezTo>
                <a:cubicBezTo>
                  <a:pt x="7196" y="19702"/>
                  <a:pt x="7219" y="19957"/>
                  <a:pt x="7167" y="19673"/>
                </a:cubicBezTo>
                <a:cubicBezTo>
                  <a:pt x="7039" y="19745"/>
                  <a:pt x="6996" y="19391"/>
                  <a:pt x="6874" y="19600"/>
                </a:cubicBezTo>
                <a:cubicBezTo>
                  <a:pt x="6767" y="19627"/>
                  <a:pt x="6688" y="19137"/>
                  <a:pt x="6650" y="19157"/>
                </a:cubicBezTo>
                <a:cubicBezTo>
                  <a:pt x="6551" y="19130"/>
                  <a:pt x="6424" y="19630"/>
                  <a:pt x="6306" y="19642"/>
                </a:cubicBezTo>
                <a:cubicBezTo>
                  <a:pt x="6204" y="19576"/>
                  <a:pt x="6104" y="19733"/>
                  <a:pt x="6020" y="19503"/>
                </a:cubicBezTo>
                <a:cubicBezTo>
                  <a:pt x="6011" y="19539"/>
                  <a:pt x="6002" y="19565"/>
                  <a:pt x="5991" y="19585"/>
                </a:cubicBezTo>
                <a:lnTo>
                  <a:pt x="5961" y="19626"/>
                </a:lnTo>
                <a:lnTo>
                  <a:pt x="5922" y="19617"/>
                </a:lnTo>
                <a:lnTo>
                  <a:pt x="5914" y="19649"/>
                </a:lnTo>
                <a:lnTo>
                  <a:pt x="5842" y="19706"/>
                </a:lnTo>
                <a:lnTo>
                  <a:pt x="5834" y="19691"/>
                </a:lnTo>
                <a:lnTo>
                  <a:pt x="5763" y="19724"/>
                </a:lnTo>
                <a:lnTo>
                  <a:pt x="5762" y="19712"/>
                </a:lnTo>
                <a:cubicBezTo>
                  <a:pt x="5759" y="19688"/>
                  <a:pt x="5753" y="19671"/>
                  <a:pt x="5743" y="19671"/>
                </a:cubicBezTo>
                <a:cubicBezTo>
                  <a:pt x="5763" y="19501"/>
                  <a:pt x="5738" y="19605"/>
                  <a:pt x="5706" y="19618"/>
                </a:cubicBezTo>
                <a:lnTo>
                  <a:pt x="5551" y="19384"/>
                </a:lnTo>
                <a:lnTo>
                  <a:pt x="5536" y="19384"/>
                </a:lnTo>
                <a:cubicBezTo>
                  <a:pt x="5536" y="19383"/>
                  <a:pt x="5536" y="19382"/>
                  <a:pt x="5536" y="19381"/>
                </a:cubicBezTo>
                <a:cubicBezTo>
                  <a:pt x="5533" y="19376"/>
                  <a:pt x="5528" y="19374"/>
                  <a:pt x="5520" y="19376"/>
                </a:cubicBezTo>
                <a:lnTo>
                  <a:pt x="5412" y="19252"/>
                </a:lnTo>
                <a:cubicBezTo>
                  <a:pt x="5365" y="19342"/>
                  <a:pt x="5357" y="19205"/>
                  <a:pt x="5293" y="19155"/>
                </a:cubicBezTo>
                <a:cubicBezTo>
                  <a:pt x="5266" y="19241"/>
                  <a:pt x="5245" y="19209"/>
                  <a:pt x="5224" y="19140"/>
                </a:cubicBezTo>
                <a:cubicBezTo>
                  <a:pt x="5162" y="19178"/>
                  <a:pt x="5106" y="19080"/>
                  <a:pt x="5037" y="19055"/>
                </a:cubicBezTo>
                <a:cubicBezTo>
                  <a:pt x="4961" y="19165"/>
                  <a:pt x="4923" y="18962"/>
                  <a:pt x="4849" y="18936"/>
                </a:cubicBezTo>
                <a:cubicBezTo>
                  <a:pt x="4783" y="19127"/>
                  <a:pt x="4796" y="18765"/>
                  <a:pt x="4758" y="18688"/>
                </a:cubicBezTo>
                <a:lnTo>
                  <a:pt x="4719" y="18708"/>
                </a:lnTo>
                <a:lnTo>
                  <a:pt x="4709" y="18726"/>
                </a:lnTo>
                <a:cubicBezTo>
                  <a:pt x="4701" y="18736"/>
                  <a:pt x="4697" y="18738"/>
                  <a:pt x="4693" y="18736"/>
                </a:cubicBezTo>
                <a:lnTo>
                  <a:pt x="4678" y="18748"/>
                </a:lnTo>
                <a:cubicBezTo>
                  <a:pt x="4654" y="18778"/>
                  <a:pt x="4630" y="18812"/>
                  <a:pt x="4608" y="18849"/>
                </a:cubicBezTo>
                <a:cubicBezTo>
                  <a:pt x="4585" y="18722"/>
                  <a:pt x="4504" y="18942"/>
                  <a:pt x="4507" y="18673"/>
                </a:cubicBezTo>
                <a:cubicBezTo>
                  <a:pt x="4477" y="18716"/>
                  <a:pt x="4461" y="18837"/>
                  <a:pt x="4467" y="18658"/>
                </a:cubicBezTo>
                <a:cubicBezTo>
                  <a:pt x="4457" y="18667"/>
                  <a:pt x="4450" y="18656"/>
                  <a:pt x="4445" y="18636"/>
                </a:cubicBezTo>
                <a:lnTo>
                  <a:pt x="4444" y="18626"/>
                </a:lnTo>
                <a:lnTo>
                  <a:pt x="4323" y="18807"/>
                </a:lnTo>
                <a:lnTo>
                  <a:pt x="4300" y="18839"/>
                </a:lnTo>
                <a:lnTo>
                  <a:pt x="4261" y="18911"/>
                </a:lnTo>
                <a:lnTo>
                  <a:pt x="4257" y="18904"/>
                </a:lnTo>
                <a:lnTo>
                  <a:pt x="4229" y="18971"/>
                </a:lnTo>
                <a:cubicBezTo>
                  <a:pt x="4221" y="19000"/>
                  <a:pt x="4214" y="19034"/>
                  <a:pt x="4208" y="19076"/>
                </a:cubicBezTo>
                <a:cubicBezTo>
                  <a:pt x="4107" y="18938"/>
                  <a:pt x="4021" y="19180"/>
                  <a:pt x="3916" y="19213"/>
                </a:cubicBezTo>
                <a:cubicBezTo>
                  <a:pt x="3800" y="19336"/>
                  <a:pt x="3636" y="19670"/>
                  <a:pt x="3514" y="19812"/>
                </a:cubicBezTo>
                <a:lnTo>
                  <a:pt x="3185" y="20063"/>
                </a:lnTo>
                <a:cubicBezTo>
                  <a:pt x="3112" y="19843"/>
                  <a:pt x="3036" y="19993"/>
                  <a:pt x="2965" y="19989"/>
                </a:cubicBezTo>
                <a:cubicBezTo>
                  <a:pt x="2990" y="20219"/>
                  <a:pt x="2878" y="19908"/>
                  <a:pt x="2880" y="20184"/>
                </a:cubicBezTo>
                <a:cubicBezTo>
                  <a:pt x="2867" y="20175"/>
                  <a:pt x="2855" y="20157"/>
                  <a:pt x="2842" y="20137"/>
                </a:cubicBezTo>
                <a:lnTo>
                  <a:pt x="2835" y="20126"/>
                </a:lnTo>
                <a:lnTo>
                  <a:pt x="2810" y="20132"/>
                </a:lnTo>
                <a:lnTo>
                  <a:pt x="2801" y="20075"/>
                </a:lnTo>
                <a:lnTo>
                  <a:pt x="2762" y="20041"/>
                </a:lnTo>
                <a:cubicBezTo>
                  <a:pt x="2747" y="20038"/>
                  <a:pt x="2732" y="20045"/>
                  <a:pt x="2715" y="20069"/>
                </a:cubicBezTo>
                <a:cubicBezTo>
                  <a:pt x="2663" y="20249"/>
                  <a:pt x="2560" y="20028"/>
                  <a:pt x="2496" y="20265"/>
                </a:cubicBezTo>
                <a:cubicBezTo>
                  <a:pt x="2471" y="20331"/>
                  <a:pt x="2444" y="20545"/>
                  <a:pt x="2422" y="20482"/>
                </a:cubicBezTo>
                <a:cubicBezTo>
                  <a:pt x="2359" y="20482"/>
                  <a:pt x="2183" y="20279"/>
                  <a:pt x="2114" y="20269"/>
                </a:cubicBezTo>
                <a:cubicBezTo>
                  <a:pt x="2086" y="20409"/>
                  <a:pt x="2028" y="20235"/>
                  <a:pt x="1945" y="20286"/>
                </a:cubicBezTo>
                <a:cubicBezTo>
                  <a:pt x="1895" y="20474"/>
                  <a:pt x="1808" y="20838"/>
                  <a:pt x="1757" y="20987"/>
                </a:cubicBezTo>
                <a:cubicBezTo>
                  <a:pt x="1705" y="21137"/>
                  <a:pt x="1714" y="21225"/>
                  <a:pt x="1636" y="21182"/>
                </a:cubicBezTo>
                <a:cubicBezTo>
                  <a:pt x="1538" y="21507"/>
                  <a:pt x="1472" y="21234"/>
                  <a:pt x="1383" y="21355"/>
                </a:cubicBezTo>
                <a:cubicBezTo>
                  <a:pt x="1282" y="21466"/>
                  <a:pt x="1362" y="21270"/>
                  <a:pt x="1242" y="21600"/>
                </a:cubicBezTo>
                <a:cubicBezTo>
                  <a:pt x="1225" y="21514"/>
                  <a:pt x="1172" y="21453"/>
                  <a:pt x="1146" y="21521"/>
                </a:cubicBezTo>
                <a:cubicBezTo>
                  <a:pt x="1093" y="21500"/>
                  <a:pt x="1015" y="21062"/>
                  <a:pt x="969" y="21071"/>
                </a:cubicBezTo>
                <a:cubicBezTo>
                  <a:pt x="932" y="21075"/>
                  <a:pt x="995" y="21195"/>
                  <a:pt x="955" y="21235"/>
                </a:cubicBezTo>
                <a:cubicBezTo>
                  <a:pt x="906" y="21261"/>
                  <a:pt x="914" y="21501"/>
                  <a:pt x="866" y="21223"/>
                </a:cubicBezTo>
                <a:cubicBezTo>
                  <a:pt x="817" y="21335"/>
                  <a:pt x="803" y="21205"/>
                  <a:pt x="731" y="21186"/>
                </a:cubicBezTo>
                <a:cubicBezTo>
                  <a:pt x="704" y="21284"/>
                  <a:pt x="679" y="21263"/>
                  <a:pt x="654" y="21206"/>
                </a:cubicBezTo>
                <a:cubicBezTo>
                  <a:pt x="586" y="21274"/>
                  <a:pt x="521" y="21205"/>
                  <a:pt x="443" y="21215"/>
                </a:cubicBezTo>
                <a:cubicBezTo>
                  <a:pt x="363" y="21360"/>
                  <a:pt x="314" y="21180"/>
                  <a:pt x="230" y="21190"/>
                </a:cubicBezTo>
                <a:cubicBezTo>
                  <a:pt x="172" y="21157"/>
                  <a:pt x="87" y="21058"/>
                  <a:pt x="27" y="20996"/>
                </a:cubicBezTo>
                <a:lnTo>
                  <a:pt x="0" y="20971"/>
                </a:lnTo>
                <a:close/>
              </a:path>
            </a:pathLst>
          </a:custGeom>
          <a:solidFill>
            <a:srgbClr val="82766A">
              <a:alpha val="15000"/>
            </a:srgbClr>
          </a:solidFill>
          <a:ln w="12700">
            <a:miter lim="400000"/>
          </a:ln>
        </p:spPr>
        <p:txBody>
          <a:bodyPr lIns="45719" rIns="45719" anchor="ctr"/>
          <a:lstStyle/>
          <a:p>
            <a:pPr algn="ctr">
              <a:defRPr>
                <a:solidFill>
                  <a:srgbClr val="FFFFFF"/>
                </a:solidFill>
              </a:defRPr>
            </a:pPr>
            <a:endParaRPr/>
          </a:p>
        </p:txBody>
      </p:sp>
      <p:pic>
        <p:nvPicPr>
          <p:cNvPr id="223" name="Picture 6" descr="Picture 6"/>
          <p:cNvPicPr>
            <a:picLocks noChangeAspect="1"/>
          </p:cNvPicPr>
          <p:nvPr/>
        </p:nvPicPr>
        <p:blipFill>
          <a:blip r:embed="rId4"/>
          <a:stretch>
            <a:fillRect/>
          </a:stretch>
        </p:blipFill>
        <p:spPr>
          <a:xfrm>
            <a:off x="91660" y="0"/>
            <a:ext cx="2092740" cy="728133"/>
          </a:xfrm>
          <a:prstGeom prst="rect">
            <a:avLst/>
          </a:prstGeom>
          <a:ln w="12700">
            <a:miter lim="400000"/>
          </a:ln>
        </p:spPr>
      </p:pic>
      <p:sp>
        <p:nvSpPr>
          <p:cNvPr id="224" name="Slide Number Placeholder 7"/>
          <p:cNvSpPr txBox="1">
            <a:spLocks noGrp="1"/>
          </p:cNvSpPr>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16</a:t>
            </a:fld>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Rectangle 8"/>
          <p:cNvSpPr/>
          <p:nvPr/>
        </p:nvSpPr>
        <p:spPr>
          <a:xfrm>
            <a:off x="3047"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227" name="Freeform: Shape 10"/>
          <p:cNvSpPr/>
          <p:nvPr/>
        </p:nvSpPr>
        <p:spPr>
          <a:xfrm>
            <a:off x="0" y="0"/>
            <a:ext cx="4167272"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712" y="0"/>
                </a:lnTo>
                <a:lnTo>
                  <a:pt x="12377" y="259"/>
                </a:lnTo>
                <a:cubicBezTo>
                  <a:pt x="17941" y="2543"/>
                  <a:pt x="21600" y="6412"/>
                  <a:pt x="21600" y="10800"/>
                </a:cubicBezTo>
                <a:cubicBezTo>
                  <a:pt x="21600" y="15188"/>
                  <a:pt x="17941" y="19057"/>
                  <a:pt x="12377" y="21341"/>
                </a:cubicBezTo>
                <a:lnTo>
                  <a:pt x="11712" y="21600"/>
                </a:lnTo>
                <a:lnTo>
                  <a:pt x="0" y="21600"/>
                </a:lnTo>
                <a:close/>
              </a:path>
            </a:pathLst>
          </a:custGeom>
          <a:solidFill>
            <a:schemeClr val="accent2"/>
          </a:solidFill>
          <a:ln w="12700">
            <a:miter lim="400000"/>
          </a:ln>
        </p:spPr>
        <p:txBody>
          <a:bodyPr lIns="45719" rIns="45719" anchor="ctr"/>
          <a:lstStyle/>
          <a:p>
            <a:pPr algn="ctr">
              <a:defRPr>
                <a:solidFill>
                  <a:srgbClr val="FFFFFF"/>
                </a:solidFill>
              </a:defRPr>
            </a:pPr>
            <a:endParaRPr/>
          </a:p>
        </p:txBody>
      </p:sp>
      <p:sp>
        <p:nvSpPr>
          <p:cNvPr id="228" name="Title 1"/>
          <p:cNvSpPr txBox="1">
            <a:spLocks noGrp="1"/>
          </p:cNvSpPr>
          <p:nvPr>
            <p:ph type="title"/>
          </p:nvPr>
        </p:nvSpPr>
        <p:spPr>
          <a:xfrm>
            <a:off x="686833" y="1153572"/>
            <a:ext cx="3200401" cy="4461163"/>
          </a:xfrm>
          <a:prstGeom prst="rect">
            <a:avLst/>
          </a:prstGeom>
        </p:spPr>
        <p:txBody>
          <a:bodyPr/>
          <a:lstStyle>
            <a:lvl1pPr>
              <a:defRPr i="1">
                <a:solidFill>
                  <a:srgbClr val="FFFFFF"/>
                </a:solidFill>
              </a:defRPr>
            </a:lvl1pPr>
          </a:lstStyle>
          <a:p>
            <a:r>
              <a:t>Don’t Vote on Election Day</a:t>
            </a:r>
          </a:p>
        </p:txBody>
      </p:sp>
      <p:sp>
        <p:nvSpPr>
          <p:cNvPr id="229" name="Arc 12"/>
          <p:cNvSpPr/>
          <p:nvPr/>
        </p:nvSpPr>
        <p:spPr>
          <a:xfrm flipV="1">
            <a:off x="9592117" y="4497194"/>
            <a:ext cx="2041718" cy="20417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127000" cap="rnd">
            <a:solidFill>
              <a:schemeClr val="accent4"/>
            </a:solidFill>
            <a:prstDash val="dash"/>
            <a:miter/>
          </a:ln>
        </p:spPr>
        <p:txBody>
          <a:bodyPr lIns="45719" rIns="45719" anchor="ctr"/>
          <a:lstStyle/>
          <a:p>
            <a:pPr algn="ctr"/>
            <a:endParaRPr/>
          </a:p>
        </p:txBody>
      </p:sp>
      <p:sp>
        <p:nvSpPr>
          <p:cNvPr id="230" name="Content Placeholder 2"/>
          <p:cNvSpPr txBox="1">
            <a:spLocks noGrp="1"/>
          </p:cNvSpPr>
          <p:nvPr>
            <p:ph type="body" idx="1"/>
          </p:nvPr>
        </p:nvSpPr>
        <p:spPr>
          <a:xfrm>
            <a:off x="4447307" y="591343"/>
            <a:ext cx="6906492" cy="5585621"/>
          </a:xfrm>
          <a:prstGeom prst="rect">
            <a:avLst/>
          </a:prstGeom>
        </p:spPr>
        <p:txBody>
          <a:bodyPr anchor="ctr"/>
          <a:lstStyle/>
          <a:p>
            <a:pPr marL="0" indent="0">
              <a:buSzTx/>
              <a:buNone/>
              <a:defRPr sz="2000"/>
            </a:pPr>
            <a:r>
              <a:t>There are two potential problems with voting on Election Day. </a:t>
            </a:r>
          </a:p>
          <a:p>
            <a:pPr>
              <a:defRPr sz="2000"/>
            </a:pPr>
            <a:r>
              <a:t>If you have been deregistered, you will not be able to reregister unless your state has same day registration. </a:t>
            </a:r>
          </a:p>
          <a:p>
            <a:pPr>
              <a:defRPr sz="2000"/>
            </a:pPr>
            <a:r>
              <a:t>If you live in a city in  a competitive state, the President may send ICE to “provide safety” for the elections and identify ”non-citizens” who may be trying to vote. </a:t>
            </a:r>
          </a:p>
          <a:p>
            <a:pPr>
              <a:defRPr sz="2000"/>
            </a:pPr>
            <a:r>
              <a:t>With potentially thousands of ICE troops in inner cities, you do not want to risk ending up in civil disturbances that might prevent you from voting. </a:t>
            </a:r>
          </a:p>
        </p:txBody>
      </p:sp>
      <p:pic>
        <p:nvPicPr>
          <p:cNvPr id="231"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232" name="Slide Number Placeholder 4"/>
          <p:cNvSpPr txBox="1">
            <a:spLocks noGrp="1"/>
          </p:cNvSpPr>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17</a:t>
            </a:fld>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Rectangle 8"/>
          <p:cNvSpPr/>
          <p:nvPr/>
        </p:nvSpPr>
        <p:spPr>
          <a:xfrm>
            <a:off x="3047"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235" name="Freeform: Shape 10"/>
          <p:cNvSpPr/>
          <p:nvPr/>
        </p:nvSpPr>
        <p:spPr>
          <a:xfrm>
            <a:off x="0" y="0"/>
            <a:ext cx="4167272"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712" y="0"/>
                </a:lnTo>
                <a:lnTo>
                  <a:pt x="12377" y="259"/>
                </a:lnTo>
                <a:cubicBezTo>
                  <a:pt x="17941" y="2543"/>
                  <a:pt x="21600" y="6412"/>
                  <a:pt x="21600" y="10800"/>
                </a:cubicBezTo>
                <a:cubicBezTo>
                  <a:pt x="21600" y="15188"/>
                  <a:pt x="17941" y="19057"/>
                  <a:pt x="12377" y="21341"/>
                </a:cubicBezTo>
                <a:lnTo>
                  <a:pt x="11712" y="21600"/>
                </a:lnTo>
                <a:lnTo>
                  <a:pt x="0" y="21600"/>
                </a:lnTo>
                <a:close/>
              </a:path>
            </a:pathLst>
          </a:custGeom>
          <a:solidFill>
            <a:schemeClr val="accent2"/>
          </a:solidFill>
          <a:ln w="12700">
            <a:miter lim="400000"/>
          </a:ln>
        </p:spPr>
        <p:txBody>
          <a:bodyPr lIns="45719" rIns="45719" anchor="ctr"/>
          <a:lstStyle/>
          <a:p>
            <a:pPr algn="ctr">
              <a:defRPr>
                <a:solidFill>
                  <a:srgbClr val="FFFFFF"/>
                </a:solidFill>
              </a:defRPr>
            </a:pPr>
            <a:endParaRPr/>
          </a:p>
        </p:txBody>
      </p:sp>
      <p:sp>
        <p:nvSpPr>
          <p:cNvPr id="236" name="Title 1"/>
          <p:cNvSpPr txBox="1">
            <a:spLocks noGrp="1"/>
          </p:cNvSpPr>
          <p:nvPr>
            <p:ph type="title"/>
          </p:nvPr>
        </p:nvSpPr>
        <p:spPr>
          <a:xfrm>
            <a:off x="686833" y="1153572"/>
            <a:ext cx="3200401" cy="4461163"/>
          </a:xfrm>
          <a:prstGeom prst="rect">
            <a:avLst/>
          </a:prstGeom>
        </p:spPr>
        <p:txBody>
          <a:bodyPr/>
          <a:lstStyle/>
          <a:p>
            <a:pPr>
              <a:defRPr b="1" i="1">
                <a:solidFill>
                  <a:srgbClr val="FFFFFF"/>
                </a:solidFill>
              </a:defRPr>
            </a:pPr>
            <a:br/>
            <a:r>
              <a:t>Vote Early and Vote In-Person</a:t>
            </a:r>
          </a:p>
        </p:txBody>
      </p:sp>
      <p:sp>
        <p:nvSpPr>
          <p:cNvPr id="237" name="Arc 12"/>
          <p:cNvSpPr/>
          <p:nvPr/>
        </p:nvSpPr>
        <p:spPr>
          <a:xfrm flipV="1">
            <a:off x="9592117" y="4497194"/>
            <a:ext cx="2041718" cy="20417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127000" cap="rnd">
            <a:solidFill>
              <a:schemeClr val="accent4"/>
            </a:solidFill>
            <a:prstDash val="dash"/>
            <a:miter/>
          </a:ln>
        </p:spPr>
        <p:txBody>
          <a:bodyPr lIns="45719" rIns="45719" anchor="ctr"/>
          <a:lstStyle/>
          <a:p>
            <a:pPr algn="ctr"/>
            <a:endParaRPr/>
          </a:p>
        </p:txBody>
      </p:sp>
      <p:sp>
        <p:nvSpPr>
          <p:cNvPr id="238" name="Content Placeholder 2"/>
          <p:cNvSpPr txBox="1">
            <a:spLocks noGrp="1"/>
          </p:cNvSpPr>
          <p:nvPr>
            <p:ph type="body" idx="1"/>
          </p:nvPr>
        </p:nvSpPr>
        <p:spPr>
          <a:xfrm>
            <a:off x="4447307" y="591343"/>
            <a:ext cx="6906492" cy="5585621"/>
          </a:xfrm>
          <a:prstGeom prst="rect">
            <a:avLst/>
          </a:prstGeom>
        </p:spPr>
        <p:txBody>
          <a:bodyPr anchor="ctr"/>
          <a:lstStyle/>
          <a:p>
            <a:pPr marL="0" indent="0">
              <a:buSzTx/>
              <a:buNone/>
              <a:defRPr sz="2000" b="1"/>
            </a:pPr>
            <a:r>
              <a:t>The simplest way to nullify any of the President’s actions is to vote early and in-person. </a:t>
            </a:r>
          </a:p>
          <a:p>
            <a:pPr>
              <a:defRPr sz="2000"/>
            </a:pPr>
            <a:r>
              <a:t>By voting early, voters will have the opportunity to fix any registration problems that might have occurred. </a:t>
            </a:r>
          </a:p>
          <a:p>
            <a:pPr>
              <a:defRPr sz="2000"/>
            </a:pPr>
            <a:r>
              <a:t>By voting in-person, voters can remove the risk that their mail-in votes will be rejected and nullify President Trump’s likely claims that mail-in votes stole the election. </a:t>
            </a:r>
          </a:p>
          <a:p>
            <a:pPr>
              <a:defRPr sz="2000"/>
            </a:pPr>
            <a:r>
              <a:t>By voting early, voters can avoid ICE or any other Election Day disruptions. </a:t>
            </a:r>
          </a:p>
          <a:p>
            <a:pPr marL="0" indent="0">
              <a:buSzTx/>
              <a:buNone/>
              <a:defRPr sz="2000"/>
            </a:pPr>
            <a:endParaRPr/>
          </a:p>
          <a:p>
            <a:pPr marL="0" indent="0">
              <a:buSzTx/>
              <a:buNone/>
              <a:defRPr sz="2000"/>
            </a:pPr>
            <a:r>
              <a:t>Thus, by voting early and in-person, all the President’s actions will be rendered meaningless. </a:t>
            </a:r>
          </a:p>
          <a:p>
            <a:pPr marL="0" indent="0">
              <a:buSzTx/>
              <a:buNone/>
              <a:defRPr sz="2400" b="1"/>
            </a:pPr>
            <a:endParaRPr/>
          </a:p>
        </p:txBody>
      </p:sp>
      <p:pic>
        <p:nvPicPr>
          <p:cNvPr id="239"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240" name="Slide Number Placeholder 4"/>
          <p:cNvSpPr txBox="1">
            <a:spLocks noGrp="1"/>
          </p:cNvSpPr>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18</a:t>
            </a:fld>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Title 1"/>
          <p:cNvSpPr txBox="1">
            <a:spLocks noGrp="1"/>
          </p:cNvSpPr>
          <p:nvPr>
            <p:ph type="title"/>
          </p:nvPr>
        </p:nvSpPr>
        <p:spPr>
          <a:xfrm>
            <a:off x="838200" y="365125"/>
            <a:ext cx="8703365" cy="1325563"/>
          </a:xfrm>
          <a:prstGeom prst="rect">
            <a:avLst/>
          </a:prstGeom>
        </p:spPr>
        <p:txBody>
          <a:bodyPr/>
          <a:lstStyle>
            <a:lvl1pPr algn="ctr">
              <a:defRPr sz="3600" b="1" i="1"/>
            </a:lvl1pPr>
          </a:lstStyle>
          <a:p>
            <a:r>
              <a:t>Ample Early Voting</a:t>
            </a:r>
          </a:p>
        </p:txBody>
      </p:sp>
      <p:sp>
        <p:nvSpPr>
          <p:cNvPr id="243" name="Content Placeholder 2"/>
          <p:cNvSpPr txBox="1">
            <a:spLocks noGrp="1"/>
          </p:cNvSpPr>
          <p:nvPr>
            <p:ph type="body" idx="1"/>
          </p:nvPr>
        </p:nvSpPr>
        <p:spPr>
          <a:xfrm>
            <a:off x="838200" y="1825625"/>
            <a:ext cx="9421894" cy="4351338"/>
          </a:xfrm>
          <a:prstGeom prst="rect">
            <a:avLst/>
          </a:prstGeom>
        </p:spPr>
        <p:txBody>
          <a:bodyPr>
            <a:normAutofit/>
          </a:bodyPr>
          <a:lstStyle/>
          <a:p>
            <a:pPr>
              <a:defRPr sz="1800"/>
            </a:pPr>
            <a:r>
              <a:rPr lang="en-US" sz="2000" dirty="0"/>
              <a:t>All but </a:t>
            </a:r>
            <a:r>
              <a:rPr sz="2000" dirty="0"/>
              <a:t>3 states (Alabama, Mississippi, and New Hampshire) have early voting.</a:t>
            </a:r>
            <a:r>
              <a:rPr lang="en-US" sz="2000" dirty="0"/>
              <a:t> </a:t>
            </a:r>
            <a:r>
              <a:rPr sz="2000" dirty="0"/>
              <a:t>Oregon has all-mail voting, so the issue is moot. </a:t>
            </a:r>
          </a:p>
          <a:p>
            <a:pPr>
              <a:defRPr sz="1800"/>
            </a:pPr>
            <a:r>
              <a:rPr sz="2000" dirty="0"/>
              <a:t>4 states have more than 40 days early voting. </a:t>
            </a:r>
          </a:p>
          <a:p>
            <a:pPr>
              <a:defRPr sz="1800"/>
            </a:pPr>
            <a:r>
              <a:rPr sz="2000" dirty="0"/>
              <a:t>13 states have 20 days or more early voting. </a:t>
            </a:r>
            <a:endParaRPr lang="en-US" sz="2000" dirty="0"/>
          </a:p>
          <a:p>
            <a:pPr>
              <a:defRPr sz="1800"/>
            </a:pPr>
            <a:r>
              <a:rPr lang="en-US" sz="2000" dirty="0"/>
              <a:t>6 states have different rules by county. </a:t>
            </a:r>
          </a:p>
          <a:p>
            <a:pPr>
              <a:defRPr sz="1800"/>
            </a:pPr>
            <a:r>
              <a:rPr lang="en-US" sz="2000" dirty="0"/>
              <a:t>In 2024, four states had more to 70% of their votes cast early. </a:t>
            </a:r>
            <a:endParaRPr sz="2000" dirty="0"/>
          </a:p>
          <a:p>
            <a:pPr marL="0" indent="0">
              <a:buSzTx/>
              <a:buNone/>
              <a:defRPr sz="1800"/>
            </a:pPr>
            <a:r>
              <a:rPr sz="2000" dirty="0"/>
              <a:t>Given the substantial amount of early voting, it should be easy for everyone to vote in-person, before Election Day.</a:t>
            </a:r>
          </a:p>
          <a:p>
            <a:pPr marL="0" indent="0">
              <a:buSzTx/>
              <a:buNone/>
              <a:defRPr sz="1800"/>
            </a:pPr>
            <a:r>
              <a:rPr sz="2000" dirty="0"/>
              <a:t>Voting in-person, before Election Day will enable every voter to fix potential registration issues, nullify the risk of rejected mail-in ballots, and avoid facing ICE or other forces on the street on Election Day. </a:t>
            </a:r>
          </a:p>
        </p:txBody>
      </p:sp>
      <p:pic>
        <p:nvPicPr>
          <p:cNvPr id="244" name="Picture 4" descr="Picture 4"/>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245" name="Slide Number Placeholder 5"/>
          <p:cNvSpPr txBox="1">
            <a:spLocks noGrp="1"/>
          </p:cNvSpPr>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19</a:t>
            </a:fld>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Rectangle 8"/>
          <p:cNvSpPr/>
          <p:nvPr/>
        </p:nvSpPr>
        <p:spPr>
          <a:xfrm>
            <a:off x="3047"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248" name="Freeform: Shape 10"/>
          <p:cNvSpPr/>
          <p:nvPr/>
        </p:nvSpPr>
        <p:spPr>
          <a:xfrm>
            <a:off x="0" y="0"/>
            <a:ext cx="4167272"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712" y="0"/>
                </a:lnTo>
                <a:lnTo>
                  <a:pt x="12377" y="259"/>
                </a:lnTo>
                <a:cubicBezTo>
                  <a:pt x="17941" y="2543"/>
                  <a:pt x="21600" y="6412"/>
                  <a:pt x="21600" y="10800"/>
                </a:cubicBezTo>
                <a:cubicBezTo>
                  <a:pt x="21600" y="15188"/>
                  <a:pt x="17941" y="19057"/>
                  <a:pt x="12377" y="21341"/>
                </a:cubicBezTo>
                <a:lnTo>
                  <a:pt x="11712" y="21600"/>
                </a:lnTo>
                <a:lnTo>
                  <a:pt x="0" y="21600"/>
                </a:lnTo>
                <a:close/>
              </a:path>
            </a:pathLst>
          </a:custGeom>
          <a:solidFill>
            <a:schemeClr val="accent2"/>
          </a:solidFill>
          <a:ln w="12700">
            <a:miter lim="400000"/>
          </a:ln>
        </p:spPr>
        <p:txBody>
          <a:bodyPr lIns="45719" rIns="45719" anchor="ctr"/>
          <a:lstStyle/>
          <a:p>
            <a:pPr algn="ctr">
              <a:defRPr>
                <a:solidFill>
                  <a:srgbClr val="FFFFFF"/>
                </a:solidFill>
              </a:defRPr>
            </a:pPr>
            <a:endParaRPr/>
          </a:p>
        </p:txBody>
      </p:sp>
      <p:sp>
        <p:nvSpPr>
          <p:cNvPr id="249" name="Title 1"/>
          <p:cNvSpPr txBox="1">
            <a:spLocks noGrp="1"/>
          </p:cNvSpPr>
          <p:nvPr>
            <p:ph type="title"/>
          </p:nvPr>
        </p:nvSpPr>
        <p:spPr>
          <a:xfrm>
            <a:off x="686833" y="1153572"/>
            <a:ext cx="3200401" cy="4461163"/>
          </a:xfrm>
          <a:prstGeom prst="rect">
            <a:avLst/>
          </a:prstGeom>
        </p:spPr>
        <p:txBody>
          <a:bodyPr/>
          <a:lstStyle>
            <a:lvl1pPr>
              <a:defRPr b="1" i="1">
                <a:solidFill>
                  <a:srgbClr val="FFFFFF"/>
                </a:solidFill>
              </a:defRPr>
            </a:lvl1pPr>
          </a:lstStyle>
          <a:p>
            <a:r>
              <a:t>Act to Protect the 2026 Election</a:t>
            </a:r>
          </a:p>
        </p:txBody>
      </p:sp>
      <p:sp>
        <p:nvSpPr>
          <p:cNvPr id="250" name="Arc 12"/>
          <p:cNvSpPr/>
          <p:nvPr/>
        </p:nvSpPr>
        <p:spPr>
          <a:xfrm flipV="1">
            <a:off x="9592117" y="4497194"/>
            <a:ext cx="2041718" cy="20417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127000" cap="rnd">
            <a:solidFill>
              <a:schemeClr val="accent4"/>
            </a:solidFill>
            <a:prstDash val="dash"/>
            <a:miter/>
          </a:ln>
        </p:spPr>
        <p:txBody>
          <a:bodyPr lIns="45719" rIns="45719" anchor="ctr"/>
          <a:lstStyle/>
          <a:p>
            <a:pPr algn="ctr"/>
            <a:endParaRPr/>
          </a:p>
        </p:txBody>
      </p:sp>
      <p:sp>
        <p:nvSpPr>
          <p:cNvPr id="251" name="Content Placeholder 2"/>
          <p:cNvSpPr txBox="1">
            <a:spLocks noGrp="1"/>
          </p:cNvSpPr>
          <p:nvPr>
            <p:ph type="body" idx="1"/>
          </p:nvPr>
        </p:nvSpPr>
        <p:spPr>
          <a:xfrm>
            <a:off x="4447307" y="591343"/>
            <a:ext cx="6906492" cy="5585621"/>
          </a:xfrm>
          <a:prstGeom prst="rect">
            <a:avLst/>
          </a:prstGeom>
        </p:spPr>
        <p:txBody>
          <a:bodyPr anchor="ctr"/>
          <a:lstStyle/>
          <a:p>
            <a:pPr marL="0" indent="0">
              <a:buSzTx/>
              <a:buNone/>
              <a:defRPr sz="2000"/>
            </a:pPr>
            <a:r>
              <a:rPr dirty="0"/>
              <a:t>The President has vowed to deregister “illegal” voters, reject illegal mail-in votes, and send ICE into cities to “protect” the election process. </a:t>
            </a:r>
          </a:p>
          <a:p>
            <a:pPr marL="0" indent="0">
              <a:buSzTx/>
              <a:buNone/>
              <a:defRPr sz="2000"/>
            </a:pPr>
            <a:r>
              <a:rPr dirty="0"/>
              <a:t>Those who are worried about his actions can take two simple steps to nullify anything the President threatens to do. </a:t>
            </a:r>
          </a:p>
          <a:p>
            <a:pPr>
              <a:defRPr sz="2000"/>
            </a:pPr>
            <a:r>
              <a:rPr dirty="0"/>
              <a:t>Vote Early</a:t>
            </a:r>
            <a:r>
              <a:rPr lang="en-US" dirty="0"/>
              <a:t>: </a:t>
            </a:r>
            <a:r>
              <a:rPr dirty="0"/>
              <a:t>By voting early, people can fix registration issues and avoid the threat of encountering ICE or other armed forces around polling places. </a:t>
            </a:r>
          </a:p>
          <a:p>
            <a:pPr>
              <a:defRPr sz="2000"/>
            </a:pPr>
            <a:r>
              <a:rPr dirty="0"/>
              <a:t>Vote In-Person- By voting in person, people can avoid the risk that Trump will try to force states to change the rules on rejecting mail-in votes. </a:t>
            </a:r>
          </a:p>
          <a:p>
            <a:pPr marL="0" indent="0">
              <a:buSzTx/>
              <a:buNone/>
              <a:defRPr sz="2000"/>
            </a:pPr>
            <a:r>
              <a:rPr dirty="0"/>
              <a:t>Early in-person voting will render the President powerless to impact the 2026 election. </a:t>
            </a:r>
          </a:p>
        </p:txBody>
      </p:sp>
      <p:pic>
        <p:nvPicPr>
          <p:cNvPr id="252"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253" name="Slide Number Placeholder 4"/>
          <p:cNvSpPr txBox="1">
            <a:spLocks noGrp="1"/>
          </p:cNvSpPr>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20</a:t>
            </a:fld>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Rectangle 8"/>
          <p:cNvSpPr/>
          <p:nvPr/>
        </p:nvSpPr>
        <p:spPr>
          <a:xfrm>
            <a:off x="3047" y="0"/>
            <a:ext cx="12188954"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256" name="Freeform: Shape 10"/>
          <p:cNvSpPr/>
          <p:nvPr/>
        </p:nvSpPr>
        <p:spPr>
          <a:xfrm>
            <a:off x="0" y="0"/>
            <a:ext cx="4167272" cy="6858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712" y="0"/>
                </a:lnTo>
                <a:lnTo>
                  <a:pt x="12377" y="259"/>
                </a:lnTo>
                <a:cubicBezTo>
                  <a:pt x="17941" y="2543"/>
                  <a:pt x="21600" y="6412"/>
                  <a:pt x="21600" y="10800"/>
                </a:cubicBezTo>
                <a:cubicBezTo>
                  <a:pt x="21600" y="15188"/>
                  <a:pt x="17941" y="19057"/>
                  <a:pt x="12377" y="21341"/>
                </a:cubicBezTo>
                <a:lnTo>
                  <a:pt x="11712" y="21600"/>
                </a:lnTo>
                <a:lnTo>
                  <a:pt x="0" y="21600"/>
                </a:lnTo>
                <a:close/>
              </a:path>
            </a:pathLst>
          </a:custGeom>
          <a:solidFill>
            <a:schemeClr val="accent2"/>
          </a:solidFill>
          <a:ln w="12700">
            <a:miter lim="400000"/>
          </a:ln>
        </p:spPr>
        <p:txBody>
          <a:bodyPr lIns="45719" rIns="45719" anchor="ctr"/>
          <a:lstStyle/>
          <a:p>
            <a:pPr algn="ctr">
              <a:defRPr>
                <a:solidFill>
                  <a:srgbClr val="FFFFFF"/>
                </a:solidFill>
              </a:defRPr>
            </a:pPr>
            <a:endParaRPr/>
          </a:p>
        </p:txBody>
      </p:sp>
      <p:sp>
        <p:nvSpPr>
          <p:cNvPr id="257" name="Title 1"/>
          <p:cNvSpPr txBox="1">
            <a:spLocks noGrp="1"/>
          </p:cNvSpPr>
          <p:nvPr>
            <p:ph type="title"/>
          </p:nvPr>
        </p:nvSpPr>
        <p:spPr>
          <a:xfrm>
            <a:off x="686833" y="1153572"/>
            <a:ext cx="3200401" cy="4461163"/>
          </a:xfrm>
          <a:prstGeom prst="rect">
            <a:avLst/>
          </a:prstGeom>
        </p:spPr>
        <p:txBody>
          <a:bodyPr/>
          <a:lstStyle>
            <a:lvl1pPr>
              <a:defRPr b="1" i="1">
                <a:solidFill>
                  <a:srgbClr val="FFFFFF"/>
                </a:solidFill>
              </a:defRPr>
            </a:lvl1pPr>
          </a:lstStyle>
          <a:p>
            <a:r>
              <a:t>What Should You Do?</a:t>
            </a:r>
          </a:p>
        </p:txBody>
      </p:sp>
      <p:sp>
        <p:nvSpPr>
          <p:cNvPr id="258" name="Arc 12"/>
          <p:cNvSpPr/>
          <p:nvPr/>
        </p:nvSpPr>
        <p:spPr>
          <a:xfrm flipV="1">
            <a:off x="9592117" y="4497194"/>
            <a:ext cx="2041718" cy="20417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127000" cap="rnd">
            <a:solidFill>
              <a:schemeClr val="accent4"/>
            </a:solidFill>
            <a:prstDash val="dash"/>
            <a:miter/>
          </a:ln>
        </p:spPr>
        <p:txBody>
          <a:bodyPr lIns="45719" rIns="45719" anchor="ctr"/>
          <a:lstStyle/>
          <a:p>
            <a:pPr algn="ctr"/>
            <a:endParaRPr/>
          </a:p>
        </p:txBody>
      </p:sp>
      <p:sp>
        <p:nvSpPr>
          <p:cNvPr id="259" name="Content Placeholder 2"/>
          <p:cNvSpPr txBox="1">
            <a:spLocks noGrp="1"/>
          </p:cNvSpPr>
          <p:nvPr>
            <p:ph type="body" idx="1"/>
          </p:nvPr>
        </p:nvSpPr>
        <p:spPr>
          <a:xfrm>
            <a:off x="4447307" y="591343"/>
            <a:ext cx="6906492" cy="5585621"/>
          </a:xfrm>
          <a:prstGeom prst="rect">
            <a:avLst/>
          </a:prstGeom>
        </p:spPr>
        <p:txBody>
          <a:bodyPr anchor="ctr"/>
          <a:lstStyle/>
          <a:p>
            <a:pPr marL="0" indent="0" defTabSz="896111">
              <a:spcBef>
                <a:spcPts val="900"/>
              </a:spcBef>
              <a:buSzTx/>
              <a:buNone/>
              <a:defRPr sz="1960"/>
            </a:pPr>
            <a:r>
              <a:rPr dirty="0"/>
              <a:t>There are two simple things everyone should do—</a:t>
            </a:r>
          </a:p>
          <a:p>
            <a:pPr marL="504063" indent="-504063" defTabSz="896111">
              <a:spcBef>
                <a:spcPts val="900"/>
              </a:spcBef>
              <a:buFontTx/>
              <a:buAutoNum type="arabicPeriod"/>
              <a:defRPr sz="1960"/>
            </a:pPr>
            <a:r>
              <a:rPr dirty="0"/>
              <a:t>Vote Early and In-Person, and </a:t>
            </a:r>
          </a:p>
          <a:p>
            <a:pPr marL="504063" indent="-504063" defTabSz="896111">
              <a:spcBef>
                <a:spcPts val="900"/>
              </a:spcBef>
              <a:buFontTx/>
              <a:buAutoNum type="arabicPeriod"/>
              <a:defRPr sz="1960"/>
            </a:pPr>
            <a:r>
              <a:rPr dirty="0"/>
              <a:t>Tell everyone you know to do the same. </a:t>
            </a:r>
          </a:p>
          <a:p>
            <a:pPr marL="0" indent="0" defTabSz="896111">
              <a:spcBef>
                <a:spcPts val="900"/>
              </a:spcBef>
              <a:buSzTx/>
              <a:buNone/>
              <a:defRPr sz="1960"/>
            </a:pPr>
            <a:r>
              <a:rPr dirty="0"/>
              <a:t>In 2020, Democrats and independents learned to vote by mail. Their percentages of mail-in votes doubled. </a:t>
            </a:r>
          </a:p>
          <a:p>
            <a:pPr marL="224027" indent="-224027" defTabSz="896111">
              <a:spcBef>
                <a:spcPts val="900"/>
              </a:spcBef>
              <a:defRPr sz="1960"/>
            </a:pPr>
            <a:r>
              <a:rPr dirty="0"/>
              <a:t>Now in 2026, Democrats and independents must learn to vote early and in-person. </a:t>
            </a:r>
          </a:p>
          <a:p>
            <a:pPr marL="224027" indent="-224027" defTabSz="896111">
              <a:spcBef>
                <a:spcPts val="900"/>
              </a:spcBef>
              <a:defRPr sz="1960"/>
            </a:pPr>
            <a:r>
              <a:rPr dirty="0"/>
              <a:t>They also need to spread the word to other voters. </a:t>
            </a:r>
          </a:p>
          <a:p>
            <a:pPr marL="224027" indent="-224027" defTabSz="896111">
              <a:spcBef>
                <a:spcPts val="900"/>
              </a:spcBef>
              <a:defRPr sz="1960"/>
            </a:pPr>
            <a:r>
              <a:rPr dirty="0"/>
              <a:t>We do not have a pandemic, but we do have a President who will do whatever he can to impact the election. </a:t>
            </a:r>
          </a:p>
          <a:p>
            <a:pPr marL="224027" indent="-224027" defTabSz="896111">
              <a:spcBef>
                <a:spcPts val="900"/>
              </a:spcBef>
              <a:defRPr sz="1960"/>
            </a:pPr>
            <a:r>
              <a:rPr dirty="0"/>
              <a:t>By getting your friends to vote early and in-person, you will nullify his attempts to deregister voters, cause the rejection of more mail-in votes, and use ICE to influence the election.</a:t>
            </a:r>
          </a:p>
          <a:p>
            <a:pPr marL="0" indent="0" defTabSz="896111">
              <a:spcBef>
                <a:spcPts val="900"/>
              </a:spcBef>
              <a:buSzTx/>
              <a:buNone/>
              <a:defRPr sz="1960"/>
            </a:pPr>
            <a:endParaRPr dirty="0"/>
          </a:p>
        </p:txBody>
      </p:sp>
      <p:pic>
        <p:nvPicPr>
          <p:cNvPr id="260" name="Picture 3" descr="Picture 3"/>
          <p:cNvPicPr>
            <a:picLocks noChangeAspect="1"/>
          </p:cNvPicPr>
          <p:nvPr/>
        </p:nvPicPr>
        <p:blipFill>
          <a:blip r:embed="rId2"/>
          <a:stretch>
            <a:fillRect/>
          </a:stretch>
        </p:blipFill>
        <p:spPr>
          <a:xfrm>
            <a:off x="91660" y="0"/>
            <a:ext cx="2092740" cy="728133"/>
          </a:xfrm>
          <a:prstGeom prst="rect">
            <a:avLst/>
          </a:prstGeom>
          <a:ln w="12700">
            <a:miter lim="400000"/>
          </a:ln>
        </p:spPr>
      </p:pic>
      <p:sp>
        <p:nvSpPr>
          <p:cNvPr id="261" name="TextBox 4"/>
          <p:cNvSpPr txBox="1"/>
          <p:nvPr/>
        </p:nvSpPr>
        <p:spPr>
          <a:xfrm>
            <a:off x="10967719" y="5854700"/>
            <a:ext cx="1019639"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200"/>
            </a:pPr>
            <a:r>
              <a:rPr dirty="0"/>
              <a:t>Peter Siris</a:t>
            </a:r>
          </a:p>
          <a:p>
            <a:pPr>
              <a:defRPr sz="1200"/>
            </a:pPr>
            <a:r>
              <a:rPr dirty="0"/>
              <a:t>Oct. </a:t>
            </a:r>
            <a:r>
              <a:rPr lang="en-US"/>
              <a:t>21</a:t>
            </a:r>
            <a:r>
              <a:t>,2026</a:t>
            </a:r>
          </a:p>
        </p:txBody>
      </p:sp>
      <p:sp>
        <p:nvSpPr>
          <p:cNvPr id="262" name="Slide Number Placeholder 5"/>
          <p:cNvSpPr txBox="1">
            <a:spLocks noGrp="1"/>
          </p:cNvSpPr>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21</a:t>
            </a:fld>
            <a:endParaRP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63</TotalTime>
  <Words>2904</Words>
  <Application>Microsoft Macintosh PowerPoint</Application>
  <PresentationFormat>Widescreen</PresentationFormat>
  <Paragraphs>189</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Aptos Display</vt:lpstr>
      <vt:lpstr>Arial</vt:lpstr>
      <vt:lpstr>Office Theme</vt:lpstr>
      <vt:lpstr>Eliminate the Risks to  the 2026 Election </vt:lpstr>
      <vt:lpstr>Don’t Be Overconfident</vt:lpstr>
      <vt:lpstr>How 2026  Could Be  Disrupted  </vt:lpstr>
      <vt:lpstr>Step 1: Purging Registration Lists </vt:lpstr>
      <vt:lpstr>19 Million have Been Purged</vt:lpstr>
      <vt:lpstr> Step 2. Taking a Harder Line on Mail-in Votes Harder Line on Mail-in Votes</vt:lpstr>
      <vt:lpstr>2020 Mail-in Votes: Warnings from Experts</vt:lpstr>
      <vt:lpstr>2020 Primaries Confirmed these Assumptions</vt:lpstr>
      <vt:lpstr>Rejected Mail-in Votes Hit New Lows</vt:lpstr>
      <vt:lpstr>Georgia, Wisconsin, and Pennsylvania could have Changed </vt:lpstr>
      <vt:lpstr>Rejection Rate Inconsistencies Should Ring Alarms</vt:lpstr>
      <vt:lpstr>Step 3: Sending ICE into Cities on Election Day</vt:lpstr>
      <vt:lpstr>Actions the President Can Take</vt:lpstr>
      <vt:lpstr>If ICE comes, it will be on Election Day </vt:lpstr>
      <vt:lpstr>Can the President’s Actions Work? </vt:lpstr>
      <vt:lpstr>Don’t Vote By Mail </vt:lpstr>
      <vt:lpstr>Don’t Vote on Election Day</vt:lpstr>
      <vt:lpstr> Vote Early and Vote In-Person</vt:lpstr>
      <vt:lpstr>Ample Early Voting</vt:lpstr>
      <vt:lpstr>Act to Protect the 2026 Election</vt:lpstr>
      <vt:lpstr>What Should You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peter siris</cp:lastModifiedBy>
  <cp:revision>4</cp:revision>
  <dcterms:modified xsi:type="dcterms:W3CDTF">2026-10-22T22:31:11Z</dcterms:modified>
</cp:coreProperties>
</file>