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439" r:id="rId3"/>
    <p:sldId id="478" r:id="rId4"/>
    <p:sldId id="479" r:id="rId5"/>
    <p:sldId id="480" r:id="rId6"/>
    <p:sldId id="481" r:id="rId7"/>
    <p:sldId id="482" r:id="rId8"/>
    <p:sldId id="483" r:id="rId9"/>
    <p:sldId id="484" r:id="rId10"/>
    <p:sldId id="485" r:id="rId11"/>
    <p:sldId id="486" r:id="rId12"/>
    <p:sldId id="487" r:id="rId13"/>
    <p:sldId id="488" r:id="rId14"/>
    <p:sldId id="489" r:id="rId15"/>
    <p:sldId id="490" r:id="rId16"/>
    <p:sldId id="491" r:id="rId17"/>
    <p:sldId id="492" r:id="rId18"/>
    <p:sldId id="493" r:id="rId19"/>
    <p:sldId id="494" r:id="rId20"/>
    <p:sldId id="495" r:id="rId21"/>
    <p:sldId id="496" r:id="rId22"/>
    <p:sldId id="497" r:id="rId23"/>
    <p:sldId id="498" r:id="rId24"/>
    <p:sldId id="473" r:id="rId25"/>
    <p:sldId id="259" r:id="rId26"/>
    <p:sldId id="456" r:id="rId27"/>
    <p:sldId id="416" r:id="rId28"/>
    <p:sldId id="425" r:id="rId29"/>
    <p:sldId id="424" r:id="rId30"/>
    <p:sldId id="468" r:id="rId31"/>
    <p:sldId id="287" r:id="rId32"/>
    <p:sldId id="470" r:id="rId33"/>
    <p:sldId id="265" r:id="rId34"/>
    <p:sldId id="277" r:id="rId35"/>
    <p:sldId id="270" r:id="rId36"/>
    <p:sldId id="266" r:id="rId37"/>
    <p:sldId id="301" r:id="rId38"/>
    <p:sldId id="297" r:id="rId39"/>
    <p:sldId id="288" r:id="rId40"/>
    <p:sldId id="500" r:id="rId41"/>
    <p:sldId id="499" r:id="rId42"/>
    <p:sldId id="303" r:id="rId43"/>
    <p:sldId id="419" r:id="rId44"/>
    <p:sldId id="289" r:id="rId45"/>
    <p:sldId id="269" r:id="rId46"/>
    <p:sldId id="290" r:id="rId47"/>
    <p:sldId id="294" r:id="rId48"/>
    <p:sldId id="291" r:id="rId49"/>
    <p:sldId id="304" r:id="rId50"/>
    <p:sldId id="455" r:id="rId51"/>
    <p:sldId id="501" r:id="rId52"/>
    <p:sldId id="502" r:id="rId53"/>
    <p:sldId id="296" r:id="rId54"/>
    <p:sldId id="41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663"/>
  </p:normalViewPr>
  <p:slideViewPr>
    <p:cSldViewPr snapToGrid="0" snapToObjects="1">
      <p:cViewPr varScale="1">
        <p:scale>
          <a:sx n="50" d="100"/>
          <a:sy n="50" d="100"/>
        </p:scale>
        <p:origin x="60" y="3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2FC576-501A-0842-BE75-54E0D13BA182}" type="datetimeFigureOut">
              <a:rPr lang="en-US" smtClean="0"/>
              <a:t>2020-10-09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05654-8709-0A4C-97E6-5E720506F9F7}" type="slidenum">
              <a:rPr lang="en-US" smtClean="0"/>
              <a:t>‹#›</a:t>
            </a:fld>
            <a:endParaRPr lang="en-US"/>
          </a:p>
        </p:txBody>
      </p:sp>
    </p:spTree>
    <p:extLst>
      <p:ext uri="{BB962C8B-B14F-4D97-AF65-F5344CB8AC3E}">
        <p14:creationId xmlns:p14="http://schemas.microsoft.com/office/powerpoint/2010/main" val="9954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D7F9E0-840A-BE4A-86E1-4D35C2BD0079}" type="slidenum">
              <a:rPr lang="en-US" smtClean="0"/>
              <a:t>54</a:t>
            </a:fld>
            <a:endParaRPr lang="en-US"/>
          </a:p>
        </p:txBody>
      </p:sp>
    </p:spTree>
    <p:extLst>
      <p:ext uri="{BB962C8B-B14F-4D97-AF65-F5344CB8AC3E}">
        <p14:creationId xmlns:p14="http://schemas.microsoft.com/office/powerpoint/2010/main" val="2485952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F2BD-2F94-FD4A-9B67-0D1F3D95D0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FBD331-EFA9-374D-A698-E0AA1898A1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99075E-293F-CC46-BD33-4E7B05C635F4}"/>
              </a:ext>
            </a:extLst>
          </p:cNvPr>
          <p:cNvSpPr>
            <a:spLocks noGrp="1"/>
          </p:cNvSpPr>
          <p:nvPr>
            <p:ph type="dt" sz="half" idx="10"/>
          </p:nvPr>
        </p:nvSpPr>
        <p:spPr/>
        <p:txBody>
          <a:bodyPr/>
          <a:lstStyle/>
          <a:p>
            <a:fld id="{106BE85C-5D7E-E649-AC20-3834BB4A8ED0}" type="datetime1">
              <a:rPr lang="en-US" smtClean="0"/>
              <a:t>2020-10-09</a:t>
            </a:fld>
            <a:endParaRPr lang="en-US"/>
          </a:p>
        </p:txBody>
      </p:sp>
      <p:sp>
        <p:nvSpPr>
          <p:cNvPr id="5" name="Footer Placeholder 4">
            <a:extLst>
              <a:ext uri="{FF2B5EF4-FFF2-40B4-BE49-F238E27FC236}">
                <a16:creationId xmlns:a16="http://schemas.microsoft.com/office/drawing/2014/main" id="{C2AD518F-9045-F447-AD74-7656A8110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BBAFA-4D2A-974E-B439-B621F48DEBCB}"/>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3319232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0AC84-80DB-2049-AE89-35884F65C8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90CBE5-4862-5E42-B45A-41C9504623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BE640-1F13-2B40-8109-0E363B586F0C}"/>
              </a:ext>
            </a:extLst>
          </p:cNvPr>
          <p:cNvSpPr>
            <a:spLocks noGrp="1"/>
          </p:cNvSpPr>
          <p:nvPr>
            <p:ph type="dt" sz="half" idx="10"/>
          </p:nvPr>
        </p:nvSpPr>
        <p:spPr/>
        <p:txBody>
          <a:bodyPr/>
          <a:lstStyle/>
          <a:p>
            <a:fld id="{7E4237A3-EA67-1E4E-A2CD-586F57EDA56A}" type="datetime1">
              <a:rPr lang="en-US" smtClean="0"/>
              <a:t>2020-10-09</a:t>
            </a:fld>
            <a:endParaRPr lang="en-US"/>
          </a:p>
        </p:txBody>
      </p:sp>
      <p:sp>
        <p:nvSpPr>
          <p:cNvPr id="5" name="Footer Placeholder 4">
            <a:extLst>
              <a:ext uri="{FF2B5EF4-FFF2-40B4-BE49-F238E27FC236}">
                <a16:creationId xmlns:a16="http://schemas.microsoft.com/office/drawing/2014/main" id="{16E42504-BFCB-B146-A0FF-3B0F4F042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7F22B-E508-CB41-8C07-21C060439C27}"/>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3846055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23A505-B11D-B74B-A7E6-B382D9E35E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1F8825-42F3-2C4B-B0B8-FD5AB72026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09F32-E870-1547-A0AF-F80AAB56DA77}"/>
              </a:ext>
            </a:extLst>
          </p:cNvPr>
          <p:cNvSpPr>
            <a:spLocks noGrp="1"/>
          </p:cNvSpPr>
          <p:nvPr>
            <p:ph type="dt" sz="half" idx="10"/>
          </p:nvPr>
        </p:nvSpPr>
        <p:spPr/>
        <p:txBody>
          <a:bodyPr/>
          <a:lstStyle/>
          <a:p>
            <a:fld id="{972202FD-A3DE-F04C-9063-606DA0DD0747}" type="datetime1">
              <a:rPr lang="en-US" smtClean="0"/>
              <a:t>2020-10-09</a:t>
            </a:fld>
            <a:endParaRPr lang="en-US"/>
          </a:p>
        </p:txBody>
      </p:sp>
      <p:sp>
        <p:nvSpPr>
          <p:cNvPr id="5" name="Footer Placeholder 4">
            <a:extLst>
              <a:ext uri="{FF2B5EF4-FFF2-40B4-BE49-F238E27FC236}">
                <a16:creationId xmlns:a16="http://schemas.microsoft.com/office/drawing/2014/main" id="{A81FA5B0-B06E-3945-92A0-D751AE154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E9B72-822C-1645-8AC3-C0486F5B401E}"/>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244951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AC7F-1431-6248-9D79-1F5055233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53BD37-BB29-E94C-85D5-EA773F4E4B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C6770-1398-554C-959F-4DB316668B40}"/>
              </a:ext>
            </a:extLst>
          </p:cNvPr>
          <p:cNvSpPr>
            <a:spLocks noGrp="1"/>
          </p:cNvSpPr>
          <p:nvPr>
            <p:ph type="dt" sz="half" idx="10"/>
          </p:nvPr>
        </p:nvSpPr>
        <p:spPr/>
        <p:txBody>
          <a:bodyPr/>
          <a:lstStyle/>
          <a:p>
            <a:fld id="{FF5534E2-D694-954E-B2B6-296450711BDE}" type="datetime1">
              <a:rPr lang="en-US" smtClean="0"/>
              <a:t>2020-10-09</a:t>
            </a:fld>
            <a:endParaRPr lang="en-US"/>
          </a:p>
        </p:txBody>
      </p:sp>
      <p:sp>
        <p:nvSpPr>
          <p:cNvPr id="5" name="Footer Placeholder 4">
            <a:extLst>
              <a:ext uri="{FF2B5EF4-FFF2-40B4-BE49-F238E27FC236}">
                <a16:creationId xmlns:a16="http://schemas.microsoft.com/office/drawing/2014/main" id="{D5F5FC47-8C9C-3641-A8EE-8E2CC813F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A2BB0-BA68-8F46-A754-3599CE5A16EC}"/>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371278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26F9C-5504-4543-8EF5-2BADDFC9DC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92F756-B0C0-E448-9487-58276D3510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A7141C-DCB1-6E41-8D40-FAC74E641145}"/>
              </a:ext>
            </a:extLst>
          </p:cNvPr>
          <p:cNvSpPr>
            <a:spLocks noGrp="1"/>
          </p:cNvSpPr>
          <p:nvPr>
            <p:ph type="dt" sz="half" idx="10"/>
          </p:nvPr>
        </p:nvSpPr>
        <p:spPr/>
        <p:txBody>
          <a:bodyPr/>
          <a:lstStyle/>
          <a:p>
            <a:fld id="{F75CF91B-E01D-224A-85DF-5C36EACE764A}" type="datetime1">
              <a:rPr lang="en-US" smtClean="0"/>
              <a:t>2020-10-09</a:t>
            </a:fld>
            <a:endParaRPr lang="en-US"/>
          </a:p>
        </p:txBody>
      </p:sp>
      <p:sp>
        <p:nvSpPr>
          <p:cNvPr id="5" name="Footer Placeholder 4">
            <a:extLst>
              <a:ext uri="{FF2B5EF4-FFF2-40B4-BE49-F238E27FC236}">
                <a16:creationId xmlns:a16="http://schemas.microsoft.com/office/drawing/2014/main" id="{245ABC8D-D7F6-484F-984B-9A8019B17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0FCD-2F1D-2548-A95F-EBBB744A1C41}"/>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144767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C922-F90B-2F49-A681-CAEE30D527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3C2699-EE42-624D-A728-CEC5D16ACC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D09494-EE92-7647-AD30-56B0BBA13E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C980CA-69CF-1145-8F95-06CC80B379A3}"/>
              </a:ext>
            </a:extLst>
          </p:cNvPr>
          <p:cNvSpPr>
            <a:spLocks noGrp="1"/>
          </p:cNvSpPr>
          <p:nvPr>
            <p:ph type="dt" sz="half" idx="10"/>
          </p:nvPr>
        </p:nvSpPr>
        <p:spPr/>
        <p:txBody>
          <a:bodyPr/>
          <a:lstStyle/>
          <a:p>
            <a:fld id="{3FFD3A47-FFEE-E04D-9C16-443A40A30EC2}" type="datetime1">
              <a:rPr lang="en-US" smtClean="0"/>
              <a:t>2020-10-09</a:t>
            </a:fld>
            <a:endParaRPr lang="en-US"/>
          </a:p>
        </p:txBody>
      </p:sp>
      <p:sp>
        <p:nvSpPr>
          <p:cNvPr id="6" name="Footer Placeholder 5">
            <a:extLst>
              <a:ext uri="{FF2B5EF4-FFF2-40B4-BE49-F238E27FC236}">
                <a16:creationId xmlns:a16="http://schemas.microsoft.com/office/drawing/2014/main" id="{580A5D12-4040-EB48-B615-304FFE25B7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1EA464-F390-334E-84F9-9B71E77845A2}"/>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2636749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CAB4-9D04-FA4C-92F3-DB554659D9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0F3BF0-EF38-5B46-8EE3-8D5910128E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112509-8425-2C4B-801D-FB43492EC3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F65FF4-F3D8-5A41-A513-48D7D995D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94927F-5C9A-9B40-AAC1-8BEF7F881E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15446E-2D2A-4A49-834A-F30A9FE3553D}"/>
              </a:ext>
            </a:extLst>
          </p:cNvPr>
          <p:cNvSpPr>
            <a:spLocks noGrp="1"/>
          </p:cNvSpPr>
          <p:nvPr>
            <p:ph type="dt" sz="half" idx="10"/>
          </p:nvPr>
        </p:nvSpPr>
        <p:spPr/>
        <p:txBody>
          <a:bodyPr/>
          <a:lstStyle/>
          <a:p>
            <a:fld id="{A2580DA2-4995-B14E-958F-57DF372C7F5E}" type="datetime1">
              <a:rPr lang="en-US" smtClean="0"/>
              <a:t>2020-10-09</a:t>
            </a:fld>
            <a:endParaRPr lang="en-US"/>
          </a:p>
        </p:txBody>
      </p:sp>
      <p:sp>
        <p:nvSpPr>
          <p:cNvPr id="8" name="Footer Placeholder 7">
            <a:extLst>
              <a:ext uri="{FF2B5EF4-FFF2-40B4-BE49-F238E27FC236}">
                <a16:creationId xmlns:a16="http://schemas.microsoft.com/office/drawing/2014/main" id="{887D86D1-8F1D-D242-A334-A01453F3C9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44B914-0014-8C48-B3AF-BF1A1F227CD5}"/>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1498439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8E05-16C3-174A-B90F-3AC7678357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D40C63-CE02-0C49-9430-C7F760B46471}"/>
              </a:ext>
            </a:extLst>
          </p:cNvPr>
          <p:cNvSpPr>
            <a:spLocks noGrp="1"/>
          </p:cNvSpPr>
          <p:nvPr>
            <p:ph type="dt" sz="half" idx="10"/>
          </p:nvPr>
        </p:nvSpPr>
        <p:spPr/>
        <p:txBody>
          <a:bodyPr/>
          <a:lstStyle/>
          <a:p>
            <a:fld id="{4F9EA616-A4A3-BB4A-8FE4-817EACCAF8EC}" type="datetime1">
              <a:rPr lang="en-US" smtClean="0"/>
              <a:t>2020-10-09</a:t>
            </a:fld>
            <a:endParaRPr lang="en-US"/>
          </a:p>
        </p:txBody>
      </p:sp>
      <p:sp>
        <p:nvSpPr>
          <p:cNvPr id="4" name="Footer Placeholder 3">
            <a:extLst>
              <a:ext uri="{FF2B5EF4-FFF2-40B4-BE49-F238E27FC236}">
                <a16:creationId xmlns:a16="http://schemas.microsoft.com/office/drawing/2014/main" id="{750A4FB0-565C-8540-9314-C4DF27D18E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E003A2-F64A-2640-A957-755F6EB621EC}"/>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3147357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DDEC4-71ED-0C45-8FFF-492156B28AC3}"/>
              </a:ext>
            </a:extLst>
          </p:cNvPr>
          <p:cNvSpPr>
            <a:spLocks noGrp="1"/>
          </p:cNvSpPr>
          <p:nvPr>
            <p:ph type="dt" sz="half" idx="10"/>
          </p:nvPr>
        </p:nvSpPr>
        <p:spPr/>
        <p:txBody>
          <a:bodyPr/>
          <a:lstStyle/>
          <a:p>
            <a:fld id="{21CB677F-2C61-EB44-A859-BBE4AA698B7C}" type="datetime1">
              <a:rPr lang="en-US" smtClean="0"/>
              <a:t>2020-10-09</a:t>
            </a:fld>
            <a:endParaRPr lang="en-US"/>
          </a:p>
        </p:txBody>
      </p:sp>
      <p:sp>
        <p:nvSpPr>
          <p:cNvPr id="3" name="Footer Placeholder 2">
            <a:extLst>
              <a:ext uri="{FF2B5EF4-FFF2-40B4-BE49-F238E27FC236}">
                <a16:creationId xmlns:a16="http://schemas.microsoft.com/office/drawing/2014/main" id="{E0E28A68-8818-B94E-BD7C-BE1B9C61AD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FD4EE2-CD6E-3B4C-92C4-643B133E7082}"/>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314250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90344-BD09-1043-8484-C853C63468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1E9623-5DFC-A340-9DBE-C261F2B02A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3F0E23-DB44-5047-BF5E-FE8BED8836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A78F7-24D3-9B42-AED1-576EF4873A6C}"/>
              </a:ext>
            </a:extLst>
          </p:cNvPr>
          <p:cNvSpPr>
            <a:spLocks noGrp="1"/>
          </p:cNvSpPr>
          <p:nvPr>
            <p:ph type="dt" sz="half" idx="10"/>
          </p:nvPr>
        </p:nvSpPr>
        <p:spPr/>
        <p:txBody>
          <a:bodyPr/>
          <a:lstStyle/>
          <a:p>
            <a:fld id="{9A7EF910-E1A6-7046-BFA0-48F7452690F4}" type="datetime1">
              <a:rPr lang="en-US" smtClean="0"/>
              <a:t>2020-10-09</a:t>
            </a:fld>
            <a:endParaRPr lang="en-US"/>
          </a:p>
        </p:txBody>
      </p:sp>
      <p:sp>
        <p:nvSpPr>
          <p:cNvPr id="6" name="Footer Placeholder 5">
            <a:extLst>
              <a:ext uri="{FF2B5EF4-FFF2-40B4-BE49-F238E27FC236}">
                <a16:creationId xmlns:a16="http://schemas.microsoft.com/office/drawing/2014/main" id="{06952E7E-C627-6846-A4FD-C0A0588B0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31FF46-8C0C-EF42-B5BA-0CBC44886699}"/>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4007319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A2E0B-F44D-3841-B6E5-471FFA77D6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662BF3-1E49-AF45-83A0-243C3C6C4E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94F7C-7430-BC4A-9CA5-05F3113A7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EB5D89-28FB-5A46-B4DF-B9A4514B4EF6}"/>
              </a:ext>
            </a:extLst>
          </p:cNvPr>
          <p:cNvSpPr>
            <a:spLocks noGrp="1"/>
          </p:cNvSpPr>
          <p:nvPr>
            <p:ph type="dt" sz="half" idx="10"/>
          </p:nvPr>
        </p:nvSpPr>
        <p:spPr/>
        <p:txBody>
          <a:bodyPr/>
          <a:lstStyle/>
          <a:p>
            <a:fld id="{A47FF930-BC66-EF49-9870-8E0957AB8505}" type="datetime1">
              <a:rPr lang="en-US" smtClean="0"/>
              <a:t>2020-10-09</a:t>
            </a:fld>
            <a:endParaRPr lang="en-US"/>
          </a:p>
        </p:txBody>
      </p:sp>
      <p:sp>
        <p:nvSpPr>
          <p:cNvPr id="6" name="Footer Placeholder 5">
            <a:extLst>
              <a:ext uri="{FF2B5EF4-FFF2-40B4-BE49-F238E27FC236}">
                <a16:creationId xmlns:a16="http://schemas.microsoft.com/office/drawing/2014/main" id="{36D2A913-375F-2B4A-9506-C9B44E91BC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867C47-EC38-6E44-B36E-8787F4091491}"/>
              </a:ext>
            </a:extLst>
          </p:cNvPr>
          <p:cNvSpPr>
            <a:spLocks noGrp="1"/>
          </p:cNvSpPr>
          <p:nvPr>
            <p:ph type="sldNum" sz="quarter" idx="12"/>
          </p:nvPr>
        </p:nvSpPr>
        <p:spPr/>
        <p:txBody>
          <a:bodyPr/>
          <a:lstStyle/>
          <a:p>
            <a:fld id="{C96D23C6-A768-4C4D-8D6D-6E345292356B}" type="slidenum">
              <a:rPr lang="en-US" smtClean="0"/>
              <a:t>‹#›</a:t>
            </a:fld>
            <a:endParaRPr lang="en-US"/>
          </a:p>
        </p:txBody>
      </p:sp>
    </p:spTree>
    <p:extLst>
      <p:ext uri="{BB962C8B-B14F-4D97-AF65-F5344CB8AC3E}">
        <p14:creationId xmlns:p14="http://schemas.microsoft.com/office/powerpoint/2010/main" val="3400483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6D5CC7-9FBE-7146-93EC-BC2770F147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5EF0E6-83B0-8D4C-BA67-01D18F4ED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68D74C-749B-8840-AE17-904E292E3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46DF06-C20D-EC4A-BF7C-7C4DCFF4E709}" type="datetime1">
              <a:rPr lang="en-US" smtClean="0"/>
              <a:t>2020-10-09</a:t>
            </a:fld>
            <a:endParaRPr lang="en-US"/>
          </a:p>
        </p:txBody>
      </p:sp>
      <p:sp>
        <p:nvSpPr>
          <p:cNvPr id="5" name="Footer Placeholder 4">
            <a:extLst>
              <a:ext uri="{FF2B5EF4-FFF2-40B4-BE49-F238E27FC236}">
                <a16:creationId xmlns:a16="http://schemas.microsoft.com/office/drawing/2014/main" id="{6D5BC54E-2132-5F47-883E-8D619C7218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B3B11C-E381-004D-AA7C-505D2410A1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D23C6-A768-4C4D-8D6D-6E345292356B}" type="slidenum">
              <a:rPr lang="en-US" smtClean="0"/>
              <a:t>‹#›</a:t>
            </a:fld>
            <a:endParaRPr lang="en-US"/>
          </a:p>
        </p:txBody>
      </p:sp>
    </p:spTree>
    <p:extLst>
      <p:ext uri="{BB962C8B-B14F-4D97-AF65-F5344CB8AC3E}">
        <p14:creationId xmlns:p14="http://schemas.microsoft.com/office/powerpoint/2010/main" val="221439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about:blank"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image" Target="../media/image11.jpeg"/><Relationship Id="rId4" Type="http://schemas.openxmlformats.org/officeDocument/2006/relationships/image" Target="about:blan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about:blan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about:blank"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g"/><Relationship Id="rId7"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about:blank" TargetMode="Externa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about:blank"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38A7B5-B32D-421E-B110-AB5B1A7CC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4D36999-26F8-45E4-AB41-D485D0B0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40012"/>
            <a:ext cx="12191999" cy="280335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30F8DA27-CE91-4AEB-B854-6F06B5485E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3563" r="8214" b="45501"/>
          <a:stretch/>
        </p:blipFill>
        <p:spPr>
          <a:xfrm flipV="1">
            <a:off x="1" y="2404067"/>
            <a:ext cx="12191999" cy="2539327"/>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2" name="Title 1">
            <a:extLst>
              <a:ext uri="{FF2B5EF4-FFF2-40B4-BE49-F238E27FC236}">
                <a16:creationId xmlns:a16="http://schemas.microsoft.com/office/drawing/2014/main" id="{EFE1729D-5F39-4C44-9E85-83B4B7D03058}"/>
              </a:ext>
            </a:extLst>
          </p:cNvPr>
          <p:cNvSpPr>
            <a:spLocks noGrp="1"/>
          </p:cNvSpPr>
          <p:nvPr>
            <p:ph type="ctrTitle"/>
          </p:nvPr>
        </p:nvSpPr>
        <p:spPr>
          <a:xfrm>
            <a:off x="755904" y="4494130"/>
            <a:ext cx="10640754" cy="775845"/>
          </a:xfrm>
        </p:spPr>
        <p:txBody>
          <a:bodyPr anchor="b">
            <a:noAutofit/>
          </a:bodyPr>
          <a:lstStyle/>
          <a:p>
            <a:r>
              <a:rPr lang="en-US" sz="4000" b="1" i="1" dirty="0">
                <a:solidFill>
                  <a:srgbClr val="FFFFFF"/>
                </a:solidFill>
              </a:rPr>
              <a:t>HOW TO AVOID A BLACK SWAN IN 2020</a:t>
            </a:r>
          </a:p>
        </p:txBody>
      </p:sp>
      <p:pic>
        <p:nvPicPr>
          <p:cNvPr id="16" name="Picture 15">
            <a:extLst>
              <a:ext uri="{FF2B5EF4-FFF2-40B4-BE49-F238E27FC236}">
                <a16:creationId xmlns:a16="http://schemas.microsoft.com/office/drawing/2014/main" id="{F7AF4E20-3DDE-4998-96BE-44EE182540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6237"/>
          <a:stretch/>
        </p:blipFill>
        <p:spPr>
          <a:xfrm flipV="1">
            <a:off x="0" y="5616534"/>
            <a:ext cx="12191999" cy="1129775"/>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3" name="Subtitle 2">
            <a:extLst>
              <a:ext uri="{FF2B5EF4-FFF2-40B4-BE49-F238E27FC236}">
                <a16:creationId xmlns:a16="http://schemas.microsoft.com/office/drawing/2014/main" id="{7050F283-DDA3-024E-BB6D-7BB9BA3692FC}"/>
              </a:ext>
            </a:extLst>
          </p:cNvPr>
          <p:cNvSpPr>
            <a:spLocks noGrp="1"/>
          </p:cNvSpPr>
          <p:nvPr>
            <p:ph type="subTitle" idx="1"/>
          </p:nvPr>
        </p:nvSpPr>
        <p:spPr>
          <a:xfrm>
            <a:off x="1514122" y="5265889"/>
            <a:ext cx="9163757" cy="450447"/>
          </a:xfrm>
        </p:spPr>
        <p:txBody>
          <a:bodyPr anchor="ctr">
            <a:normAutofit/>
          </a:bodyPr>
          <a:lstStyle/>
          <a:p>
            <a:br>
              <a:rPr lang="en-US" sz="1300" b="1" dirty="0">
                <a:solidFill>
                  <a:srgbClr val="FFFFFF"/>
                </a:solidFill>
              </a:rPr>
            </a:br>
            <a:endParaRPr lang="en-US" sz="1300" dirty="0">
              <a:solidFill>
                <a:srgbClr val="FFFFFF"/>
              </a:solidFill>
            </a:endParaRPr>
          </a:p>
        </p:txBody>
      </p:sp>
      <p:pic>
        <p:nvPicPr>
          <p:cNvPr id="5" name="Picture 1" descr="page1image3637307008">
            <a:extLst>
              <a:ext uri="{FF2B5EF4-FFF2-40B4-BE49-F238E27FC236}">
                <a16:creationId xmlns:a16="http://schemas.microsoft.com/office/drawing/2014/main" id="{91488F8E-D038-014A-9CAD-4DC4BE8DB07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5904" y="418253"/>
            <a:ext cx="10025428" cy="198581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58E394B-D66D-7B46-9D2E-DD75FB6D1586}"/>
              </a:ext>
            </a:extLst>
          </p:cNvPr>
          <p:cNvSpPr>
            <a:spLocks noGrp="1"/>
          </p:cNvSpPr>
          <p:nvPr>
            <p:ph type="sldNum" sz="quarter" idx="12"/>
          </p:nvPr>
        </p:nvSpPr>
        <p:spPr>
          <a:xfrm>
            <a:off x="10825930" y="6223702"/>
            <a:ext cx="570728" cy="314067"/>
          </a:xfrm>
        </p:spPr>
        <p:txBody>
          <a:bodyPr>
            <a:normAutofit/>
          </a:bodyPr>
          <a:lstStyle/>
          <a:p>
            <a:pPr>
              <a:spcAft>
                <a:spcPts val="600"/>
              </a:spcAft>
            </a:pPr>
            <a:fld id="{BADB2036-7A71-F340-918E-157FC512CA35}" type="slidenum">
              <a:rPr lang="en-US" sz="1100">
                <a:solidFill>
                  <a:srgbClr val="898989"/>
                </a:solidFill>
              </a:rPr>
              <a:pPr>
                <a:spcAft>
                  <a:spcPts val="600"/>
                </a:spcAft>
              </a:pPr>
              <a:t>1</a:t>
            </a:fld>
            <a:endParaRPr lang="en-US" sz="1100" dirty="0">
              <a:solidFill>
                <a:srgbClr val="898989"/>
              </a:solidFill>
            </a:endParaRPr>
          </a:p>
        </p:txBody>
      </p:sp>
      <p:pic>
        <p:nvPicPr>
          <p:cNvPr id="11" name="Picture 10" descr="A swan swimming in a body of water&#10;&#10;Description automatically generated">
            <a:extLst>
              <a:ext uri="{FF2B5EF4-FFF2-40B4-BE49-F238E27FC236}">
                <a16:creationId xmlns:a16="http://schemas.microsoft.com/office/drawing/2014/main" id="{DAE60C14-925C-F343-B240-E4BFEE28F461}"/>
              </a:ext>
            </a:extLst>
          </p:cNvPr>
          <p:cNvPicPr/>
          <p:nvPr/>
        </p:nvPicPr>
        <p:blipFill>
          <a:blip r:embed="rId4">
            <a:extLst>
              <a:ext uri="{28A0092B-C50C-407E-A947-70E740481C1C}">
                <a14:useLocalDpi xmlns:a14="http://schemas.microsoft.com/office/drawing/2010/main" val="0"/>
              </a:ext>
            </a:extLst>
          </a:blip>
          <a:stretch>
            <a:fillRect/>
          </a:stretch>
        </p:blipFill>
        <p:spPr>
          <a:xfrm>
            <a:off x="4404360" y="2579524"/>
            <a:ext cx="3985260" cy="1203959"/>
          </a:xfrm>
          <a:prstGeom prst="rect">
            <a:avLst/>
          </a:prstGeom>
        </p:spPr>
      </p:pic>
    </p:spTree>
    <p:extLst>
      <p:ext uri="{BB962C8B-B14F-4D97-AF65-F5344CB8AC3E}">
        <p14:creationId xmlns:p14="http://schemas.microsoft.com/office/powerpoint/2010/main" val="3046245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Joint Session of Congress</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10515600" cy="4842149"/>
          </a:xfrm>
        </p:spPr>
        <p:txBody>
          <a:bodyPr>
            <a:normAutofit/>
          </a:bodyPr>
          <a:lstStyle/>
          <a:p>
            <a:pPr marL="0" indent="0">
              <a:buNone/>
            </a:pPr>
            <a:r>
              <a:rPr lang="en-US" sz="2000" b="1" dirty="0"/>
              <a:t>Jan. 3, 2021: </a:t>
            </a:r>
          </a:p>
          <a:p>
            <a:pPr marL="0" indent="0">
              <a:buNone/>
            </a:pPr>
            <a:r>
              <a:rPr lang="en-US" sz="2000" b="1" dirty="0"/>
              <a:t>The New Congress takes office. </a:t>
            </a:r>
          </a:p>
          <a:p>
            <a:r>
              <a:rPr lang="en-US" sz="1800" dirty="0"/>
              <a:t>Senate races in Georgia (2), Texas, Kentucky, Iowa, Alabama, Maine, Arizona, South Carolina, Michigan, and Montana are still being challenged giving Republicans 42 seats and Democrats 46 seats, with the others still in question.</a:t>
            </a:r>
          </a:p>
          <a:p>
            <a:r>
              <a:rPr lang="en-US" sz="1800" dirty="0"/>
              <a:t>Under the 17</a:t>
            </a:r>
            <a:r>
              <a:rPr lang="en-US" sz="1800" baseline="30000" dirty="0"/>
              <a:t>th</a:t>
            </a:r>
            <a:r>
              <a:rPr lang="en-US" sz="1800" dirty="0"/>
              <a:t> Amendment, Governors in Montana, Iowa, Arizona, Texas, Alabama, South Carolina, and Georgia appoint Republicans to temporarily fill the Senate seats. Governors of Michigan, Maine, and Kentucky appoint Democrats. </a:t>
            </a:r>
          </a:p>
          <a:p>
            <a:pPr lvl="1"/>
            <a:r>
              <a:rPr lang="en-US" sz="1600" dirty="0"/>
              <a:t>Mitch McConnell is no longer majority leader.</a:t>
            </a:r>
          </a:p>
          <a:p>
            <a:r>
              <a:rPr lang="en-US" sz="1800" dirty="0"/>
              <a:t>Republicans have a 51-47 majority </a:t>
            </a:r>
          </a:p>
          <a:p>
            <a:r>
              <a:rPr lang="en-US" sz="1800" dirty="0"/>
              <a:t>Democrats challenge the appointment of the Republican Senators by their states’ Republican governors.</a:t>
            </a:r>
          </a:p>
          <a:p>
            <a:r>
              <a:rPr lang="en-US" sz="1800" dirty="0"/>
              <a:t>Democrats retain control of the House. </a:t>
            </a:r>
          </a:p>
          <a:p>
            <a:pPr lvl="1"/>
            <a:r>
              <a:rPr lang="en-US" sz="1800" dirty="0"/>
              <a:t>Unlike the Senate, vacancies in the House can only be filled by special elections.</a:t>
            </a:r>
          </a:p>
          <a:p>
            <a:pPr lvl="1"/>
            <a:r>
              <a:rPr lang="en-US" sz="1800" dirty="0"/>
              <a:t>94 seats are vacant. </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10</a:t>
            </a:fld>
            <a:endParaRPr lang="en-US" dirty="0"/>
          </a:p>
        </p:txBody>
      </p:sp>
      <p:sp>
        <p:nvSpPr>
          <p:cNvPr id="5" name="TextBox 4">
            <a:extLst>
              <a:ext uri="{FF2B5EF4-FFF2-40B4-BE49-F238E27FC236}">
                <a16:creationId xmlns:a16="http://schemas.microsoft.com/office/drawing/2014/main" id="{D680E2EF-A028-FA44-8BEB-F946875BAE29}"/>
              </a:ext>
            </a:extLst>
          </p:cNvPr>
          <p:cNvSpPr txBox="1"/>
          <p:nvPr/>
        </p:nvSpPr>
        <p:spPr>
          <a:xfrm>
            <a:off x="-2074127" y="366875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64070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Dispute Between Senate and House</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10515600" cy="4842149"/>
          </a:xfrm>
        </p:spPr>
        <p:txBody>
          <a:bodyPr>
            <a:normAutofit/>
          </a:bodyPr>
          <a:lstStyle/>
          <a:p>
            <a:pPr marL="0" indent="0">
              <a:buNone/>
            </a:pPr>
            <a:r>
              <a:rPr lang="en-US" sz="2000" b="1" dirty="0"/>
              <a:t>Jan. 6, 2021: 1:00 p.m.</a:t>
            </a:r>
          </a:p>
          <a:p>
            <a:pPr marL="0" indent="0">
              <a:buNone/>
            </a:pPr>
            <a:r>
              <a:rPr lang="en-US" sz="1800" dirty="0"/>
              <a:t>Mike Pence begins the count of the Electoral votes and announces that he has two sets of votes from 4 states, and that it is the responsibility of the Congress to adjudicate their validity. </a:t>
            </a:r>
          </a:p>
          <a:p>
            <a:pPr marL="0" indent="0">
              <a:buNone/>
            </a:pPr>
            <a:endParaRPr lang="en-US" sz="1800" dirty="0"/>
          </a:p>
          <a:p>
            <a:pPr marL="0" indent="0">
              <a:buNone/>
            </a:pPr>
            <a:r>
              <a:rPr lang="en-US" sz="1800" b="1" dirty="0"/>
              <a:t>4:00 P.M. </a:t>
            </a:r>
          </a:p>
          <a:p>
            <a:r>
              <a:rPr lang="en-US" sz="1800" dirty="0"/>
              <a:t>The two houses of Congress separate to consider the competing slates.</a:t>
            </a:r>
          </a:p>
          <a:p>
            <a:r>
              <a:rPr lang="en-US" sz="1800" b="1" dirty="0"/>
              <a:t>Republicans in the Senate approve the Trump slates, giving Donald Trump 294 electoral votes. </a:t>
            </a:r>
          </a:p>
          <a:p>
            <a:r>
              <a:rPr lang="en-US" sz="1800" b="1" dirty="0"/>
              <a:t>Democrats in the House of Representatives approve the Biden slates, giving Biden 305 electoral votes. </a:t>
            </a:r>
          </a:p>
          <a:p>
            <a:r>
              <a:rPr lang="en-US" sz="1800" dirty="0"/>
              <a:t>Both parties immediately challenge results in Federal court. </a:t>
            </a:r>
          </a:p>
          <a:p>
            <a:r>
              <a:rPr lang="en-US" sz="1800" dirty="0"/>
              <a:t>The House of Representatives resolves to not invite the Senate back into its chambers for continuing the count until the issues related to the disputed states are resolved. </a:t>
            </a:r>
          </a:p>
          <a:p>
            <a:endParaRPr lang="en-US" sz="1800"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11</a:t>
            </a:fld>
            <a:endParaRPr lang="en-US" dirty="0"/>
          </a:p>
        </p:txBody>
      </p:sp>
    </p:spTree>
    <p:extLst>
      <p:ext uri="{BB962C8B-B14F-4D97-AF65-F5344CB8AC3E}">
        <p14:creationId xmlns:p14="http://schemas.microsoft.com/office/powerpoint/2010/main" val="2706940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12</a:t>
            </a:r>
            <a:r>
              <a:rPr lang="en-US" sz="4000" b="1" i="1" baseline="30000" dirty="0"/>
              <a:t>th</a:t>
            </a:r>
            <a:r>
              <a:rPr lang="en-US" sz="4000" b="1" i="1" dirty="0"/>
              <a:t> Amendment</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10515600" cy="4842149"/>
          </a:xfrm>
        </p:spPr>
        <p:txBody>
          <a:bodyPr>
            <a:normAutofit lnSpcReduction="10000"/>
          </a:bodyPr>
          <a:lstStyle/>
          <a:p>
            <a:pPr marL="0" indent="0">
              <a:buNone/>
            </a:pPr>
            <a:r>
              <a:rPr lang="en-US" sz="2000" b="1" dirty="0"/>
              <a:t>Jan. 6, 2021: 1:00 P.M.</a:t>
            </a:r>
          </a:p>
          <a:p>
            <a:r>
              <a:rPr lang="en-US" sz="1800" dirty="0"/>
              <a:t>With a conflict between the House and the Senate, Mike Pence instructs the House to select a President according to the rules of 12</a:t>
            </a:r>
            <a:r>
              <a:rPr lang="en-US" sz="1800" baseline="30000" dirty="0"/>
              <a:t>TH</a:t>
            </a:r>
            <a:r>
              <a:rPr lang="en-US" sz="1800" dirty="0"/>
              <a:t> Amendment which states, </a:t>
            </a:r>
          </a:p>
          <a:p>
            <a:pPr lvl="1"/>
            <a:r>
              <a:rPr lang="en-US" sz="1800" i="1" dirty="0"/>
              <a:t>If no person have such majority, then from the persons having the highest numbers… the House of Representatives shall choose immediately, by ballot, the President. But in choosing the President, the votes shall be taken by states, </a:t>
            </a:r>
            <a:r>
              <a:rPr lang="en-US" sz="1800" b="1" i="1" dirty="0"/>
              <a:t>the representation from each state having one vote; </a:t>
            </a:r>
            <a:r>
              <a:rPr lang="en-US" sz="1800" i="1" dirty="0"/>
              <a:t>a quorum for this purpose shall consist of a member or members from two-thirds of the states, and a majority of all the states shall be necessary to a choice.</a:t>
            </a:r>
          </a:p>
          <a:p>
            <a:pPr marL="228600" lvl="1"/>
            <a:r>
              <a:rPr lang="en-US" sz="1800" dirty="0"/>
              <a:t>With each state having one vote, the Republicans are in the majority. </a:t>
            </a:r>
          </a:p>
          <a:p>
            <a:pPr marL="228600" lvl="1"/>
            <a:r>
              <a:rPr lang="en-US" sz="1800" dirty="0"/>
              <a:t>Republicans control 22 states. Democrats control 21. 7 States are either tied or, because of legal challenges, have no representation. </a:t>
            </a:r>
          </a:p>
          <a:p>
            <a:r>
              <a:rPr lang="en-US" sz="1800" dirty="0"/>
              <a:t>The 22 States controlled by Republicans vote to elect Donald Trump as President. </a:t>
            </a:r>
          </a:p>
          <a:p>
            <a:r>
              <a:rPr lang="en-US" sz="1800" dirty="0"/>
              <a:t>The 21 Democratic states do not vote, as to the 7 even or contested states. </a:t>
            </a:r>
          </a:p>
          <a:p>
            <a:r>
              <a:rPr lang="en-US" sz="1800" b="1" dirty="0"/>
              <a:t>With only 22 states voting, a majority of the states have not voted and as a result no decision is reached. </a:t>
            </a:r>
          </a:p>
          <a:p>
            <a:endParaRPr lang="en-US" sz="1800" b="1" dirty="0"/>
          </a:p>
          <a:p>
            <a:pPr algn="ctr"/>
            <a:r>
              <a:rPr lang="en-US" sz="1800" dirty="0"/>
              <a:t>How do financial markets react?</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12</a:t>
            </a:fld>
            <a:endParaRPr lang="en-US" dirty="0"/>
          </a:p>
        </p:txBody>
      </p:sp>
    </p:spTree>
    <p:extLst>
      <p:ext uri="{BB962C8B-B14F-4D97-AF65-F5344CB8AC3E}">
        <p14:creationId xmlns:p14="http://schemas.microsoft.com/office/powerpoint/2010/main" val="3771354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Nancy Pelosi President</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6400800" cy="4842149"/>
          </a:xfrm>
        </p:spPr>
        <p:txBody>
          <a:bodyPr>
            <a:normAutofit/>
          </a:bodyPr>
          <a:lstStyle/>
          <a:p>
            <a:pPr marL="0" indent="0">
              <a:buNone/>
            </a:pPr>
            <a:r>
              <a:rPr lang="en-US" sz="2000" b="1" dirty="0"/>
              <a:t>Jan. 6, 2021</a:t>
            </a:r>
          </a:p>
          <a:p>
            <a:pPr marL="0" indent="0">
              <a:buNone/>
            </a:pPr>
            <a:r>
              <a:rPr lang="en-US" sz="2000" dirty="0"/>
              <a:t>With neither candidate able to secure a majority of the Electoral College, Speaker of the House, </a:t>
            </a:r>
            <a:r>
              <a:rPr lang="en-US" sz="2000" b="1" dirty="0"/>
              <a:t>Nancy Pelosi, the third in line for the Presidency,</a:t>
            </a:r>
            <a:r>
              <a:rPr lang="en-US" sz="2000" dirty="0"/>
              <a:t> declares that she will serve as President until the election is resolved.</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13</a:t>
            </a:fld>
            <a:endParaRPr lang="en-US" dirty="0"/>
          </a:p>
        </p:txBody>
      </p:sp>
      <p:pic>
        <p:nvPicPr>
          <p:cNvPr id="7" name="Picture 6" descr="A person smiling for the camera&#10;&#10;Description automatically generated">
            <a:extLst>
              <a:ext uri="{FF2B5EF4-FFF2-40B4-BE49-F238E27FC236}">
                <a16:creationId xmlns:a16="http://schemas.microsoft.com/office/drawing/2014/main" id="{851B61AF-839E-2148-B9DC-FB1E12EA9406}"/>
              </a:ext>
            </a:extLst>
          </p:cNvPr>
          <p:cNvPicPr>
            <a:picLocks noChangeAspect="1"/>
          </p:cNvPicPr>
          <p:nvPr/>
        </p:nvPicPr>
        <p:blipFill>
          <a:blip r:embed="rId3"/>
          <a:stretch>
            <a:fillRect/>
          </a:stretch>
        </p:blipFill>
        <p:spPr>
          <a:xfrm>
            <a:off x="8610600" y="2956559"/>
            <a:ext cx="3581400" cy="3078481"/>
          </a:xfrm>
          <a:prstGeom prst="rect">
            <a:avLst/>
          </a:prstGeom>
        </p:spPr>
      </p:pic>
    </p:spTree>
    <p:extLst>
      <p:ext uri="{BB962C8B-B14F-4D97-AF65-F5344CB8AC3E}">
        <p14:creationId xmlns:p14="http://schemas.microsoft.com/office/powerpoint/2010/main" val="2630182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The Senate &amp; President Mike Pence</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1" y="1690688"/>
            <a:ext cx="6339840" cy="4486275"/>
          </a:xfrm>
        </p:spPr>
        <p:txBody>
          <a:bodyPr>
            <a:normAutofit/>
          </a:bodyPr>
          <a:lstStyle/>
          <a:p>
            <a:pPr marL="0" indent="0">
              <a:buNone/>
            </a:pPr>
            <a:r>
              <a:rPr lang="en-US" sz="2000" b="1" dirty="0"/>
              <a:t>Jan. 6, 2021: </a:t>
            </a:r>
          </a:p>
          <a:p>
            <a:pPr marL="0" indent="0">
              <a:buNone/>
            </a:pPr>
            <a:r>
              <a:rPr lang="en-US" sz="2000" b="1" dirty="0"/>
              <a:t>The Senate meets. </a:t>
            </a:r>
          </a:p>
          <a:p>
            <a:pPr marL="0" indent="0">
              <a:buNone/>
            </a:pPr>
            <a:endParaRPr lang="en-US" sz="2000" b="1" dirty="0"/>
          </a:p>
          <a:p>
            <a:r>
              <a:rPr lang="en-US" sz="1800" dirty="0"/>
              <a:t>With Republicans filling the disputed Senate seats in Georgia (2), Texas, Iowa, Alabama, Arizona, South Carolina, Michigan, and Montana, </a:t>
            </a:r>
            <a:r>
              <a:rPr lang="en-US" sz="1800" b="1" dirty="0"/>
              <a:t>the Senate, under the rules of the Constitution, votes to elect Mike Pence as Vice President</a:t>
            </a:r>
            <a:r>
              <a:rPr lang="en-US" sz="1800" dirty="0"/>
              <a:t>. </a:t>
            </a:r>
          </a:p>
          <a:p>
            <a:r>
              <a:rPr lang="en-US" sz="1800" dirty="0"/>
              <a:t>Democrats challenge the vote because many Senate elections are not yet resolved. </a:t>
            </a:r>
          </a:p>
          <a:p>
            <a:r>
              <a:rPr lang="en-US" sz="1800" dirty="0"/>
              <a:t>Since no President has been chosen by the Electoral College, </a:t>
            </a:r>
            <a:r>
              <a:rPr lang="en-US" sz="1800" b="1" dirty="0"/>
              <a:t>Mike Pence declares that he will serve as President </a:t>
            </a:r>
            <a:r>
              <a:rPr lang="en-US" sz="1800" dirty="0"/>
              <a:t>elect until the election is finalized. </a:t>
            </a:r>
          </a:p>
          <a:p>
            <a:endParaRPr lang="en-US" sz="1800" dirty="0"/>
          </a:p>
          <a:p>
            <a:endParaRPr lang="en-US" sz="1800"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14</a:t>
            </a:fld>
            <a:endParaRPr lang="en-US" dirty="0"/>
          </a:p>
        </p:txBody>
      </p:sp>
      <p:sp>
        <p:nvSpPr>
          <p:cNvPr id="5" name="TextBox 4">
            <a:extLst>
              <a:ext uri="{FF2B5EF4-FFF2-40B4-BE49-F238E27FC236}">
                <a16:creationId xmlns:a16="http://schemas.microsoft.com/office/drawing/2014/main" id="{D680E2EF-A028-FA44-8BEB-F946875BAE29}"/>
              </a:ext>
            </a:extLst>
          </p:cNvPr>
          <p:cNvSpPr txBox="1"/>
          <p:nvPr/>
        </p:nvSpPr>
        <p:spPr>
          <a:xfrm>
            <a:off x="-2074127" y="3668751"/>
            <a:ext cx="184731" cy="369332"/>
          </a:xfrm>
          <a:prstGeom prst="rect">
            <a:avLst/>
          </a:prstGeom>
          <a:noFill/>
        </p:spPr>
        <p:txBody>
          <a:bodyPr wrap="none" rtlCol="0">
            <a:spAutoFit/>
          </a:bodyPr>
          <a:lstStyle/>
          <a:p>
            <a:endParaRPr lang="en-US" dirty="0"/>
          </a:p>
        </p:txBody>
      </p:sp>
      <p:pic>
        <p:nvPicPr>
          <p:cNvPr id="1057" name="Picture 33">
            <a:extLst>
              <a:ext uri="{FF2B5EF4-FFF2-40B4-BE49-F238E27FC236}">
                <a16:creationId xmlns:a16="http://schemas.microsoft.com/office/drawing/2014/main" id="{33219FFF-08D8-A348-A98F-199B9E5A3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120" y="2096428"/>
            <a:ext cx="2453276" cy="3070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952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Disruption</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10515600" cy="4842149"/>
          </a:xfrm>
        </p:spPr>
        <p:txBody>
          <a:bodyPr>
            <a:normAutofit/>
          </a:bodyPr>
          <a:lstStyle/>
          <a:p>
            <a:pPr marL="0" indent="0">
              <a:buNone/>
            </a:pPr>
            <a:r>
              <a:rPr lang="en-US" sz="1800" b="1" dirty="0"/>
              <a:t>Jan 8, 2021</a:t>
            </a:r>
          </a:p>
          <a:p>
            <a:r>
              <a:rPr lang="en-US" sz="1800" dirty="0"/>
              <a:t>The Supreme Court again refuses to consider the results, claiming it is the responsibility of the Legislative Branch of government. </a:t>
            </a:r>
          </a:p>
          <a:p>
            <a:r>
              <a:rPr lang="en-US" sz="1800" dirty="0"/>
              <a:t>Donald Trump protests the actions of the House calling the election “the greatest fraud in U.S. history.” </a:t>
            </a:r>
          </a:p>
          <a:p>
            <a:r>
              <a:rPr lang="en-US" sz="1800" dirty="0"/>
              <a:t>Joe Biden says he “trusts in the American system of government.”</a:t>
            </a:r>
          </a:p>
          <a:p>
            <a:r>
              <a:rPr lang="en-US" sz="1800" dirty="0"/>
              <a:t>The news media 24/7 on the Constitutional crisis, with each network taking expected sides and eviscerating the opposition. </a:t>
            </a:r>
          </a:p>
          <a:p>
            <a:r>
              <a:rPr lang="en-US" sz="1800" dirty="0"/>
              <a:t>Protests and riots break out throughout the United States.</a:t>
            </a:r>
          </a:p>
          <a:p>
            <a:r>
              <a:rPr lang="en-US" sz="1800" b="1" dirty="0"/>
              <a:t>Russia</a:t>
            </a:r>
            <a:r>
              <a:rPr lang="en-US" sz="1800" dirty="0"/>
              <a:t> invades Latvia and Estonia. </a:t>
            </a:r>
          </a:p>
          <a:p>
            <a:r>
              <a:rPr lang="en-US" sz="1800" b="1" dirty="0"/>
              <a:t>China</a:t>
            </a:r>
            <a:r>
              <a:rPr lang="en-US" sz="1800" dirty="0"/>
              <a:t> blockades Taiwan.</a:t>
            </a:r>
          </a:p>
          <a:p>
            <a:r>
              <a:rPr lang="en-US" sz="1800" b="1" dirty="0"/>
              <a:t>Turkey</a:t>
            </a:r>
            <a:r>
              <a:rPr lang="en-US" sz="1800" dirty="0"/>
              <a:t> invades Cyprus. </a:t>
            </a:r>
          </a:p>
          <a:p>
            <a:pPr marL="0" indent="0">
              <a:buNone/>
            </a:pPr>
            <a:endParaRPr lang="en-US" sz="1800" dirty="0"/>
          </a:p>
          <a:p>
            <a:pPr marL="0" indent="0">
              <a:buNone/>
            </a:pPr>
            <a:endParaRPr lang="en-US" sz="18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15</a:t>
            </a:fld>
            <a:endParaRPr lang="en-US" dirty="0"/>
          </a:p>
        </p:txBody>
      </p:sp>
    </p:spTree>
    <p:extLst>
      <p:ext uri="{BB962C8B-B14F-4D97-AF65-F5344CB8AC3E}">
        <p14:creationId xmlns:p14="http://schemas.microsoft.com/office/powerpoint/2010/main" val="1857684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Dispute Between Senate and House</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7525215" cy="4842149"/>
          </a:xfrm>
        </p:spPr>
        <p:txBody>
          <a:bodyPr>
            <a:normAutofit/>
          </a:bodyPr>
          <a:lstStyle/>
          <a:p>
            <a:pPr marL="0" indent="0">
              <a:buNone/>
            </a:pPr>
            <a:r>
              <a:rPr lang="en-US" sz="2000" b="1" dirty="0"/>
              <a:t>Jan 11-12, 2021</a:t>
            </a:r>
          </a:p>
          <a:p>
            <a:r>
              <a:rPr lang="en-US" sz="2000" dirty="0"/>
              <a:t>In the Senate and the House of Representatives civility is almost non-existent.</a:t>
            </a:r>
          </a:p>
          <a:p>
            <a:pPr lvl="1"/>
            <a:r>
              <a:rPr lang="en-US" sz="1800" dirty="0"/>
              <a:t>Representatives of both Houses of Congress accuse the other of creating a Constitutional Crisis.</a:t>
            </a:r>
          </a:p>
          <a:p>
            <a:pPr lvl="1"/>
            <a:r>
              <a:rPr lang="en-US" sz="1800" dirty="0"/>
              <a:t>Donald Trump announces he will serve another term. </a:t>
            </a:r>
          </a:p>
          <a:p>
            <a:pPr lvl="1"/>
            <a:r>
              <a:rPr lang="en-US" sz="1800" dirty="0"/>
              <a:t>More riots break out. </a:t>
            </a:r>
          </a:p>
          <a:p>
            <a:pPr lvl="2"/>
            <a:r>
              <a:rPr lang="en-US" sz="1800" dirty="0"/>
              <a:t>500 Americans shot. </a:t>
            </a:r>
          </a:p>
          <a:p>
            <a:pPr marL="685800" lvl="2"/>
            <a:r>
              <a:rPr lang="en-US" dirty="0"/>
              <a:t>Stock markets around the world plunge. </a:t>
            </a:r>
          </a:p>
          <a:p>
            <a:pPr marL="685800" lvl="2"/>
            <a:endParaRPr lang="en-US" dirty="0"/>
          </a:p>
          <a:p>
            <a:pPr marL="685800" lvl="2"/>
            <a:endParaRPr lang="en-US" dirty="0"/>
          </a:p>
          <a:p>
            <a:pPr marL="685800" lvl="2"/>
            <a:endParaRPr lang="en-US" dirty="0"/>
          </a:p>
          <a:p>
            <a:pPr marL="685800" lvl="2"/>
            <a:endParaRPr lang="en-US" dirty="0"/>
          </a:p>
          <a:p>
            <a:pPr marL="457200" lvl="3" indent="0">
              <a:buNone/>
            </a:pPr>
            <a:endParaRPr lang="en-US" sz="16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16</a:t>
            </a:fld>
            <a:endParaRPr lang="en-US" dirty="0"/>
          </a:p>
        </p:txBody>
      </p:sp>
      <p:pic>
        <p:nvPicPr>
          <p:cNvPr id="7" name="Picture 6" descr="A group of people standing around a fire&#10;&#10;Description automatically generated">
            <a:extLst>
              <a:ext uri="{FF2B5EF4-FFF2-40B4-BE49-F238E27FC236}">
                <a16:creationId xmlns:a16="http://schemas.microsoft.com/office/drawing/2014/main" id="{7C47A6E4-BFCF-A04B-B3AE-BAE2A63264A5}"/>
              </a:ext>
            </a:extLst>
          </p:cNvPr>
          <p:cNvPicPr>
            <a:picLocks noChangeAspect="1"/>
          </p:cNvPicPr>
          <p:nvPr/>
        </p:nvPicPr>
        <p:blipFill>
          <a:blip r:embed="rId3"/>
          <a:stretch>
            <a:fillRect/>
          </a:stretch>
        </p:blipFill>
        <p:spPr>
          <a:xfrm>
            <a:off x="8363415" y="2165131"/>
            <a:ext cx="3552359" cy="2830615"/>
          </a:xfrm>
          <a:prstGeom prst="rect">
            <a:avLst/>
          </a:prstGeom>
        </p:spPr>
      </p:pic>
    </p:spTree>
    <p:extLst>
      <p:ext uri="{BB962C8B-B14F-4D97-AF65-F5344CB8AC3E}">
        <p14:creationId xmlns:p14="http://schemas.microsoft.com/office/powerpoint/2010/main" val="2209360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National Emergencies Act &amp; Insurrection Act</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1" y="1690688"/>
            <a:ext cx="6030950" cy="4486275"/>
          </a:xfrm>
        </p:spPr>
        <p:txBody>
          <a:bodyPr>
            <a:normAutofit/>
          </a:bodyPr>
          <a:lstStyle/>
          <a:p>
            <a:pPr marL="0" indent="0">
              <a:buNone/>
            </a:pPr>
            <a:r>
              <a:rPr lang="en-US" sz="2000" b="1" dirty="0"/>
              <a:t>Jan 13, 2021</a:t>
            </a:r>
          </a:p>
          <a:p>
            <a:r>
              <a:rPr lang="en-US" sz="2000" dirty="0"/>
              <a:t>With riots and protests erupting throughout the country, Russia invading the Baltics, and China blockading Taiwan, and Turkey invading Cyprus, Donald Trump invokes the National Emergencies Act and the Insurrection Act of 1807 and deploys both the U.S. military and the National Guard. </a:t>
            </a:r>
          </a:p>
          <a:p>
            <a:r>
              <a:rPr lang="en-US" sz="2000" b="1" dirty="0"/>
              <a:t>Trump announces he will continue to serve as President</a:t>
            </a:r>
            <a:r>
              <a:rPr lang="en-US" sz="2000" dirty="0"/>
              <a:t> until the National Emergency has ended. </a:t>
            </a:r>
          </a:p>
          <a:p>
            <a:endParaRPr lang="en-US" sz="2000" dirty="0"/>
          </a:p>
          <a:p>
            <a:endParaRPr lang="en-US" sz="2000" b="1" dirty="0"/>
          </a:p>
          <a:p>
            <a:pPr marL="0" indent="0">
              <a:buNone/>
            </a:pPr>
            <a:endParaRPr lang="en-US" sz="2000" b="1" dirty="0"/>
          </a:p>
          <a:p>
            <a:endParaRPr lang="en-US" sz="20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17</a:t>
            </a:fld>
            <a:endParaRPr lang="en-US" dirty="0"/>
          </a:p>
        </p:txBody>
      </p:sp>
      <p:sp>
        <p:nvSpPr>
          <p:cNvPr id="5" name="Rectangle 2">
            <a:extLst>
              <a:ext uri="{FF2B5EF4-FFF2-40B4-BE49-F238E27FC236}">
                <a16:creationId xmlns:a16="http://schemas.microsoft.com/office/drawing/2014/main" id="{8721D524-FEEE-FA4D-8DA4-5BC1C832D96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6625" name="Picture 78" descr="Donald Trump">
            <a:extLst>
              <a:ext uri="{FF2B5EF4-FFF2-40B4-BE49-F238E27FC236}">
                <a16:creationId xmlns:a16="http://schemas.microsoft.com/office/drawing/2014/main" id="{AD6872DB-CCB5-DA43-A9BB-41CF8040172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237140" y="1736408"/>
            <a:ext cx="3994739" cy="306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474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838200" y="272734"/>
            <a:ext cx="10515600" cy="1325563"/>
          </a:xfrm>
        </p:spPr>
        <p:txBody>
          <a:bodyPr>
            <a:normAutofit/>
          </a:bodyPr>
          <a:lstStyle/>
          <a:p>
            <a:pPr algn="ctr"/>
            <a:r>
              <a:rPr lang="en-US" sz="4000" b="1" i="1" dirty="0"/>
              <a:t>Riots &amp; Mayhem</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18</a:t>
            </a:fld>
            <a:endParaRPr lang="en-US" dirty="0"/>
          </a:p>
        </p:txBody>
      </p:sp>
      <p:sp>
        <p:nvSpPr>
          <p:cNvPr id="6" name="Rectangle 2">
            <a:extLst>
              <a:ext uri="{FF2B5EF4-FFF2-40B4-BE49-F238E27FC236}">
                <a16:creationId xmlns:a16="http://schemas.microsoft.com/office/drawing/2014/main" id="{7C42D48A-42B9-6845-B167-21153B8873AF}"/>
              </a:ext>
            </a:extLst>
          </p:cNvPr>
          <p:cNvSpPr>
            <a:spLocks noChangeArrowheads="1"/>
          </p:cNvSpPr>
          <p:nvPr/>
        </p:nvSpPr>
        <p:spPr bwMode="auto">
          <a:xfrm>
            <a:off x="152400" y="253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7649" name="Picture 2" descr="Demonstrators clash as people gather to protest the death of George Floyd, Saturday, May 30, 2020, near the White House in Washington.  Protest erupted across the United States to protest the death of  Floyd, a black man who was killed in police custody in Minneapolis on May 25.. (AP Photo/Evan Vucci)">
            <a:extLst>
              <a:ext uri="{FF2B5EF4-FFF2-40B4-BE49-F238E27FC236}">
                <a16:creationId xmlns:a16="http://schemas.microsoft.com/office/drawing/2014/main" id="{83A17173-5B83-674D-A77B-11D1118E6D9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610600" y="3703969"/>
            <a:ext cx="2743200" cy="21281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C67D5FBB-4B4B-7843-96F0-6ECFEA92903A}"/>
              </a:ext>
            </a:extLst>
          </p:cNvPr>
          <p:cNvSpPr>
            <a:spLocks noChangeArrowheads="1"/>
          </p:cNvSpPr>
          <p:nvPr/>
        </p:nvSpPr>
        <p:spPr bwMode="auto">
          <a:xfrm flipV="1">
            <a:off x="12677524" y="-582842"/>
            <a:ext cx="4567206" cy="6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27651" name="Picture 1" descr="Protestors demonstrate outside of a burning fast food restaurant, Friday, May 29, 2020, in Minneapolis. Protests over the death of George Floyd, a black man who died in police custody Monday, broke out in Minneapolis for a third straight night. (AP Photo/John Minchillo)">
            <a:extLst>
              <a:ext uri="{FF2B5EF4-FFF2-40B4-BE49-F238E27FC236}">
                <a16:creationId xmlns:a16="http://schemas.microsoft.com/office/drawing/2014/main" id="{24B0C7C2-773C-6E4B-9CC9-C21B145FD1A1}"/>
              </a:ext>
            </a:extLst>
          </p:cNvPr>
          <p:cNvPicPr>
            <a:picLocks noChangeAspect="1" noChangeArrowheads="1"/>
          </p:cNvPicPr>
          <p:nvPr/>
        </p:nvPicPr>
        <p:blipFill>
          <a:blip r:embed="rId5" r:link="rId4">
            <a:extLst>
              <a:ext uri="{28A0092B-C50C-407E-A947-70E740481C1C}">
                <a14:useLocalDpi xmlns:a14="http://schemas.microsoft.com/office/drawing/2010/main" val="0"/>
              </a:ext>
            </a:extLst>
          </a:blip>
          <a:srcRect/>
          <a:stretch>
            <a:fillRect/>
          </a:stretch>
        </p:blipFill>
        <p:spPr bwMode="auto">
          <a:xfrm>
            <a:off x="8610600" y="1377618"/>
            <a:ext cx="2743200" cy="21281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298F3CA-F8DD-1241-B068-809D0CE2339E}"/>
              </a:ext>
            </a:extLst>
          </p:cNvPr>
          <p:cNvSpPr txBox="1"/>
          <p:nvPr/>
        </p:nvSpPr>
        <p:spPr>
          <a:xfrm>
            <a:off x="748665" y="1361219"/>
            <a:ext cx="7265670" cy="5324535"/>
          </a:xfrm>
          <a:prstGeom prst="rect">
            <a:avLst/>
          </a:prstGeom>
          <a:noFill/>
        </p:spPr>
        <p:txBody>
          <a:bodyPr wrap="square" rtlCol="0">
            <a:spAutoFit/>
          </a:bodyPr>
          <a:lstStyle/>
          <a:p>
            <a:r>
              <a:rPr lang="en-US" sz="2000" b="1" dirty="0"/>
              <a:t>Jan. 15, 2021</a:t>
            </a:r>
          </a:p>
          <a:p>
            <a:r>
              <a:rPr lang="en-US" sz="2000" b="1" dirty="0"/>
              <a:t>Protests and riots expand throughout the U.S.</a:t>
            </a:r>
          </a:p>
          <a:p>
            <a:endParaRPr lang="en-US" sz="2000" b="1" dirty="0"/>
          </a:p>
          <a:p>
            <a:pPr marL="342900" indent="-342900">
              <a:buFont typeface="Arial" panose="020B0604020202020204" pitchFamily="34" charset="0"/>
              <a:buChar char="•"/>
            </a:pPr>
            <a:r>
              <a:rPr lang="en-US" sz="2000" b="1" dirty="0"/>
              <a:t>Democrats call Donald Trump a despot and a dictator.</a:t>
            </a:r>
          </a:p>
          <a:p>
            <a:pPr marL="342900" indent="-342900">
              <a:buFont typeface="Arial" panose="020B0604020202020204" pitchFamily="34" charset="0"/>
              <a:buChar char="•"/>
            </a:pPr>
            <a:r>
              <a:rPr lang="en-US" sz="2000" b="1" dirty="0"/>
              <a:t>Trump calls Democrats thugs and accuses Schumer and Pelosi of “treason.”  </a:t>
            </a:r>
          </a:p>
          <a:p>
            <a:pPr marL="342900" indent="-342900">
              <a:buFont typeface="Arial" panose="020B0604020202020204" pitchFamily="34" charset="0"/>
              <a:buChar char="•"/>
            </a:pPr>
            <a:r>
              <a:rPr lang="en-US" sz="2000" b="1" dirty="0"/>
              <a:t>Trump mobilizes the army and the National Guard.</a:t>
            </a:r>
          </a:p>
          <a:p>
            <a:pPr marL="342900" indent="-342900">
              <a:buFont typeface="Arial" panose="020B0604020202020204" pitchFamily="34" charset="0"/>
              <a:buChar char="•"/>
            </a:pPr>
            <a:r>
              <a:rPr lang="en-US" sz="2000" b="1" dirty="0"/>
              <a:t>Gun wielding militias from both sides clog streets. </a:t>
            </a:r>
          </a:p>
          <a:p>
            <a:pPr marL="342900" indent="-342900">
              <a:buFont typeface="Arial" panose="020B0604020202020204" pitchFamily="34" charset="0"/>
              <a:buChar char="•"/>
            </a:pPr>
            <a:r>
              <a:rPr lang="en-US" sz="2000" b="1" dirty="0"/>
              <a:t>People remain barricaded inside their homes. </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lgn="ctr">
              <a:buFont typeface="Arial" panose="020B0604020202020204" pitchFamily="34" charset="0"/>
              <a:buChar char="•"/>
            </a:pPr>
            <a:r>
              <a:rPr lang="en-US" sz="2000" dirty="0"/>
              <a:t>How do financial markets react? </a:t>
            </a:r>
          </a:p>
          <a:p>
            <a:endParaRPr lang="en-US" sz="2000" b="1" dirty="0"/>
          </a:p>
        </p:txBody>
      </p:sp>
      <p:sp>
        <p:nvSpPr>
          <p:cNvPr id="10" name="Rectangle 6">
            <a:extLst>
              <a:ext uri="{FF2B5EF4-FFF2-40B4-BE49-F238E27FC236}">
                <a16:creationId xmlns:a16="http://schemas.microsoft.com/office/drawing/2014/main" id="{7F73F2CB-56B8-C545-A36A-A06FE7332704}"/>
              </a:ext>
            </a:extLst>
          </p:cNvPr>
          <p:cNvSpPr>
            <a:spLocks noChangeArrowheads="1"/>
          </p:cNvSpPr>
          <p:nvPr/>
        </p:nvSpPr>
        <p:spPr bwMode="auto">
          <a:xfrm>
            <a:off x="912651" y="2850761"/>
            <a:ext cx="51924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27653" name="Picture 8" descr="FILE - People, including activists with the Boogaloo movement, rally at the State House in Concord, New Hampshire, May 2, 2020, in a protest unrelated to the George Floyd demonstrations.">
            <a:hlinkClick r:id="rId6"/>
            <a:extLst>
              <a:ext uri="{FF2B5EF4-FFF2-40B4-BE49-F238E27FC236}">
                <a16:creationId xmlns:a16="http://schemas.microsoft.com/office/drawing/2014/main" id="{A62FAAC9-78D4-8847-A89D-0C2A7E76E8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107" y="4231670"/>
            <a:ext cx="3323064" cy="1711930"/>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the radical nfac militia will march on downtown louisville on saturday">
            <a:extLst>
              <a:ext uri="{FF2B5EF4-FFF2-40B4-BE49-F238E27FC236}">
                <a16:creationId xmlns:a16="http://schemas.microsoft.com/office/drawing/2014/main" id="{12D23882-92E2-4F40-9501-201BECF200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5499" y="4239688"/>
            <a:ext cx="3482589" cy="15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685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Joe Biden’s Turn</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594360" y="1621289"/>
            <a:ext cx="11236816" cy="4871586"/>
          </a:xfrm>
        </p:spPr>
        <p:txBody>
          <a:bodyPr>
            <a:normAutofit/>
          </a:bodyPr>
          <a:lstStyle/>
          <a:p>
            <a:pPr marL="0" indent="0">
              <a:buNone/>
            </a:pPr>
            <a:r>
              <a:rPr lang="en-US" sz="2000" b="1" dirty="0"/>
              <a:t>Jan 16, 2021:</a:t>
            </a:r>
          </a:p>
          <a:p>
            <a:r>
              <a:rPr lang="en-US" sz="2000" b="1" dirty="0"/>
              <a:t>As the vote counting continues, Joe Biden claims that he has won the votes of states with 304 electoral votes. </a:t>
            </a:r>
          </a:p>
          <a:p>
            <a:r>
              <a:rPr lang="en-US" sz="1800" dirty="0"/>
              <a:t>With a majority of the Electoral College, he claims the Presidency. </a:t>
            </a:r>
          </a:p>
          <a:p>
            <a:r>
              <a:rPr lang="en-US" sz="1800" dirty="0"/>
              <a:t>Donald Trump calls Biden’s claim to the Presidency, “A pitiful fraud.” </a:t>
            </a:r>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pPr marL="0" indent="0">
              <a:buNone/>
            </a:pPr>
            <a:endParaRPr lang="en-US" sz="20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68879"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010CA99-BCE3-0E4A-9D35-E621E4646490}"/>
              </a:ext>
            </a:extLst>
          </p:cNvPr>
          <p:cNvSpPr>
            <a:spLocks noGrp="1"/>
          </p:cNvSpPr>
          <p:nvPr>
            <p:ph type="sldNum" sz="quarter" idx="12"/>
          </p:nvPr>
        </p:nvSpPr>
        <p:spPr/>
        <p:txBody>
          <a:bodyPr/>
          <a:lstStyle/>
          <a:p>
            <a:fld id="{C96D23C6-A768-4C4D-8D6D-6E345292356B}" type="slidenum">
              <a:rPr lang="en-US" smtClean="0"/>
              <a:t>19</a:t>
            </a:fld>
            <a:endParaRPr lang="en-US" dirty="0"/>
          </a:p>
        </p:txBody>
      </p:sp>
      <p:sp>
        <p:nvSpPr>
          <p:cNvPr id="6" name="Rectangle 2">
            <a:extLst>
              <a:ext uri="{FF2B5EF4-FFF2-40B4-BE49-F238E27FC236}">
                <a16:creationId xmlns:a16="http://schemas.microsoft.com/office/drawing/2014/main" id="{631D72AD-0362-D440-98F5-829879C98DCD}"/>
              </a:ext>
            </a:extLst>
          </p:cNvPr>
          <p:cNvSpPr>
            <a:spLocks noChangeArrowheads="1"/>
          </p:cNvSpPr>
          <p:nvPr/>
        </p:nvSpPr>
        <p:spPr bwMode="auto">
          <a:xfrm flipV="1">
            <a:off x="11831177" y="3749673"/>
            <a:ext cx="660922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28673" name="Picture 7" descr="CHARLOTTE, NC - SEPTEMBER 06: Democratic vice presidential candidate, U.S. Vice President Joe Biden walks on stage during the final day of the Democratic National Convention at Time Warner Cable Arena on September 6, 2012 in Charlotte, North Carolina. The DNC, which concludes today, nominated U.S. President Barack Obama as the Democratic presidential candidate. (Photo by Chip Somodevilla/Getty Images)">
            <a:extLst>
              <a:ext uri="{FF2B5EF4-FFF2-40B4-BE49-F238E27FC236}">
                <a16:creationId xmlns:a16="http://schemas.microsoft.com/office/drawing/2014/main" id="{AA40B4A6-D5CE-254A-83FF-7BCA9EA51B2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710170" y="3764925"/>
            <a:ext cx="4237990" cy="211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827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838200" y="365126"/>
            <a:ext cx="10515600" cy="1051080"/>
          </a:xfrm>
        </p:spPr>
        <p:txBody>
          <a:bodyPr>
            <a:normAutofit/>
          </a:bodyPr>
          <a:lstStyle/>
          <a:p>
            <a:pPr algn="ctr"/>
            <a:r>
              <a:rPr lang="en-US" sz="4000" b="1" i="1" dirty="0"/>
              <a:t>The Black Swan Election</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2</a:t>
            </a:fld>
            <a:endParaRPr lang="en-US" dirty="0"/>
          </a:p>
        </p:txBody>
      </p:sp>
      <p:pic>
        <p:nvPicPr>
          <p:cNvPr id="11" name="Picture 10" descr="A swan swimming in a body of water&#10;&#10;Description automatically generated">
            <a:extLst>
              <a:ext uri="{FF2B5EF4-FFF2-40B4-BE49-F238E27FC236}">
                <a16:creationId xmlns:a16="http://schemas.microsoft.com/office/drawing/2014/main" id="{DAE60C14-925C-F343-B240-E4BFEE28F461}"/>
              </a:ext>
            </a:extLst>
          </p:cNvPr>
          <p:cNvPicPr/>
          <p:nvPr/>
        </p:nvPicPr>
        <p:blipFill>
          <a:blip r:embed="rId3">
            <a:extLst>
              <a:ext uri="{28A0092B-C50C-407E-A947-70E740481C1C}">
                <a14:useLocalDpi xmlns:a14="http://schemas.microsoft.com/office/drawing/2010/main" val="0"/>
              </a:ext>
            </a:extLst>
          </a:blip>
          <a:stretch>
            <a:fillRect/>
          </a:stretch>
        </p:blipFill>
        <p:spPr>
          <a:xfrm>
            <a:off x="4130040" y="1127761"/>
            <a:ext cx="3337560" cy="1203959"/>
          </a:xfrm>
          <a:prstGeom prst="rect">
            <a:avLst/>
          </a:prstGeom>
        </p:spPr>
      </p:pic>
      <p:sp>
        <p:nvSpPr>
          <p:cNvPr id="10" name="TextBox 9">
            <a:extLst>
              <a:ext uri="{FF2B5EF4-FFF2-40B4-BE49-F238E27FC236}">
                <a16:creationId xmlns:a16="http://schemas.microsoft.com/office/drawing/2014/main" id="{1788A4C7-C7A3-354D-BFD2-E2FDF8C60656}"/>
              </a:ext>
            </a:extLst>
          </p:cNvPr>
          <p:cNvSpPr txBox="1"/>
          <p:nvPr/>
        </p:nvSpPr>
        <p:spPr>
          <a:xfrm>
            <a:off x="1215483" y="2419815"/>
            <a:ext cx="10031638" cy="2954655"/>
          </a:xfrm>
          <a:prstGeom prst="rect">
            <a:avLst/>
          </a:prstGeom>
          <a:noFill/>
        </p:spPr>
        <p:txBody>
          <a:bodyPr wrap="square" rtlCol="0">
            <a:spAutoFit/>
          </a:bodyPr>
          <a:lstStyle/>
          <a:p>
            <a:r>
              <a:rPr lang="en-US" sz="2000" b="1" dirty="0"/>
              <a:t>A Black Swan is an unpredictable and often catastrophic event that falls outside of the boundaries of normal predictions, but that, in retrospect, can often be understood. </a:t>
            </a:r>
          </a:p>
          <a:p>
            <a:r>
              <a:rPr lang="en-US" sz="2000" b="1" dirty="0"/>
              <a:t> </a:t>
            </a:r>
          </a:p>
          <a:p>
            <a:r>
              <a:rPr lang="en-US" dirty="0"/>
              <a:t>We do not believe a Black Swan will occur in the 2020 elections, but we do believe such an event is possible given potential problems with political polarization and mail-in voting during this pandemic. </a:t>
            </a:r>
          </a:p>
          <a:p>
            <a:endParaRPr lang="en-US" dirty="0"/>
          </a:p>
          <a:p>
            <a:r>
              <a:rPr lang="en-US" dirty="0"/>
              <a:t>In this presentation, we will consider how events could create a potential Black Swan and steps that can be taken now to prevent such events for occurring.  </a:t>
            </a:r>
          </a:p>
          <a:p>
            <a:endParaRPr lang="en-US" dirty="0"/>
          </a:p>
          <a:p>
            <a:endParaRPr lang="en-US" dirty="0"/>
          </a:p>
        </p:txBody>
      </p:sp>
    </p:spTree>
    <p:extLst>
      <p:ext uri="{BB962C8B-B14F-4D97-AF65-F5344CB8AC3E}">
        <p14:creationId xmlns:p14="http://schemas.microsoft.com/office/powerpoint/2010/main" val="2645658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Bipartisanship</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10658707" cy="4842149"/>
          </a:xfrm>
        </p:spPr>
        <p:txBody>
          <a:bodyPr>
            <a:normAutofit/>
          </a:bodyPr>
          <a:lstStyle/>
          <a:p>
            <a:pPr marL="0" indent="0">
              <a:buNone/>
            </a:pPr>
            <a:r>
              <a:rPr lang="en-US" sz="2000" b="1" dirty="0"/>
              <a:t>Jan 17, 2021:</a:t>
            </a:r>
          </a:p>
          <a:p>
            <a:pPr marL="0" indent="0">
              <a:buNone/>
            </a:pPr>
            <a:r>
              <a:rPr lang="en-US" sz="2000" b="1" dirty="0"/>
              <a:t>With the stock market continuing to plunge and riots throughout the country, international crises, and four people claiming the Presidency, a bipartisan group of Senators and Congresspersons meets see if they can resolve the Constitutional crisis. </a:t>
            </a:r>
          </a:p>
          <a:p>
            <a:r>
              <a:rPr lang="en-US" sz="2000" b="1" dirty="0"/>
              <a:t>This bipartisan group focuses on Section 3 of the 20</a:t>
            </a:r>
            <a:r>
              <a:rPr lang="en-US" sz="2000" b="1" baseline="30000" dirty="0"/>
              <a:t>th</a:t>
            </a:r>
            <a:r>
              <a:rPr lang="en-US" sz="2000" b="1" dirty="0"/>
              <a:t> Amendment which reads, </a:t>
            </a:r>
          </a:p>
          <a:p>
            <a:pPr lvl="1"/>
            <a:endParaRPr lang="en-US" sz="2000" b="1" i="1" dirty="0"/>
          </a:p>
          <a:p>
            <a:pPr lvl="1"/>
            <a:r>
              <a:rPr lang="en-US" sz="2000" i="1" dirty="0"/>
              <a:t>Sect. 3. The Congress may by law provide for the case wherein neither a President-elect nor a Vice President-elect shall have qualified, declaring who shall then act as President, or the manner in which one who is to act shall be selected, and such person shall act accordingly until a President or Vice President shall have qualified.</a:t>
            </a:r>
          </a:p>
          <a:p>
            <a:pPr marL="228600" lvl="1"/>
            <a:endParaRPr lang="en-US" sz="2000" dirty="0"/>
          </a:p>
          <a:p>
            <a:pPr marL="228600" lvl="1"/>
            <a:r>
              <a:rPr lang="en-US" sz="2000" dirty="0"/>
              <a:t>Section 3 of the 20</a:t>
            </a:r>
            <a:r>
              <a:rPr lang="en-US" sz="2000" baseline="30000" dirty="0"/>
              <a:t>th</a:t>
            </a:r>
            <a:r>
              <a:rPr lang="en-US" sz="2000" dirty="0"/>
              <a:t> Amendment empowers Congress to appoint a President until the election issues are resolved.</a:t>
            </a:r>
          </a:p>
          <a:p>
            <a:pPr marL="228600" lvl="1"/>
            <a:r>
              <a:rPr lang="en-US" sz="2000" dirty="0"/>
              <a:t>The bipartisan group resolves to find someone to serve as President until the election can be resolved. </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68879"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010CA99-BCE3-0E4A-9D35-E621E4646490}"/>
              </a:ext>
            </a:extLst>
          </p:cNvPr>
          <p:cNvSpPr>
            <a:spLocks noGrp="1"/>
          </p:cNvSpPr>
          <p:nvPr>
            <p:ph type="sldNum" sz="quarter" idx="12"/>
          </p:nvPr>
        </p:nvSpPr>
        <p:spPr/>
        <p:txBody>
          <a:bodyPr/>
          <a:lstStyle/>
          <a:p>
            <a:fld id="{C96D23C6-A768-4C4D-8D6D-6E345292356B}" type="slidenum">
              <a:rPr lang="en-US" smtClean="0"/>
              <a:t>20</a:t>
            </a:fld>
            <a:endParaRPr lang="en-US" dirty="0"/>
          </a:p>
        </p:txBody>
      </p:sp>
    </p:spTree>
    <p:extLst>
      <p:ext uri="{BB962C8B-B14F-4D97-AF65-F5344CB8AC3E}">
        <p14:creationId xmlns:p14="http://schemas.microsoft.com/office/powerpoint/2010/main" val="2693230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Bipartisan Compromise</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1" y="1334814"/>
            <a:ext cx="7543800" cy="5158061"/>
          </a:xfrm>
        </p:spPr>
        <p:txBody>
          <a:bodyPr>
            <a:normAutofit lnSpcReduction="10000"/>
          </a:bodyPr>
          <a:lstStyle/>
          <a:p>
            <a:pPr marL="0" indent="0">
              <a:buNone/>
            </a:pPr>
            <a:r>
              <a:rPr lang="en-US" sz="2000" b="1" dirty="0"/>
              <a:t>Jan 18, 2021:</a:t>
            </a:r>
          </a:p>
          <a:p>
            <a:pPr marL="0" indent="0">
              <a:buNone/>
            </a:pPr>
            <a:r>
              <a:rPr lang="en-US" sz="2000" b="1" dirty="0"/>
              <a:t>The bipartisan group considers former Presidents Clinton, Bush, and Obama, as candidates whom they believe could serve as temporary President. </a:t>
            </a:r>
          </a:p>
          <a:p>
            <a:pPr marL="685800"/>
            <a:r>
              <a:rPr lang="en-US" sz="1800" dirty="0"/>
              <a:t>Clinton is eliminated because Republicans viewed his appointment as a backdoor way of installing Hillary. </a:t>
            </a:r>
          </a:p>
          <a:p>
            <a:pPr lvl="1"/>
            <a:r>
              <a:rPr lang="en-US" sz="1800" dirty="0"/>
              <a:t>Obama is eliminated because Republicans considered him too polarizing. </a:t>
            </a:r>
          </a:p>
          <a:p>
            <a:pPr lvl="1"/>
            <a:r>
              <a:rPr lang="en-US" sz="1800" b="1" dirty="0"/>
              <a:t>George W. Bush is selected</a:t>
            </a:r>
            <a:r>
              <a:rPr lang="en-US" sz="1800" dirty="0"/>
              <a:t>.</a:t>
            </a:r>
          </a:p>
          <a:p>
            <a:pPr lvl="2"/>
            <a:r>
              <a:rPr lang="en-US" sz="1800" dirty="0"/>
              <a:t>Republicans are  willing to accept Bush rather than Biden or a former Democratic President. </a:t>
            </a:r>
          </a:p>
          <a:p>
            <a:pPr lvl="2"/>
            <a:r>
              <a:rPr lang="en-US" sz="1800" dirty="0"/>
              <a:t>Democrats are willing to accept Bush as a better alternative than Trump. </a:t>
            </a:r>
          </a:p>
          <a:p>
            <a:pPr marL="514350" lvl="2" indent="-285750"/>
            <a:r>
              <a:rPr lang="en-US" sz="1800" dirty="0"/>
              <a:t>The Republicans then agree that Al Gore be appointed as Vice President. </a:t>
            </a:r>
          </a:p>
          <a:p>
            <a:pPr marL="971550" lvl="3" indent="-285750"/>
            <a:r>
              <a:rPr lang="en-US" dirty="0"/>
              <a:t>After the 2000 election, it is ironic that Bush and Gore would form a team.</a:t>
            </a:r>
          </a:p>
          <a:p>
            <a:pPr algn="ctr"/>
            <a:r>
              <a:rPr lang="en-US" sz="1800" dirty="0"/>
              <a:t>How do financial markets react? </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68879"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010CA99-BCE3-0E4A-9D35-E621E4646490}"/>
              </a:ext>
            </a:extLst>
          </p:cNvPr>
          <p:cNvSpPr>
            <a:spLocks noGrp="1"/>
          </p:cNvSpPr>
          <p:nvPr>
            <p:ph type="sldNum" sz="quarter" idx="12"/>
          </p:nvPr>
        </p:nvSpPr>
        <p:spPr/>
        <p:txBody>
          <a:bodyPr/>
          <a:lstStyle/>
          <a:p>
            <a:fld id="{C96D23C6-A768-4C4D-8D6D-6E345292356B}" type="slidenum">
              <a:rPr lang="en-US" smtClean="0"/>
              <a:t>21</a:t>
            </a:fld>
            <a:endParaRPr lang="en-US" dirty="0"/>
          </a:p>
        </p:txBody>
      </p:sp>
      <p:sp>
        <p:nvSpPr>
          <p:cNvPr id="9" name="Rectangle 37">
            <a:extLst>
              <a:ext uri="{FF2B5EF4-FFF2-40B4-BE49-F238E27FC236}">
                <a16:creationId xmlns:a16="http://schemas.microsoft.com/office/drawing/2014/main" id="{343DF67C-E9DC-D74B-BBB5-52F4BECCB80D}"/>
              </a:ext>
            </a:extLst>
          </p:cNvPr>
          <p:cNvSpPr>
            <a:spLocks noChangeArrowheads="1"/>
          </p:cNvSpPr>
          <p:nvPr/>
        </p:nvSpPr>
        <p:spPr bwMode="auto">
          <a:xfrm>
            <a:off x="16893734" y="1554480"/>
            <a:ext cx="856566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28708" name="Picture 81" descr="[object Object]">
            <a:extLst>
              <a:ext uri="{FF2B5EF4-FFF2-40B4-BE49-F238E27FC236}">
                <a16:creationId xmlns:a16="http://schemas.microsoft.com/office/drawing/2014/main" id="{C25C043F-C6FF-704D-92DC-50354DCCE7F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372600" y="3298371"/>
            <a:ext cx="2286000" cy="258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962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The Supreme Court Rules</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10658707" cy="4842149"/>
          </a:xfrm>
        </p:spPr>
        <p:txBody>
          <a:bodyPr>
            <a:normAutofit/>
          </a:bodyPr>
          <a:lstStyle/>
          <a:p>
            <a:pPr marL="0" indent="0">
              <a:buNone/>
            </a:pPr>
            <a:r>
              <a:rPr lang="en-US" sz="2000" b="1" dirty="0"/>
              <a:t>Jan 19, 2021:</a:t>
            </a:r>
          </a:p>
          <a:p>
            <a:r>
              <a:rPr lang="en-US" sz="2000" dirty="0"/>
              <a:t>The Supreme Court meets to consider the various challenges. </a:t>
            </a:r>
          </a:p>
          <a:p>
            <a:r>
              <a:rPr lang="en-US" sz="2000" b="1" dirty="0"/>
              <a:t>Nancy Pelosi </a:t>
            </a:r>
            <a:r>
              <a:rPr lang="en-US" sz="2000" dirty="0"/>
              <a:t>claims she should be President because no candidate reached 270  votes in the Electoral College. </a:t>
            </a:r>
          </a:p>
          <a:p>
            <a:r>
              <a:rPr lang="en-US" sz="2000" b="1" dirty="0"/>
              <a:t>Mike Pence </a:t>
            </a:r>
            <a:r>
              <a:rPr lang="en-US" sz="2000" dirty="0"/>
              <a:t>claims he should be President because the Senate elected him Vice President. Democrats object claiming the appointment of Senators by the 17</a:t>
            </a:r>
            <a:r>
              <a:rPr lang="en-US" sz="2000" baseline="30000" dirty="0"/>
              <a:t>th</a:t>
            </a:r>
            <a:r>
              <a:rPr lang="en-US" sz="2000" dirty="0"/>
              <a:t> Amendment was illegal. </a:t>
            </a:r>
          </a:p>
          <a:p>
            <a:r>
              <a:rPr lang="en-US" sz="2000" b="1" dirty="0"/>
              <a:t>Donald Trump </a:t>
            </a:r>
            <a:r>
              <a:rPr lang="en-US" sz="2000" dirty="0"/>
              <a:t>claims he should remain President under the National Emergencies Act. </a:t>
            </a:r>
          </a:p>
          <a:p>
            <a:r>
              <a:rPr lang="en-US" sz="2000" b="1" dirty="0"/>
              <a:t>Joe Biden </a:t>
            </a:r>
            <a:r>
              <a:rPr lang="en-US" sz="2000" dirty="0"/>
              <a:t>claims the Presidency with 304 Electoral Votes. </a:t>
            </a:r>
          </a:p>
          <a:p>
            <a:r>
              <a:rPr lang="en-US" sz="2000" b="1" dirty="0"/>
              <a:t>George W. Bush </a:t>
            </a:r>
            <a:r>
              <a:rPr lang="en-US" sz="2000" dirty="0"/>
              <a:t>(with Al Gore as Vice President) claims he should be President under the 20</a:t>
            </a:r>
            <a:r>
              <a:rPr lang="en-US" sz="2000" baseline="30000" dirty="0"/>
              <a:t>th</a:t>
            </a:r>
            <a:r>
              <a:rPr lang="en-US" sz="2000" dirty="0"/>
              <a:t> amendment. </a:t>
            </a:r>
          </a:p>
          <a:p>
            <a:r>
              <a:rPr lang="en-US" sz="2000" dirty="0"/>
              <a:t>The Supreme Court considers the various arguments.</a:t>
            </a:r>
          </a:p>
          <a:p>
            <a:pPr marL="0" indent="0">
              <a:buNone/>
            </a:pPr>
            <a:r>
              <a:rPr lang="en-US" sz="2000" b="1" dirty="0"/>
              <a:t>Jan 20: 11:00</a:t>
            </a:r>
          </a:p>
          <a:p>
            <a:r>
              <a:rPr lang="en-US" sz="2000" dirty="0"/>
              <a:t>On January 20, at 11:00 a.m., the Supreme Court hands down its decision. </a:t>
            </a:r>
          </a:p>
          <a:p>
            <a:pPr marL="0" indent="0">
              <a:buNone/>
            </a:pPr>
            <a:endParaRPr lang="en-US" sz="2000"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68879"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010CA99-BCE3-0E4A-9D35-E621E4646490}"/>
              </a:ext>
            </a:extLst>
          </p:cNvPr>
          <p:cNvSpPr>
            <a:spLocks noGrp="1"/>
          </p:cNvSpPr>
          <p:nvPr>
            <p:ph type="sldNum" sz="quarter" idx="12"/>
          </p:nvPr>
        </p:nvSpPr>
        <p:spPr/>
        <p:txBody>
          <a:bodyPr/>
          <a:lstStyle/>
          <a:p>
            <a:fld id="{C96D23C6-A768-4C4D-8D6D-6E345292356B}" type="slidenum">
              <a:rPr lang="en-US" smtClean="0"/>
              <a:t>22</a:t>
            </a:fld>
            <a:endParaRPr lang="en-US" dirty="0"/>
          </a:p>
        </p:txBody>
      </p:sp>
    </p:spTree>
    <p:extLst>
      <p:ext uri="{BB962C8B-B14F-4D97-AF65-F5344CB8AC3E}">
        <p14:creationId xmlns:p14="http://schemas.microsoft.com/office/powerpoint/2010/main" val="1683003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838200" y="482380"/>
            <a:ext cx="10515600" cy="852434"/>
          </a:xfrm>
        </p:spPr>
        <p:txBody>
          <a:bodyPr>
            <a:normAutofit/>
          </a:bodyPr>
          <a:lstStyle/>
          <a:p>
            <a:pPr algn="ctr"/>
            <a:r>
              <a:rPr lang="en-US" sz="4000" b="1" i="1" dirty="0"/>
              <a:t>Jan. 20, 2021 THE PRESIDENT IS INAUGURATED</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11730" cy="51084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AC92725B-D90C-3B46-A808-EA2213EF8906}"/>
              </a:ext>
            </a:extLst>
          </p:cNvPr>
          <p:cNvSpPr>
            <a:spLocks noGrp="1"/>
          </p:cNvSpPr>
          <p:nvPr>
            <p:ph type="sldNum" sz="quarter" idx="12"/>
          </p:nvPr>
        </p:nvSpPr>
        <p:spPr/>
        <p:txBody>
          <a:bodyPr/>
          <a:lstStyle/>
          <a:p>
            <a:fld id="{C96D23C6-A768-4C4D-8D6D-6E345292356B}" type="slidenum">
              <a:rPr lang="en-US" smtClean="0"/>
              <a:t>23</a:t>
            </a:fld>
            <a:endParaRPr lang="en-US" dirty="0"/>
          </a:p>
        </p:txBody>
      </p:sp>
      <p:pic>
        <p:nvPicPr>
          <p:cNvPr id="10" name="Content Placeholder 4" descr="A group of people posing for the camera&#10;&#10;Description automatically generated">
            <a:extLst>
              <a:ext uri="{FF2B5EF4-FFF2-40B4-BE49-F238E27FC236}">
                <a16:creationId xmlns:a16="http://schemas.microsoft.com/office/drawing/2014/main" id="{C82AB4B2-BD27-4548-B4F7-95F1EA83D162}"/>
              </a:ext>
            </a:extLst>
          </p:cNvPr>
          <p:cNvPicPr>
            <a:picLocks noGrp="1" noChangeAspect="1"/>
          </p:cNvPicPr>
          <p:nvPr/>
        </p:nvPicPr>
        <p:blipFill>
          <a:blip r:embed="rId3"/>
          <a:stretch>
            <a:fillRect/>
          </a:stretch>
        </p:blipFill>
        <p:spPr>
          <a:xfrm>
            <a:off x="6947210" y="1371599"/>
            <a:ext cx="4715329" cy="2416495"/>
          </a:xfrm>
          <a:prstGeom prst="rect">
            <a:avLst/>
          </a:prstGeom>
        </p:spPr>
      </p:pic>
      <p:sp>
        <p:nvSpPr>
          <p:cNvPr id="5" name="Rectangle 2">
            <a:extLst>
              <a:ext uri="{FF2B5EF4-FFF2-40B4-BE49-F238E27FC236}">
                <a16:creationId xmlns:a16="http://schemas.microsoft.com/office/drawing/2014/main" id="{0A016A02-920C-474D-A00F-B643FE5FF6C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5601" name="Picture 32" descr="Mike Pence">
            <a:extLst>
              <a:ext uri="{FF2B5EF4-FFF2-40B4-BE49-F238E27FC236}">
                <a16:creationId xmlns:a16="http://schemas.microsoft.com/office/drawing/2014/main" id="{3D3870D9-0F0B-5C4F-8E51-82804BA5219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198212" y="4432300"/>
            <a:ext cx="3559098" cy="22148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911D6990-643A-4948-91ED-D50D3D4BE13C}"/>
              </a:ext>
            </a:extLst>
          </p:cNvPr>
          <p:cNvSpPr>
            <a:spLocks noChangeArrowheads="1"/>
          </p:cNvSpPr>
          <p:nvPr/>
        </p:nvSpPr>
        <p:spPr bwMode="auto">
          <a:xfrm>
            <a:off x="0" y="4823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5603" name="Picture 36" descr="new-inauguration-biden">
            <a:extLst>
              <a:ext uri="{FF2B5EF4-FFF2-40B4-BE49-F238E27FC236}">
                <a16:creationId xmlns:a16="http://schemas.microsoft.com/office/drawing/2014/main" id="{3719895C-4885-0C40-A1B3-F020CDA9B24E}"/>
              </a:ext>
            </a:extLst>
          </p:cNvPr>
          <p:cNvPicPr>
            <a:picLocks noChangeAspect="1" noChangeArrowheads="1"/>
          </p:cNvPicPr>
          <p:nvPr/>
        </p:nvPicPr>
        <p:blipFill>
          <a:blip r:embed="rId6" r:link="rId5">
            <a:extLst>
              <a:ext uri="{28A0092B-C50C-407E-A947-70E740481C1C}">
                <a14:useLocalDpi xmlns:a14="http://schemas.microsoft.com/office/drawing/2010/main" val="0"/>
              </a:ext>
            </a:extLst>
          </a:blip>
          <a:srcRect/>
          <a:stretch>
            <a:fillRect/>
          </a:stretch>
        </p:blipFill>
        <p:spPr bwMode="auto">
          <a:xfrm>
            <a:off x="0" y="4221480"/>
            <a:ext cx="3962400" cy="26365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AAF531AD-2512-254B-A162-EE68B241F7D2}"/>
              </a:ext>
            </a:extLst>
          </p:cNvPr>
          <p:cNvSpPr>
            <a:spLocks noChangeArrowheads="1"/>
          </p:cNvSpPr>
          <p:nvPr/>
        </p:nvSpPr>
        <p:spPr bwMode="auto">
          <a:xfrm>
            <a:off x="6666522" y="0"/>
            <a:ext cx="932260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25605" name="Picture 75" descr="President Donald Trump takes the oath of office alongside his wife, Melania, at the Capitol in Washington on Jan. 20, 2017.">
            <a:extLst>
              <a:ext uri="{FF2B5EF4-FFF2-40B4-BE49-F238E27FC236}">
                <a16:creationId xmlns:a16="http://schemas.microsoft.com/office/drawing/2014/main" id="{C48DDC74-B1E6-B248-BE6E-DA2719663EDD}"/>
              </a:ext>
            </a:extLst>
          </p:cNvPr>
          <p:cNvPicPr>
            <a:picLocks noChangeAspect="1" noChangeArrowheads="1"/>
          </p:cNvPicPr>
          <p:nvPr/>
        </p:nvPicPr>
        <p:blipFill>
          <a:blip r:embed="rId7" r:link="rId5">
            <a:extLst>
              <a:ext uri="{28A0092B-C50C-407E-A947-70E740481C1C}">
                <a14:useLocalDpi xmlns:a14="http://schemas.microsoft.com/office/drawing/2010/main" val="0"/>
              </a:ext>
            </a:extLst>
          </a:blip>
          <a:srcRect/>
          <a:stretch>
            <a:fillRect/>
          </a:stretch>
        </p:blipFill>
        <p:spPr bwMode="auto">
          <a:xfrm>
            <a:off x="235812" y="1303325"/>
            <a:ext cx="3962400" cy="24165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7">
            <a:extLst>
              <a:ext uri="{FF2B5EF4-FFF2-40B4-BE49-F238E27FC236}">
                <a16:creationId xmlns:a16="http://schemas.microsoft.com/office/drawing/2014/main" id="{894013D8-46E9-104B-859D-926F0D330900}"/>
              </a:ext>
            </a:extLst>
          </p:cNvPr>
          <p:cNvSpPr>
            <a:spLocks noChangeArrowheads="1"/>
          </p:cNvSpPr>
          <p:nvPr/>
        </p:nvSpPr>
        <p:spPr bwMode="auto">
          <a:xfrm>
            <a:off x="13169590" y="-9362410"/>
            <a:ext cx="1628641" cy="302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306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rgbClr val="89959D"/>
              </a:solidFill>
              <a:effectLst/>
              <a:latin typeface="Arial" panose="020B0604020202020204" pitchFamily="34" charset="0"/>
              <a:ea typeface="Helvetic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89959D"/>
                </a:solidFill>
                <a:effectLst/>
                <a:latin typeface="Arial" panose="020B0604020202020204" pitchFamily="34" charset="0"/>
                <a:ea typeface="Helvetica" pitchFamily="2" charset="0"/>
              </a:rPr>
              <a:t>Carolyn </a:t>
            </a:r>
            <a:r>
              <a:rPr kumimoji="0" lang="en-US" altLang="en-US" sz="1800" b="0" i="0" u="none" strike="noStrike" cap="none" normalizeH="0" baseline="0" dirty="0" err="1">
                <a:ln>
                  <a:noFill/>
                </a:ln>
                <a:solidFill>
                  <a:srgbClr val="89959D"/>
                </a:solidFill>
                <a:effectLst/>
                <a:latin typeface="Arial" panose="020B0604020202020204" pitchFamily="34" charset="0"/>
                <a:ea typeface="Helvetica" pitchFamily="2" charset="0"/>
              </a:rPr>
              <a:t>Kaster</a:t>
            </a:r>
            <a:r>
              <a:rPr kumimoji="0" lang="en-US" altLang="en-US" sz="1800" b="0" i="0" u="none" strike="noStrike" cap="none" normalizeH="0" baseline="0">
                <a:ln>
                  <a:noFill/>
                </a:ln>
                <a:solidFill>
                  <a:srgbClr val="89959D"/>
                </a:solidFill>
                <a:effectLst/>
                <a:latin typeface="Arial" panose="020B0604020202020204" pitchFamily="34" charset="0"/>
                <a:ea typeface="Helvetica" pitchFamily="2" charset="0"/>
              </a:rPr>
              <a:t>/AP/REX/Shutterstock</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ea typeface="Georgia" panose="02040502050405020303"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5608" name="Picture 8" descr="Nancy Pelosi Swearing In">
            <a:extLst>
              <a:ext uri="{FF2B5EF4-FFF2-40B4-BE49-F238E27FC236}">
                <a16:creationId xmlns:a16="http://schemas.microsoft.com/office/drawing/2014/main" id="{03C28B32-73FD-7D46-A930-BDBCD659EE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1861" y="4516244"/>
            <a:ext cx="3559098" cy="18593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B1A514D-B2B5-AE48-9846-144985138BC6}"/>
              </a:ext>
            </a:extLst>
          </p:cNvPr>
          <p:cNvSpPr txBox="1"/>
          <p:nvPr/>
        </p:nvSpPr>
        <p:spPr>
          <a:xfrm>
            <a:off x="4674641" y="1576364"/>
            <a:ext cx="1421359" cy="1938992"/>
          </a:xfrm>
          <a:prstGeom prst="rect">
            <a:avLst/>
          </a:prstGeom>
          <a:noFill/>
        </p:spPr>
        <p:txBody>
          <a:bodyPr wrap="square" rtlCol="0">
            <a:spAutoFit/>
          </a:bodyPr>
          <a:lstStyle/>
          <a:p>
            <a:r>
              <a:rPr lang="en-US" sz="4000" b="1" i="1">
                <a:solidFill>
                  <a:srgbClr val="FF0000"/>
                </a:solidFill>
              </a:rPr>
              <a:t>TAKE </a:t>
            </a:r>
          </a:p>
          <a:p>
            <a:r>
              <a:rPr lang="en-US" sz="4000" b="1" i="1">
                <a:solidFill>
                  <a:srgbClr val="FF0000"/>
                </a:solidFill>
              </a:rPr>
              <a:t>YOUR</a:t>
            </a:r>
          </a:p>
          <a:p>
            <a:r>
              <a:rPr lang="en-US" sz="4000" b="1" i="1">
                <a:solidFill>
                  <a:srgbClr val="FF0000"/>
                </a:solidFill>
              </a:rPr>
              <a:t>PICK</a:t>
            </a:r>
          </a:p>
        </p:txBody>
      </p:sp>
    </p:spTree>
    <p:extLst>
      <p:ext uri="{BB962C8B-B14F-4D97-AF65-F5344CB8AC3E}">
        <p14:creationId xmlns:p14="http://schemas.microsoft.com/office/powerpoint/2010/main" val="951413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838200" y="482380"/>
            <a:ext cx="10515600" cy="852434"/>
          </a:xfrm>
        </p:spPr>
        <p:txBody>
          <a:bodyPr>
            <a:normAutofit/>
          </a:bodyPr>
          <a:lstStyle/>
          <a:p>
            <a:pPr algn="ctr"/>
            <a:r>
              <a:rPr lang="en-US" sz="4000" b="1" i="1"/>
              <a:t>2022-The Election Is Over</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970156" y="1334814"/>
            <a:ext cx="10604810" cy="4842149"/>
          </a:xfrm>
        </p:spPr>
        <p:txBody>
          <a:bodyPr>
            <a:normAutofit/>
          </a:bodyPr>
          <a:lstStyle/>
          <a:p>
            <a:pPr marL="0" indent="0">
              <a:buNone/>
            </a:pPr>
            <a:r>
              <a:rPr lang="en-US" sz="2000" b="1" dirty="0"/>
              <a:t>Jan. 20, 2021 - April 4, 2022</a:t>
            </a:r>
          </a:p>
          <a:p>
            <a:r>
              <a:rPr lang="en-US" sz="1800" dirty="0"/>
              <a:t>Counting of mail-in ballots and legal challenges to the election continue. </a:t>
            </a:r>
          </a:p>
          <a:p>
            <a:pPr marL="0" indent="0">
              <a:buNone/>
            </a:pPr>
            <a:r>
              <a:rPr lang="en-US" sz="2000" b="1" dirty="0"/>
              <a:t>April 6, 2022</a:t>
            </a:r>
          </a:p>
          <a:p>
            <a:r>
              <a:rPr lang="en-US" sz="1800" dirty="0"/>
              <a:t>The Electoral College finally meets and ratifies the results of the 2020 election.</a:t>
            </a:r>
          </a:p>
          <a:p>
            <a:pPr marL="0" indent="0">
              <a:buNone/>
            </a:pPr>
            <a:r>
              <a:rPr lang="en-US" sz="2000" b="1" dirty="0"/>
              <a:t>April 9, 2022 </a:t>
            </a:r>
          </a:p>
          <a:p>
            <a:r>
              <a:rPr lang="en-US" sz="1800" dirty="0"/>
              <a:t>Congress ratifies the 2020 election. </a:t>
            </a:r>
          </a:p>
          <a:p>
            <a:pPr marL="0" indent="0">
              <a:buNone/>
            </a:pPr>
            <a:endParaRPr lang="en-US" sz="1800" dirty="0"/>
          </a:p>
          <a:p>
            <a:pPr marL="0" indent="0">
              <a:buNone/>
            </a:pPr>
            <a:r>
              <a:rPr lang="en-US" sz="2000" b="1" dirty="0"/>
              <a:t>April 20, 2022</a:t>
            </a:r>
          </a:p>
          <a:p>
            <a:r>
              <a:rPr lang="en-US" sz="1800" dirty="0"/>
              <a:t>The new President is inaugurated. </a:t>
            </a:r>
          </a:p>
          <a:p>
            <a:pPr marL="0" indent="0">
              <a:buNone/>
            </a:pPr>
            <a:endParaRPr lang="en-US" sz="1800" dirty="0"/>
          </a:p>
          <a:p>
            <a:endParaRPr lang="en-US" sz="2000" dirty="0"/>
          </a:p>
          <a:p>
            <a:pPr marL="0" indent="0">
              <a:buNone/>
            </a:pPr>
            <a:r>
              <a:rPr lang="en-US" sz="2000" b="1" dirty="0"/>
              <a:t>How could this Constitutional crisis have occurred?</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11730" cy="51084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AC92725B-D90C-3B46-A808-EA2213EF8906}"/>
              </a:ext>
            </a:extLst>
          </p:cNvPr>
          <p:cNvSpPr>
            <a:spLocks noGrp="1"/>
          </p:cNvSpPr>
          <p:nvPr>
            <p:ph type="sldNum" sz="quarter" idx="12"/>
          </p:nvPr>
        </p:nvSpPr>
        <p:spPr/>
        <p:txBody>
          <a:bodyPr/>
          <a:lstStyle/>
          <a:p>
            <a:fld id="{C96D23C6-A768-4C4D-8D6D-6E345292356B}" type="slidenum">
              <a:rPr lang="en-US" smtClean="0"/>
              <a:t>24</a:t>
            </a:fld>
            <a:endParaRPr lang="en-US"/>
          </a:p>
        </p:txBody>
      </p:sp>
    </p:spTree>
    <p:extLst>
      <p:ext uri="{BB962C8B-B14F-4D97-AF65-F5344CB8AC3E}">
        <p14:creationId xmlns:p14="http://schemas.microsoft.com/office/powerpoint/2010/main" val="2546104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493987"/>
            <a:ext cx="10515600" cy="832834"/>
          </a:xfrm>
        </p:spPr>
        <p:txBody>
          <a:bodyPr>
            <a:normAutofit fontScale="90000"/>
          </a:bodyPr>
          <a:lstStyle/>
          <a:p>
            <a:br>
              <a:rPr lang="en-US" b="1" i="1"/>
            </a:br>
            <a:endParaRPr lang="en-US" b="1" i="1"/>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724830" y="1694315"/>
            <a:ext cx="10628970" cy="4482647"/>
          </a:xfrm>
        </p:spPr>
        <p:txBody>
          <a:bodyPr>
            <a:normAutofit/>
          </a:bodyPr>
          <a:lstStyle/>
          <a:p>
            <a:pPr marL="0" lvl="1" indent="0">
              <a:buNone/>
            </a:pPr>
            <a:r>
              <a:rPr lang="en-US" sz="2000"/>
              <a:t>Three factors contributed to this Constitutional Crisis: political polarization, which left both parties unwilling to compromise, COVID-19, and the switch to mail-in voting.  </a:t>
            </a:r>
          </a:p>
          <a:p>
            <a:pPr marL="0" lvl="1" indent="0">
              <a:buNone/>
            </a:pPr>
            <a:endParaRPr lang="en-US" sz="2000"/>
          </a:p>
          <a:p>
            <a:pPr marL="0" lvl="1" indent="0">
              <a:buNone/>
            </a:pPr>
            <a:r>
              <a:rPr lang="en-US" sz="2000"/>
              <a:t>Donald Trump is already signaling his 2020 strategy saying, </a:t>
            </a:r>
          </a:p>
          <a:p>
            <a:pPr marL="342900" lvl="1" indent="-342900"/>
            <a:r>
              <a:rPr lang="en-US" sz="1800"/>
              <a:t>“I’m not a good loser. I think mail-in voting is going to rig the election, I really do.”</a:t>
            </a:r>
          </a:p>
          <a:p>
            <a:pPr marL="0" lvl="1" indent="0">
              <a:buNone/>
            </a:pPr>
            <a:endParaRPr lang="en-US" sz="1800" b="1"/>
          </a:p>
          <a:p>
            <a:pPr marL="0" lvl="1" indent="0">
              <a:buNone/>
            </a:pPr>
            <a:r>
              <a:rPr lang="en-US" sz="1800"/>
              <a:t>To cause further disruption, on September 2, 2020, </a:t>
            </a:r>
            <a:r>
              <a:rPr lang="en-US" sz="1800" b="1"/>
              <a:t>Trump told voters in North Carolina to vote twice- by mail and in-person. </a:t>
            </a:r>
          </a:p>
          <a:p>
            <a:pPr marL="342900" lvl="1" indent="-342900"/>
            <a:r>
              <a:rPr lang="en-US" sz="1800" b="1"/>
              <a:t>“Send in your ballot and then go to the polls and vote.”</a:t>
            </a:r>
          </a:p>
          <a:p>
            <a:pPr marL="342900" lvl="1" indent="-342900"/>
            <a:endParaRPr lang="en-US" sz="1800" b="1"/>
          </a:p>
          <a:p>
            <a:pPr marL="457200" lvl="2" indent="0">
              <a:buNone/>
            </a:pPr>
            <a:r>
              <a:rPr lang="en-US" sz="1800" b="1"/>
              <a:t>This is a brilliant concept, if you want to disrupt an election.</a:t>
            </a:r>
            <a:r>
              <a:rPr lang="en-US" sz="1800"/>
              <a:t> If even one person who follows Trump’s advice succeeds in voting twice, because of some glitch in the system, this could open a litigation can of worms unlike anything we have ever seen. It could take months, or even years, to review every ballot to ensure that people hadn’t voted twice.</a:t>
            </a:r>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2687444"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D2A6FE-A68B-4E4E-8F87-8D1EEE224ADC}"/>
              </a:ext>
            </a:extLst>
          </p:cNvPr>
          <p:cNvSpPr txBox="1"/>
          <p:nvPr/>
        </p:nvSpPr>
        <p:spPr>
          <a:xfrm>
            <a:off x="838199" y="493987"/>
            <a:ext cx="9325303" cy="646331"/>
          </a:xfrm>
          <a:prstGeom prst="rect">
            <a:avLst/>
          </a:prstGeom>
          <a:noFill/>
        </p:spPr>
        <p:txBody>
          <a:bodyPr wrap="square" rtlCol="0">
            <a:spAutoFit/>
          </a:bodyPr>
          <a:lstStyle/>
          <a:p>
            <a:pPr algn="ctr"/>
            <a:r>
              <a:rPr lang="en-US" sz="3600" b="1" i="1"/>
              <a:t>Polarization, Mail-in Voting, and COVID-19</a:t>
            </a:r>
          </a:p>
        </p:txBody>
      </p:sp>
      <p:sp>
        <p:nvSpPr>
          <p:cNvPr id="7" name="Slide Number Placeholder 6">
            <a:extLst>
              <a:ext uri="{FF2B5EF4-FFF2-40B4-BE49-F238E27FC236}">
                <a16:creationId xmlns:a16="http://schemas.microsoft.com/office/drawing/2014/main" id="{BC298F53-C933-B243-A109-16C19219B02E}"/>
              </a:ext>
            </a:extLst>
          </p:cNvPr>
          <p:cNvSpPr>
            <a:spLocks noGrp="1"/>
          </p:cNvSpPr>
          <p:nvPr>
            <p:ph type="sldNum" sz="quarter" idx="12"/>
          </p:nvPr>
        </p:nvSpPr>
        <p:spPr/>
        <p:txBody>
          <a:bodyPr/>
          <a:lstStyle/>
          <a:p>
            <a:fld id="{C96D23C6-A768-4C4D-8D6D-6E345292356B}" type="slidenum">
              <a:rPr lang="en-US" smtClean="0"/>
              <a:t>25</a:t>
            </a:fld>
            <a:endParaRPr lang="en-US"/>
          </a:p>
        </p:txBody>
      </p:sp>
    </p:spTree>
    <p:extLst>
      <p:ext uri="{BB962C8B-B14F-4D97-AF65-F5344CB8AC3E}">
        <p14:creationId xmlns:p14="http://schemas.microsoft.com/office/powerpoint/2010/main" val="978118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493987"/>
            <a:ext cx="10515600" cy="832834"/>
          </a:xfrm>
        </p:spPr>
        <p:txBody>
          <a:bodyPr>
            <a:normAutofit fontScale="90000"/>
          </a:bodyPr>
          <a:lstStyle/>
          <a:p>
            <a:br>
              <a:rPr lang="en-US" b="1" i="1"/>
            </a:br>
            <a:endParaRPr lang="en-US" b="1" i="1"/>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656897" y="1397431"/>
            <a:ext cx="10696903" cy="4779531"/>
          </a:xfrm>
        </p:spPr>
        <p:txBody>
          <a:bodyPr>
            <a:normAutofit/>
          </a:bodyPr>
          <a:lstStyle/>
          <a:p>
            <a:pPr marL="0" lvl="1" indent="0">
              <a:buNone/>
            </a:pPr>
            <a:endParaRPr lang="en-US" sz="2000"/>
          </a:p>
          <a:p>
            <a:pPr marL="0" lvl="1" indent="0">
              <a:buNone/>
            </a:pPr>
            <a:r>
              <a:rPr lang="en-US" sz="2000"/>
              <a:t>Democrats and nonpartisan experts have disputed Trump’s assertions, pointing out that there is little evidence of fraud in mail-in voting. They may be correct, but: </a:t>
            </a:r>
            <a:r>
              <a:rPr lang="en-US" sz="2000" b="1"/>
              <a:t>what they miss is that </a:t>
            </a:r>
          </a:p>
          <a:p>
            <a:pPr marL="800100" lvl="2" indent="-342900"/>
            <a:r>
              <a:rPr lang="en-US" b="1"/>
              <a:t>Some States do not have the infrastructure to handle the vast increases expected in mail-in voting. </a:t>
            </a:r>
          </a:p>
          <a:p>
            <a:pPr marL="800100" lvl="2" indent="-342900"/>
            <a:r>
              <a:rPr lang="en-US" b="1"/>
              <a:t>Without this infrastructure, it could take months to count ballots.</a:t>
            </a:r>
          </a:p>
          <a:p>
            <a:pPr marL="800100" lvl="2" indent="-342900"/>
            <a:r>
              <a:rPr lang="en-US" b="1"/>
              <a:t>Many ballots could be rejected, resulting in legal challenges.</a:t>
            </a:r>
          </a:p>
          <a:p>
            <a:pPr marL="800100" lvl="2" indent="-342900"/>
            <a:r>
              <a:rPr lang="en-US" b="1"/>
              <a:t>If anyone gets away with voting twice, the challenges will multiply. </a:t>
            </a:r>
          </a:p>
          <a:p>
            <a:pPr marL="800100" lvl="2" indent="-342900"/>
            <a:r>
              <a:rPr lang="en-US" b="1"/>
              <a:t>Final Results could be delayed until 2021 or 2022. </a:t>
            </a:r>
            <a:br>
              <a:rPr lang="en-US" b="1"/>
            </a:br>
            <a:endParaRPr lang="en-US" b="1"/>
          </a:p>
          <a:p>
            <a:pPr marL="0" lvl="2" indent="0">
              <a:buNone/>
            </a:pPr>
            <a:r>
              <a:rPr lang="en-US" b="1"/>
              <a:t>Before going back to the Black Swan, let’s take a minute to review the issues with mail-in voting. </a:t>
            </a:r>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2687444"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D2A6FE-A68B-4E4E-8F87-8D1EEE224ADC}"/>
              </a:ext>
            </a:extLst>
          </p:cNvPr>
          <p:cNvSpPr txBox="1"/>
          <p:nvPr/>
        </p:nvSpPr>
        <p:spPr>
          <a:xfrm>
            <a:off x="656897" y="564597"/>
            <a:ext cx="11232931" cy="646331"/>
          </a:xfrm>
          <a:prstGeom prst="rect">
            <a:avLst/>
          </a:prstGeom>
          <a:noFill/>
        </p:spPr>
        <p:txBody>
          <a:bodyPr wrap="square" rtlCol="0">
            <a:spAutoFit/>
          </a:bodyPr>
          <a:lstStyle/>
          <a:p>
            <a:pPr algn="ctr"/>
            <a:r>
              <a:rPr lang="en-US" sz="3600" b="1" i="1"/>
              <a:t>The Problem With Mail-in Voting is Infrastructure </a:t>
            </a:r>
          </a:p>
        </p:txBody>
      </p:sp>
      <p:sp>
        <p:nvSpPr>
          <p:cNvPr id="7" name="Slide Number Placeholder 6">
            <a:extLst>
              <a:ext uri="{FF2B5EF4-FFF2-40B4-BE49-F238E27FC236}">
                <a16:creationId xmlns:a16="http://schemas.microsoft.com/office/drawing/2014/main" id="{BC298F53-C933-B243-A109-16C19219B02E}"/>
              </a:ext>
            </a:extLst>
          </p:cNvPr>
          <p:cNvSpPr>
            <a:spLocks noGrp="1"/>
          </p:cNvSpPr>
          <p:nvPr>
            <p:ph type="sldNum" sz="quarter" idx="12"/>
          </p:nvPr>
        </p:nvSpPr>
        <p:spPr/>
        <p:txBody>
          <a:bodyPr/>
          <a:lstStyle/>
          <a:p>
            <a:fld id="{C96D23C6-A768-4C4D-8D6D-6E345292356B}" type="slidenum">
              <a:rPr lang="en-US" smtClean="0"/>
              <a:t>26</a:t>
            </a:fld>
            <a:endParaRPr lang="en-US"/>
          </a:p>
        </p:txBody>
      </p:sp>
    </p:spTree>
    <p:extLst>
      <p:ext uri="{BB962C8B-B14F-4D97-AF65-F5344CB8AC3E}">
        <p14:creationId xmlns:p14="http://schemas.microsoft.com/office/powerpoint/2010/main" val="1363054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446050"/>
            <a:ext cx="10515600" cy="878254"/>
          </a:xfrm>
        </p:spPr>
        <p:txBody>
          <a:bodyPr>
            <a:noAutofit/>
          </a:bodyPr>
          <a:lstStyle/>
          <a:p>
            <a:pPr algn="ctr"/>
            <a:r>
              <a:rPr lang="en-US" sz="3200" b="1" i="1"/>
              <a:t>Why Are Mail in Votes a Problem?</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525780" y="1324303"/>
            <a:ext cx="10828020" cy="4852660"/>
          </a:xfrm>
        </p:spPr>
        <p:txBody>
          <a:bodyPr>
            <a:normAutofit/>
          </a:bodyPr>
          <a:lstStyle/>
          <a:p>
            <a:pPr marL="0" indent="0">
              <a:lnSpc>
                <a:spcPct val="100000"/>
              </a:lnSpc>
              <a:spcBef>
                <a:spcPts val="0"/>
              </a:spcBef>
              <a:buNone/>
            </a:pPr>
            <a:r>
              <a:rPr lang="en-US" sz="2000" b="1"/>
              <a:t>There are four steps in the ballot process: </a:t>
            </a:r>
          </a:p>
          <a:p>
            <a:pPr marL="914400" indent="-457200">
              <a:lnSpc>
                <a:spcPct val="100000"/>
              </a:lnSpc>
              <a:spcBef>
                <a:spcPts val="0"/>
              </a:spcBef>
              <a:buFont typeface="+mj-lt"/>
              <a:buAutoNum type="arabicPeriod"/>
            </a:pPr>
            <a:r>
              <a:rPr lang="en-US" sz="1800"/>
              <a:t>Sending- ballots arrive and arrive on time. </a:t>
            </a:r>
          </a:p>
          <a:p>
            <a:pPr marL="914400" indent="-457200">
              <a:lnSpc>
                <a:spcPct val="100000"/>
              </a:lnSpc>
              <a:spcBef>
                <a:spcPts val="0"/>
              </a:spcBef>
              <a:buFont typeface="+mj-lt"/>
              <a:buAutoNum type="arabicPeriod"/>
            </a:pPr>
            <a:r>
              <a:rPr lang="en-US" sz="1800"/>
              <a:t>Securing- receiving ballots at the polling place with required postmarks. </a:t>
            </a:r>
          </a:p>
          <a:p>
            <a:pPr marL="914400" indent="-457200">
              <a:lnSpc>
                <a:spcPct val="100000"/>
              </a:lnSpc>
              <a:spcBef>
                <a:spcPts val="0"/>
              </a:spcBef>
              <a:buFont typeface="+mj-lt"/>
              <a:buAutoNum type="arabicPeriod"/>
            </a:pPr>
            <a:r>
              <a:rPr lang="en-US" sz="1800"/>
              <a:t>Processing- checking the signature, markings, I.D.s, affidavits, etc., and approving or rejecting it. </a:t>
            </a:r>
          </a:p>
          <a:p>
            <a:pPr marL="914400" indent="-457200">
              <a:lnSpc>
                <a:spcPct val="100000"/>
              </a:lnSpc>
              <a:spcBef>
                <a:spcPts val="0"/>
              </a:spcBef>
              <a:buFont typeface="+mj-lt"/>
              <a:buAutoNum type="arabicPeriod"/>
            </a:pPr>
            <a:r>
              <a:rPr lang="en-US" sz="1800"/>
              <a:t>Counting- tallying the accepted ballots.</a:t>
            </a:r>
          </a:p>
          <a:p>
            <a:pPr marL="0" indent="0">
              <a:lnSpc>
                <a:spcPct val="100000"/>
              </a:lnSpc>
              <a:spcBef>
                <a:spcPts val="0"/>
              </a:spcBef>
              <a:buNone/>
            </a:pPr>
            <a:endParaRPr lang="en-US" sz="2000" b="1"/>
          </a:p>
          <a:p>
            <a:pPr marL="0" indent="0">
              <a:lnSpc>
                <a:spcPct val="100000"/>
              </a:lnSpc>
              <a:spcBef>
                <a:spcPts val="0"/>
              </a:spcBef>
              <a:buNone/>
            </a:pPr>
            <a:endParaRPr lang="en-US" sz="2000" b="1"/>
          </a:p>
          <a:p>
            <a:pPr marL="0" indent="0">
              <a:lnSpc>
                <a:spcPct val="100000"/>
              </a:lnSpc>
              <a:spcBef>
                <a:spcPts val="0"/>
              </a:spcBef>
              <a:buNone/>
            </a:pPr>
            <a:r>
              <a:rPr lang="en-US" sz="2000" b="1"/>
              <a:t>Logic says that mail-in votes should be easy to secure, process, and count.</a:t>
            </a:r>
          </a:p>
          <a:p>
            <a:pPr marL="685800">
              <a:lnSpc>
                <a:spcPct val="100000"/>
              </a:lnSpc>
              <a:spcBef>
                <a:spcPts val="0"/>
              </a:spcBef>
            </a:pPr>
            <a:r>
              <a:rPr lang="en-US" sz="2000" b="1"/>
              <a:t> </a:t>
            </a:r>
            <a:r>
              <a:rPr lang="en-US" sz="2000"/>
              <a:t>Many arrive early. When they arrive, people can inspect and process them. They can inform the voters if there is a problem, and then they can begin the counting.</a:t>
            </a:r>
          </a:p>
          <a:p>
            <a:pPr marL="0" indent="0">
              <a:buNone/>
            </a:pPr>
            <a:endParaRPr lang="en-US" sz="2000" b="1"/>
          </a:p>
          <a:p>
            <a:pPr marL="0" indent="0">
              <a:buNone/>
            </a:pPr>
            <a:r>
              <a:rPr lang="en-US" sz="2000" b="1"/>
              <a:t>Unfortunately, State rules make securing, processing, and counting these ballots difficult, time consuming, and rife with errors.</a:t>
            </a:r>
          </a:p>
          <a:p>
            <a:pPr marL="0" indent="0">
              <a:buNone/>
            </a:pPr>
            <a:endParaRPr lang="en-US" sz="2000"/>
          </a:p>
          <a:p>
            <a:pPr marL="0" indent="0">
              <a:buNone/>
            </a:pPr>
            <a:endParaRPr lang="en-US" sz="2000" b="1"/>
          </a:p>
          <a:p>
            <a:pPr marL="0" indent="0">
              <a:buNone/>
            </a:pPr>
            <a:endParaRPr lang="en-US" sz="2000" b="1"/>
          </a:p>
          <a:p>
            <a:endParaRPr lang="en-US" sz="2000" b="1"/>
          </a:p>
          <a:p>
            <a:endParaRPr lang="en-US" sz="2000"/>
          </a:p>
          <a:p>
            <a:pPr marL="0" indent="0">
              <a:buNone/>
            </a:pPr>
            <a:endParaRPr lang="en-US"/>
          </a:p>
          <a:p>
            <a:pPr marL="0" indent="0">
              <a:buNone/>
            </a:pPr>
            <a:endParaRPr lang="en-US"/>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86"/>
            <a:ext cx="1984917"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228E429-FBC7-994E-9571-E03D5DA342C4}"/>
              </a:ext>
            </a:extLst>
          </p:cNvPr>
          <p:cNvSpPr>
            <a:spLocks noGrp="1"/>
          </p:cNvSpPr>
          <p:nvPr>
            <p:ph type="sldNum" sz="quarter" idx="12"/>
          </p:nvPr>
        </p:nvSpPr>
        <p:spPr/>
        <p:txBody>
          <a:bodyPr/>
          <a:lstStyle/>
          <a:p>
            <a:fld id="{C96D23C6-A768-4C4D-8D6D-6E345292356B}" type="slidenum">
              <a:rPr lang="en-US" smtClean="0"/>
              <a:t>27</a:t>
            </a:fld>
            <a:endParaRPr lang="en-US"/>
          </a:p>
        </p:txBody>
      </p:sp>
    </p:spTree>
    <p:extLst>
      <p:ext uri="{BB962C8B-B14F-4D97-AF65-F5344CB8AC3E}">
        <p14:creationId xmlns:p14="http://schemas.microsoft.com/office/powerpoint/2010/main" val="2371121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446050"/>
            <a:ext cx="10515600" cy="878254"/>
          </a:xfrm>
        </p:spPr>
        <p:txBody>
          <a:bodyPr>
            <a:noAutofit/>
          </a:bodyPr>
          <a:lstStyle/>
          <a:p>
            <a:pPr algn="ctr"/>
            <a:r>
              <a:rPr lang="en-US" sz="3600" b="1" i="1"/>
              <a:t>Problems at the U.S.P.S.</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525780" y="1324303"/>
            <a:ext cx="10828020" cy="4852660"/>
          </a:xfrm>
        </p:spPr>
        <p:txBody>
          <a:bodyPr>
            <a:normAutofit fontScale="40000" lnSpcReduction="20000"/>
          </a:bodyPr>
          <a:lstStyle/>
          <a:p>
            <a:pPr marL="0" indent="0">
              <a:buNone/>
            </a:pPr>
            <a:r>
              <a:rPr lang="en-US" sz="4200" b="1"/>
              <a:t>One of the greatest concerns of mail-in voting is the mailing process itself. </a:t>
            </a:r>
          </a:p>
          <a:p>
            <a:pPr marL="457200">
              <a:lnSpc>
                <a:spcPct val="100000"/>
              </a:lnSpc>
              <a:spcBef>
                <a:spcPts val="0"/>
              </a:spcBef>
            </a:pPr>
            <a:r>
              <a:rPr lang="en-US" sz="3800"/>
              <a:t>Ballots can be stolen out of a mailbox, lost in the mail, arrive late because of postal service delays, or, as in N.Y., be rejected because they are not postmarked. </a:t>
            </a:r>
          </a:p>
          <a:p>
            <a:pPr indent="0">
              <a:lnSpc>
                <a:spcPct val="100000"/>
              </a:lnSpc>
              <a:spcBef>
                <a:spcPts val="0"/>
              </a:spcBef>
              <a:buNone/>
            </a:pPr>
            <a:endParaRPr lang="en-US" sz="2900"/>
          </a:p>
          <a:p>
            <a:pPr marL="0" indent="0" fontAlgn="base">
              <a:buNone/>
            </a:pPr>
            <a:r>
              <a:rPr lang="en-US" sz="5000"/>
              <a:t>The Postmaster General has announced steps to reduce the deficit of the U.S.P.S.  including:</a:t>
            </a:r>
          </a:p>
          <a:p>
            <a:pPr marL="457200" fontAlgn="base"/>
            <a:r>
              <a:rPr lang="en-US" sz="4500"/>
              <a:t>Eliminating overtime, sorting by hand, keeping mail not sorted until the next day, reducing hours for employees, and increasing the postage required for a ballot from the $0.22 business rate to $0.55. </a:t>
            </a:r>
          </a:p>
          <a:p>
            <a:pPr marL="0" indent="0">
              <a:buNone/>
            </a:pPr>
            <a:endParaRPr lang="en-US" sz="3800"/>
          </a:p>
          <a:p>
            <a:pPr marL="0" indent="0" fontAlgn="base">
              <a:buNone/>
            </a:pPr>
            <a:r>
              <a:rPr lang="en-US" sz="4500"/>
              <a:t>Cost cutting efforts are occurring at a time when locations are reporting substantial delays in mail delivery. </a:t>
            </a:r>
          </a:p>
          <a:p>
            <a:pPr fontAlgn="base"/>
            <a:r>
              <a:rPr lang="en-US" sz="4500"/>
              <a:t>In Philadelphia, some neighborhoods did not receive mail for 3 weeks. </a:t>
            </a:r>
          </a:p>
          <a:p>
            <a:r>
              <a:rPr lang="en-US" sz="4500"/>
              <a:t>In Florida, in the Fort Myers distribution center, the number of delayed pieces increased from 186,000 in April to 5,700,000 in in August.</a:t>
            </a:r>
          </a:p>
          <a:p>
            <a:pPr marL="0" indent="0" fontAlgn="base">
              <a:buNone/>
            </a:pPr>
            <a:endParaRPr lang="en-US" b="1"/>
          </a:p>
          <a:p>
            <a:pPr marL="0" indent="0" fontAlgn="base">
              <a:buNone/>
            </a:pPr>
            <a:r>
              <a:rPr lang="en-US" sz="5000" b="1"/>
              <a:t>The U.S.P.S. is warning states that there will be problems with mail-in votes. </a:t>
            </a:r>
          </a:p>
          <a:p>
            <a:r>
              <a:rPr lang="en-US" sz="4500" i="1"/>
              <a:t>"Certain deadlines concerning mail-in ballots…., appear to be incongruous with the Postal Service's delivery standards. This mismatch creates a significant risk that some ballots will not be returned by mail in time to be counted under your laws as we understand them."</a:t>
            </a:r>
            <a:endParaRPr lang="en-US"/>
          </a:p>
          <a:p>
            <a:pPr marL="0" indent="0">
              <a:buNone/>
            </a:pPr>
            <a:endParaRPr lang="en-US"/>
          </a:p>
          <a:p>
            <a:pPr marL="0" indent="0">
              <a:buNone/>
            </a:pPr>
            <a:endParaRPr lang="en-US"/>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86"/>
            <a:ext cx="1984917"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228E429-FBC7-994E-9571-E03D5DA342C4}"/>
              </a:ext>
            </a:extLst>
          </p:cNvPr>
          <p:cNvSpPr>
            <a:spLocks noGrp="1"/>
          </p:cNvSpPr>
          <p:nvPr>
            <p:ph type="sldNum" sz="quarter" idx="12"/>
          </p:nvPr>
        </p:nvSpPr>
        <p:spPr/>
        <p:txBody>
          <a:bodyPr/>
          <a:lstStyle/>
          <a:p>
            <a:fld id="{C96D23C6-A768-4C4D-8D6D-6E345292356B}" type="slidenum">
              <a:rPr lang="en-US" smtClean="0"/>
              <a:t>28</a:t>
            </a:fld>
            <a:endParaRPr lang="en-US"/>
          </a:p>
        </p:txBody>
      </p:sp>
    </p:spTree>
    <p:extLst>
      <p:ext uri="{BB962C8B-B14F-4D97-AF65-F5344CB8AC3E}">
        <p14:creationId xmlns:p14="http://schemas.microsoft.com/office/powerpoint/2010/main" val="1963481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446050"/>
            <a:ext cx="10515600" cy="878254"/>
          </a:xfrm>
        </p:spPr>
        <p:txBody>
          <a:bodyPr>
            <a:noAutofit/>
          </a:bodyPr>
          <a:lstStyle/>
          <a:p>
            <a:pPr algn="ctr"/>
            <a:r>
              <a:rPr lang="en-US" sz="3600" b="1" i="1"/>
              <a:t>States Have Extended Time for Delivery</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525780" y="1324303"/>
            <a:ext cx="7949147" cy="4852660"/>
          </a:xfrm>
        </p:spPr>
        <p:txBody>
          <a:bodyPr>
            <a:normAutofit/>
          </a:bodyPr>
          <a:lstStyle/>
          <a:p>
            <a:pPr marL="0" indent="0">
              <a:buNone/>
            </a:pPr>
            <a:r>
              <a:rPr lang="en-US" sz="2000" b="1"/>
              <a:t>To accommodate the problems at the U.S.P.S. states have extended the time for ballots to be received at the polling places. </a:t>
            </a:r>
          </a:p>
          <a:p>
            <a:r>
              <a:rPr lang="en-US" sz="2000"/>
              <a:t>By allowing ballots received one to two weeks or more to be counted, as long as they are postmarked by election day, the counting of mail-in ballots will be delayed.</a:t>
            </a:r>
          </a:p>
          <a:p>
            <a:r>
              <a:rPr lang="en-US" sz="2000"/>
              <a:t>If ballots that arrive 10, 14, or 17 days after an election will be counted, when are we going to get results? </a:t>
            </a:r>
          </a:p>
          <a:p>
            <a:endParaRPr lang="en-US" sz="2000"/>
          </a:p>
          <a:p>
            <a:pPr marL="0" indent="0">
              <a:buNone/>
            </a:pPr>
            <a:endParaRPr lang="en-US" sz="2000"/>
          </a:p>
          <a:p>
            <a:pPr marL="0" indent="0">
              <a:buNone/>
            </a:pPr>
            <a:endParaRPr lang="en-US"/>
          </a:p>
          <a:p>
            <a:pPr marL="0" indent="0">
              <a:buNone/>
            </a:pPr>
            <a:endParaRPr lang="en-US"/>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86"/>
            <a:ext cx="1984917"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228E429-FBC7-994E-9571-E03D5DA342C4}"/>
              </a:ext>
            </a:extLst>
          </p:cNvPr>
          <p:cNvSpPr>
            <a:spLocks noGrp="1"/>
          </p:cNvSpPr>
          <p:nvPr>
            <p:ph type="sldNum" sz="quarter" idx="12"/>
          </p:nvPr>
        </p:nvSpPr>
        <p:spPr/>
        <p:txBody>
          <a:bodyPr/>
          <a:lstStyle/>
          <a:p>
            <a:fld id="{C96D23C6-A768-4C4D-8D6D-6E345292356B}" type="slidenum">
              <a:rPr lang="en-US" smtClean="0"/>
              <a:t>29</a:t>
            </a:fld>
            <a:endParaRPr lang="en-US"/>
          </a:p>
        </p:txBody>
      </p:sp>
      <p:pic>
        <p:nvPicPr>
          <p:cNvPr id="26648" name="Picture 24">
            <a:extLst>
              <a:ext uri="{FF2B5EF4-FFF2-40B4-BE49-F238E27FC236}">
                <a16:creationId xmlns:a16="http://schemas.microsoft.com/office/drawing/2014/main" id="{518C289A-DED4-4B35-B385-DC9AF4A2B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1320800"/>
            <a:ext cx="20574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149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Election Day</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799141" y="1843318"/>
            <a:ext cx="9779620" cy="4351338"/>
          </a:xfrm>
        </p:spPr>
        <p:txBody>
          <a:bodyPr>
            <a:normAutofit/>
          </a:bodyPr>
          <a:lstStyle/>
          <a:p>
            <a:pPr marL="0" indent="0">
              <a:buNone/>
            </a:pPr>
            <a:r>
              <a:rPr lang="en-US" sz="2000" b="1" dirty="0"/>
              <a:t>Nov 3, 2020: Election Day</a:t>
            </a:r>
          </a:p>
          <a:p>
            <a:r>
              <a:rPr lang="en-US" sz="2000" b="1" dirty="0"/>
              <a:t>Donald Trump holds an 8-point lead in the popular vote. </a:t>
            </a:r>
          </a:p>
          <a:p>
            <a:r>
              <a:rPr lang="en-US" sz="2000" dirty="0"/>
              <a:t>Trump leads in states with 480 Electoral Votes. </a:t>
            </a:r>
          </a:p>
          <a:p>
            <a:r>
              <a:rPr lang="en-US" sz="2000" dirty="0"/>
              <a:t>According to exit polls, 81% of Trump voters have voted in person versus 31% of Biden voters. </a:t>
            </a:r>
          </a:p>
          <a:p>
            <a:r>
              <a:rPr lang="en-US" sz="2000" dirty="0"/>
              <a:t>Trump declares his victory from the 18</a:t>
            </a:r>
            <a:r>
              <a:rPr lang="en-US" sz="2000" baseline="30000" dirty="0"/>
              <a:t>th</a:t>
            </a:r>
            <a:r>
              <a:rPr lang="en-US" sz="2000" dirty="0"/>
              <a:t> hole at Mar-a-Lago. </a:t>
            </a:r>
          </a:p>
          <a:p>
            <a:pPr marL="0" indent="0">
              <a:buNone/>
            </a:pPr>
            <a:endParaRPr lang="en-US" sz="2000"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lgn="ctr">
              <a:buNone/>
            </a:pPr>
            <a:endParaRPr lang="en-US" sz="2000" b="1" dirty="0"/>
          </a:p>
          <a:p>
            <a:endParaRPr lang="en-US" sz="2000" b="1" dirty="0"/>
          </a:p>
          <a:p>
            <a:pPr marL="0" indent="0">
              <a:buNone/>
            </a:pPr>
            <a:endParaRPr lang="en-US" sz="18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3</a:t>
            </a:fld>
            <a:endParaRPr lang="en-US" dirty="0"/>
          </a:p>
        </p:txBody>
      </p:sp>
      <p:sp>
        <p:nvSpPr>
          <p:cNvPr id="6" name="Rectangle 2">
            <a:extLst>
              <a:ext uri="{FF2B5EF4-FFF2-40B4-BE49-F238E27FC236}">
                <a16:creationId xmlns:a16="http://schemas.microsoft.com/office/drawing/2014/main" id="{AE2B29EE-466E-B64E-9559-FA4AC3CDD033}"/>
              </a:ext>
            </a:extLst>
          </p:cNvPr>
          <p:cNvSpPr>
            <a:spLocks noChangeArrowheads="1"/>
          </p:cNvSpPr>
          <p:nvPr/>
        </p:nvSpPr>
        <p:spPr bwMode="auto">
          <a:xfrm>
            <a:off x="8901332" y="3521075"/>
            <a:ext cx="909710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7169" name="Picture 1" descr="donald trump scotland golf">
            <a:extLst>
              <a:ext uri="{FF2B5EF4-FFF2-40B4-BE49-F238E27FC236}">
                <a16:creationId xmlns:a16="http://schemas.microsoft.com/office/drawing/2014/main" id="{51E0D432-3EFB-D641-A16B-735E67FFD4B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947395" y="4409313"/>
            <a:ext cx="2743200" cy="18272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E302E8D-54D0-3045-A584-855D54ADF33E}"/>
              </a:ext>
            </a:extLst>
          </p:cNvPr>
          <p:cNvSpPr>
            <a:spLocks noChangeArrowheads="1"/>
          </p:cNvSpPr>
          <p:nvPr/>
        </p:nvSpPr>
        <p:spPr bwMode="auto">
          <a:xfrm>
            <a:off x="2537460" y="3517900"/>
            <a:ext cx="980049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7173" name="Picture 9" descr="A picture containing person, person, building, sport&#10;&#10;Description automatically generated">
            <a:extLst>
              <a:ext uri="{FF2B5EF4-FFF2-40B4-BE49-F238E27FC236}">
                <a16:creationId xmlns:a16="http://schemas.microsoft.com/office/drawing/2014/main" id="{1E9C6C47-FDA9-2442-91CD-383DD7CA10C3}"/>
              </a:ext>
            </a:extLst>
          </p:cNvPr>
          <p:cNvPicPr>
            <a:picLocks noChangeAspect="1" noChangeArrowheads="1"/>
          </p:cNvPicPr>
          <p:nvPr/>
        </p:nvPicPr>
        <p:blipFill>
          <a:blip r:embed="rId5" r:link="rId4">
            <a:extLst>
              <a:ext uri="{28A0092B-C50C-407E-A947-70E740481C1C}">
                <a14:useLocalDpi xmlns:a14="http://schemas.microsoft.com/office/drawing/2010/main" val="0"/>
              </a:ext>
            </a:extLst>
          </a:blip>
          <a:srcRect/>
          <a:stretch>
            <a:fillRect/>
          </a:stretch>
        </p:blipFill>
        <p:spPr bwMode="auto">
          <a:xfrm>
            <a:off x="5928016" y="4390867"/>
            <a:ext cx="3019379" cy="1864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301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446050"/>
            <a:ext cx="10515600" cy="878254"/>
          </a:xfrm>
        </p:spPr>
        <p:txBody>
          <a:bodyPr>
            <a:noAutofit/>
          </a:bodyPr>
          <a:lstStyle/>
          <a:p>
            <a:pPr algn="ctr"/>
            <a:r>
              <a:rPr lang="en-US" sz="3600" b="1" i="1"/>
              <a:t>Postmarks Are A Problem</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583209" y="1324304"/>
            <a:ext cx="10828020" cy="4852660"/>
          </a:xfrm>
        </p:spPr>
        <p:txBody>
          <a:bodyPr>
            <a:normAutofit fontScale="92500" lnSpcReduction="10000"/>
          </a:bodyPr>
          <a:lstStyle/>
          <a:p>
            <a:pPr marL="0" indent="0">
              <a:buNone/>
            </a:pPr>
            <a:r>
              <a:rPr lang="en-US" sz="2000"/>
              <a:t>If a ballot arrives after the election, it must have a postmark if it is to be counted. </a:t>
            </a:r>
          </a:p>
          <a:p>
            <a:pPr marL="0" indent="0">
              <a:buNone/>
            </a:pPr>
            <a:r>
              <a:rPr lang="en-US" sz="2000"/>
              <a:t>This may sound like a simple issue- but it is not. </a:t>
            </a:r>
          </a:p>
          <a:p>
            <a:r>
              <a:rPr lang="en-US" sz="2000"/>
              <a:t>In many states, like New York, ballots are sent in “postage paid” “business reply” envelopes.</a:t>
            </a:r>
          </a:p>
          <a:p>
            <a:r>
              <a:rPr lang="en-US" sz="2000"/>
              <a:t>However, the U.S.P.S. often does not postmark these types of envelopes. </a:t>
            </a:r>
          </a:p>
          <a:p>
            <a:r>
              <a:rPr lang="en-US" sz="2000"/>
              <a:t>This means that many votes that are sent on time will not be counted because they do not have postmarks.</a:t>
            </a:r>
          </a:p>
          <a:p>
            <a:endParaRPr lang="en-US" sz="2000"/>
          </a:p>
          <a:p>
            <a:pPr marL="0" indent="0">
              <a:buNone/>
            </a:pPr>
            <a:r>
              <a:rPr lang="en-US" sz="2000"/>
              <a:t>The fight over many of these ballots could further extend the election.</a:t>
            </a:r>
          </a:p>
          <a:p>
            <a:pPr marL="0" indent="0">
              <a:buNone/>
            </a:pPr>
            <a:r>
              <a:rPr lang="en-US" sz="2000"/>
              <a:t>States that have all mail-in voting have convenient drop boxes that help voters avoid potential U.S.P.S. issues. </a:t>
            </a:r>
          </a:p>
          <a:p>
            <a:r>
              <a:rPr lang="en-US" sz="2000"/>
              <a:t>In Colorado, Oregon, and Washington, 2/3 of voters drop their ballots at the polling place or in a secure drop box.</a:t>
            </a:r>
          </a:p>
          <a:p>
            <a:r>
              <a:rPr lang="en-US" sz="2000"/>
              <a:t>Most states have relatively few drop boxes and have to rely on the mail.</a:t>
            </a:r>
          </a:p>
          <a:p>
            <a:pPr marL="0" indent="0">
              <a:buNone/>
            </a:pPr>
            <a:endParaRPr lang="en-US" sz="2000"/>
          </a:p>
          <a:p>
            <a:pPr marL="0" indent="0">
              <a:buNone/>
            </a:pPr>
            <a:r>
              <a:rPr lang="en-US" sz="2000"/>
              <a:t> </a:t>
            </a:r>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86"/>
            <a:ext cx="1984917"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228E429-FBC7-994E-9571-E03D5DA342C4}"/>
              </a:ext>
            </a:extLst>
          </p:cNvPr>
          <p:cNvSpPr>
            <a:spLocks noGrp="1"/>
          </p:cNvSpPr>
          <p:nvPr>
            <p:ph type="sldNum" sz="quarter" idx="12"/>
          </p:nvPr>
        </p:nvSpPr>
        <p:spPr/>
        <p:txBody>
          <a:bodyPr/>
          <a:lstStyle/>
          <a:p>
            <a:fld id="{C96D23C6-A768-4C4D-8D6D-6E345292356B}" type="slidenum">
              <a:rPr lang="en-US" smtClean="0"/>
              <a:t>30</a:t>
            </a:fld>
            <a:endParaRPr lang="en-US"/>
          </a:p>
        </p:txBody>
      </p:sp>
    </p:spTree>
    <p:extLst>
      <p:ext uri="{BB962C8B-B14F-4D97-AF65-F5344CB8AC3E}">
        <p14:creationId xmlns:p14="http://schemas.microsoft.com/office/powerpoint/2010/main" val="2353234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79901"/>
          </a:xfrm>
        </p:spPr>
        <p:txBody>
          <a:bodyPr>
            <a:noAutofit/>
          </a:bodyPr>
          <a:lstStyle/>
          <a:p>
            <a:pPr algn="ctr"/>
            <a:r>
              <a:rPr lang="en-US" sz="3600" b="1" i="1"/>
              <a:t>Many States Do Not Process Ballots Until Election Day</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302172" y="1315844"/>
            <a:ext cx="6697700" cy="4997754"/>
          </a:xfrm>
        </p:spPr>
        <p:txBody>
          <a:bodyPr>
            <a:normAutofit/>
          </a:bodyPr>
          <a:lstStyle/>
          <a:p>
            <a:pPr marL="0" indent="0">
              <a:lnSpc>
                <a:spcPct val="100000"/>
              </a:lnSpc>
              <a:spcBef>
                <a:spcPts val="600"/>
              </a:spcBef>
              <a:buNone/>
            </a:pPr>
            <a:r>
              <a:rPr lang="en-US" sz="2000"/>
              <a:t>Processing of ballots further delays results. </a:t>
            </a:r>
          </a:p>
          <a:p>
            <a:pPr>
              <a:lnSpc>
                <a:spcPct val="100000"/>
              </a:lnSpc>
              <a:spcBef>
                <a:spcPts val="600"/>
              </a:spcBef>
            </a:pPr>
            <a:r>
              <a:rPr lang="en-US" sz="2000"/>
              <a:t>Even though mail-in votes may arrive early, many states do not even begin to process mail-in votes until election day. </a:t>
            </a:r>
          </a:p>
          <a:p>
            <a:pPr>
              <a:lnSpc>
                <a:spcPct val="100000"/>
              </a:lnSpc>
              <a:spcBef>
                <a:spcPts val="600"/>
              </a:spcBef>
            </a:pPr>
            <a:r>
              <a:rPr lang="en-US" sz="2000"/>
              <a:t>Processing may sound easy, but it is time consuming. </a:t>
            </a:r>
          </a:p>
          <a:p>
            <a:pPr lvl="1">
              <a:lnSpc>
                <a:spcPct val="100000"/>
              </a:lnSpc>
              <a:spcBef>
                <a:spcPts val="600"/>
              </a:spcBef>
            </a:pPr>
            <a:r>
              <a:rPr lang="en-US" sz="1600"/>
              <a:t>Ballots must be opened. </a:t>
            </a:r>
          </a:p>
          <a:p>
            <a:pPr lvl="1">
              <a:lnSpc>
                <a:spcPct val="100000"/>
              </a:lnSpc>
              <a:spcBef>
                <a:spcPts val="600"/>
              </a:spcBef>
            </a:pPr>
            <a:r>
              <a:rPr lang="en-US" sz="1600"/>
              <a:t>Postmarks, the seal on the envelope, and signatures must be checked. </a:t>
            </a:r>
          </a:p>
          <a:p>
            <a:pPr lvl="1">
              <a:lnSpc>
                <a:spcPct val="100000"/>
              </a:lnSpc>
              <a:spcBef>
                <a:spcPts val="600"/>
              </a:spcBef>
            </a:pPr>
            <a:r>
              <a:rPr lang="en-US" sz="1600"/>
              <a:t>4 people need to be involved. (The person opening the ballot, the person marking the tally book, and one person from each party.) </a:t>
            </a:r>
          </a:p>
          <a:p>
            <a:pPr>
              <a:lnSpc>
                <a:spcPct val="100000"/>
              </a:lnSpc>
              <a:spcBef>
                <a:spcPts val="600"/>
              </a:spcBef>
            </a:pPr>
            <a:r>
              <a:rPr lang="en-US" sz="2000"/>
              <a:t>This process results in two problems: </a:t>
            </a:r>
          </a:p>
          <a:p>
            <a:pPr lvl="1">
              <a:lnSpc>
                <a:spcPct val="100000"/>
              </a:lnSpc>
              <a:spcBef>
                <a:spcPts val="600"/>
              </a:spcBef>
            </a:pPr>
            <a:r>
              <a:rPr lang="en-US" sz="1600"/>
              <a:t>It is extremely time consuming. </a:t>
            </a:r>
          </a:p>
          <a:p>
            <a:pPr lvl="1">
              <a:lnSpc>
                <a:spcPct val="100000"/>
              </a:lnSpc>
              <a:spcBef>
                <a:spcPts val="600"/>
              </a:spcBef>
            </a:pPr>
            <a:r>
              <a:rPr lang="en-US" sz="1600"/>
              <a:t>If the ballot is rejected, there is no way to inform the voter so corrections can be made, because Election Day is well passed. </a:t>
            </a:r>
          </a:p>
          <a:p>
            <a:pPr marL="0" indent="0">
              <a:lnSpc>
                <a:spcPct val="100000"/>
              </a:lnSpc>
              <a:spcBef>
                <a:spcPts val="0"/>
              </a:spcBef>
              <a:buNone/>
            </a:pPr>
            <a:endParaRPr lang="en-US" sz="2000" b="1"/>
          </a:p>
          <a:p>
            <a:pPr marL="0" indent="0">
              <a:lnSpc>
                <a:spcPct val="100000"/>
              </a:lnSpc>
              <a:spcBef>
                <a:spcPts val="0"/>
              </a:spcBef>
              <a:buNone/>
            </a:pPr>
            <a:endParaRPr lang="en-US" sz="2000"/>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107580"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848DA642-3B4F-C547-8E04-03F1FA68C577}"/>
              </a:ext>
            </a:extLst>
          </p:cNvPr>
          <p:cNvSpPr>
            <a:spLocks noGrp="1"/>
          </p:cNvSpPr>
          <p:nvPr>
            <p:ph type="sldNum" sz="quarter" idx="12"/>
          </p:nvPr>
        </p:nvSpPr>
        <p:spPr/>
        <p:txBody>
          <a:bodyPr/>
          <a:lstStyle/>
          <a:p>
            <a:fld id="{C96D23C6-A768-4C4D-8D6D-6E345292356B}" type="slidenum">
              <a:rPr lang="en-US" smtClean="0"/>
              <a:t>31</a:t>
            </a:fld>
            <a:endParaRPr lang="en-US"/>
          </a:p>
        </p:txBody>
      </p:sp>
      <p:pic>
        <p:nvPicPr>
          <p:cNvPr id="9368" name="Picture 152">
            <a:extLst>
              <a:ext uri="{FF2B5EF4-FFF2-40B4-BE49-F238E27FC236}">
                <a16:creationId xmlns:a16="http://schemas.microsoft.com/office/drawing/2014/main" id="{0BC1F430-1E15-47A1-B582-16206C65C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1676400"/>
            <a:ext cx="37465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818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06329"/>
          </a:xfrm>
        </p:spPr>
        <p:txBody>
          <a:bodyPr>
            <a:normAutofit/>
          </a:bodyPr>
          <a:lstStyle/>
          <a:p>
            <a:pPr algn="ctr"/>
            <a:r>
              <a:rPr lang="en-US" sz="3600" b="1" i="1"/>
              <a:t>Few States Begin Counting Before Election Day</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838199" y="1387366"/>
            <a:ext cx="10515600" cy="4789596"/>
          </a:xfrm>
        </p:spPr>
        <p:txBody>
          <a:bodyPr>
            <a:normAutofit/>
          </a:bodyPr>
          <a:lstStyle/>
          <a:p>
            <a:pPr marL="0" indent="0">
              <a:buNone/>
            </a:pPr>
            <a:r>
              <a:rPr lang="en-US" sz="2000" b="1"/>
              <a:t>Only 7 states (Arizona, California, Colorado, Florida, Hawaii, North Carolina, and Oregon) begin counting mail-in votes substantially before Election Day.</a:t>
            </a:r>
          </a:p>
          <a:p>
            <a:r>
              <a:rPr lang="en-US" sz="2400" b="1"/>
              <a:t>Florida begins counting 22 days before the election, earlier than any other state. </a:t>
            </a:r>
          </a:p>
          <a:p>
            <a:r>
              <a:rPr lang="en-US" sz="2000"/>
              <a:t>Four states (Delaware, Montana, Nebraska, and Virginia) may begin counting a day or two before. </a:t>
            </a:r>
          </a:p>
          <a:p>
            <a:r>
              <a:rPr lang="en-US" sz="2000"/>
              <a:t>Maryland does not start counting until the day after Election Day. </a:t>
            </a:r>
          </a:p>
          <a:p>
            <a:endParaRPr lang="en-US" sz="2000"/>
          </a:p>
          <a:p>
            <a:endParaRPr lang="en-US" sz="2000"/>
          </a:p>
          <a:p>
            <a:pPr marL="0" indent="0">
              <a:buNone/>
            </a:pPr>
            <a:r>
              <a:rPr lang="en-US" sz="2000"/>
              <a:t>With the huge influx of mail-in votes expected, delaying the start of counting will delay the results. </a:t>
            </a:r>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14" y="170192"/>
            <a:ext cx="23863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B753BFB-D71C-294F-B48D-4500A7994125}"/>
              </a:ext>
            </a:extLst>
          </p:cNvPr>
          <p:cNvSpPr>
            <a:spLocks noGrp="1"/>
          </p:cNvSpPr>
          <p:nvPr>
            <p:ph type="sldNum" sz="quarter" idx="12"/>
          </p:nvPr>
        </p:nvSpPr>
        <p:spPr/>
        <p:txBody>
          <a:bodyPr/>
          <a:lstStyle/>
          <a:p>
            <a:fld id="{C96D23C6-A768-4C4D-8D6D-6E345292356B}" type="slidenum">
              <a:rPr lang="en-US" smtClean="0"/>
              <a:t>32</a:t>
            </a:fld>
            <a:endParaRPr lang="en-US"/>
          </a:p>
        </p:txBody>
      </p:sp>
    </p:spTree>
    <p:extLst>
      <p:ext uri="{BB962C8B-B14F-4D97-AF65-F5344CB8AC3E}">
        <p14:creationId xmlns:p14="http://schemas.microsoft.com/office/powerpoint/2010/main" val="1675035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06329"/>
          </a:xfrm>
        </p:spPr>
        <p:txBody>
          <a:bodyPr>
            <a:normAutofit/>
          </a:bodyPr>
          <a:lstStyle/>
          <a:p>
            <a:pPr algn="ctr"/>
            <a:r>
              <a:rPr lang="en-US" sz="3600" b="1" i="1"/>
              <a:t>Counting Mail-in Votes is Very Time Consuming</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838199" y="1387366"/>
            <a:ext cx="10515600" cy="4789596"/>
          </a:xfrm>
        </p:spPr>
        <p:txBody>
          <a:bodyPr>
            <a:normAutofit fontScale="92500" lnSpcReduction="10000"/>
          </a:bodyPr>
          <a:lstStyle/>
          <a:p>
            <a:pPr marL="0" indent="0">
              <a:buNone/>
            </a:pPr>
            <a:r>
              <a:rPr lang="en-US" sz="2000" b="1"/>
              <a:t>As with processing, counting mail-in votes is very time consuming, again requiring 4 people. Nothing demonstrates this better than the recent N.Y. primary. </a:t>
            </a:r>
          </a:p>
          <a:p>
            <a:pPr marL="0" indent="0">
              <a:buNone/>
            </a:pPr>
            <a:r>
              <a:rPr lang="en-US" sz="2000" b="1"/>
              <a:t>In the 2020 primary were 50% of the total, compared to 2-3% in previous elections. </a:t>
            </a:r>
          </a:p>
          <a:p>
            <a:pPr marL="0" indent="0">
              <a:spcBef>
                <a:spcPts val="600"/>
              </a:spcBef>
              <a:buNone/>
            </a:pPr>
            <a:r>
              <a:rPr lang="en-US" sz="2200" b="1"/>
              <a:t>		</a:t>
            </a:r>
            <a:r>
              <a:rPr lang="en-US" sz="1800"/>
              <a:t>Percentage of mail-in votes in N.Y. </a:t>
            </a:r>
          </a:p>
          <a:p>
            <a:pPr marL="0" indent="0">
              <a:lnSpc>
                <a:spcPct val="100000"/>
              </a:lnSpc>
              <a:spcBef>
                <a:spcPts val="0"/>
              </a:spcBef>
              <a:buNone/>
            </a:pPr>
            <a:r>
              <a:rPr lang="en-US" sz="1800"/>
              <a:t>		2016		2018		2020 primary</a:t>
            </a:r>
          </a:p>
          <a:p>
            <a:pPr marL="0" lvl="2" indent="0">
              <a:lnSpc>
                <a:spcPct val="100000"/>
              </a:lnSpc>
              <a:spcBef>
                <a:spcPts val="0"/>
              </a:spcBef>
              <a:buNone/>
            </a:pPr>
            <a:r>
              <a:rPr lang="en-US" sz="1800"/>
              <a:t>		2%		3%		50%</a:t>
            </a:r>
          </a:p>
          <a:p>
            <a:pPr marL="0" indent="0" fontAlgn="base">
              <a:buNone/>
            </a:pPr>
            <a:endParaRPr lang="en-US" sz="2000"/>
          </a:p>
          <a:p>
            <a:pPr marL="0" indent="0" fontAlgn="base">
              <a:buNone/>
            </a:pPr>
            <a:r>
              <a:rPr lang="en-US" sz="2100"/>
              <a:t>John Conklin, a spokesman for the New York State Board of Elections, said the </a:t>
            </a:r>
          </a:p>
          <a:p>
            <a:pPr fontAlgn="base"/>
            <a:r>
              <a:rPr lang="en-US" sz="2000" b="1"/>
              <a:t>“astronomically high number of absentee ballots overwhelmed a system built to handle far, far fewer…. The system is built to process 3-5% …. not 40-60%.”… (It is) “not possible to change this process overnight.”</a:t>
            </a:r>
          </a:p>
          <a:p>
            <a:pPr marL="0" indent="0" fontAlgn="base">
              <a:buNone/>
            </a:pPr>
            <a:endParaRPr lang="en-US"/>
          </a:p>
          <a:p>
            <a:pPr marL="0" indent="0">
              <a:buNone/>
            </a:pPr>
            <a:endParaRPr lang="en-US"/>
          </a:p>
          <a:p>
            <a:pPr marL="0" indent="0">
              <a:buNone/>
            </a:pPr>
            <a:r>
              <a:rPr lang="en-US" sz="2400"/>
              <a:t>The N.Y. State Board of Elections admits it can’t handle the election.</a:t>
            </a:r>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14" y="170192"/>
            <a:ext cx="23863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B753BFB-D71C-294F-B48D-4500A7994125}"/>
              </a:ext>
            </a:extLst>
          </p:cNvPr>
          <p:cNvSpPr>
            <a:spLocks noGrp="1"/>
          </p:cNvSpPr>
          <p:nvPr>
            <p:ph type="sldNum" sz="quarter" idx="12"/>
          </p:nvPr>
        </p:nvSpPr>
        <p:spPr/>
        <p:txBody>
          <a:bodyPr/>
          <a:lstStyle/>
          <a:p>
            <a:fld id="{C96D23C6-A768-4C4D-8D6D-6E345292356B}" type="slidenum">
              <a:rPr lang="en-US" smtClean="0"/>
              <a:t>33</a:t>
            </a:fld>
            <a:endParaRPr lang="en-US"/>
          </a:p>
        </p:txBody>
      </p:sp>
    </p:spTree>
    <p:extLst>
      <p:ext uri="{BB962C8B-B14F-4D97-AF65-F5344CB8AC3E}">
        <p14:creationId xmlns:p14="http://schemas.microsoft.com/office/powerpoint/2010/main" val="2161997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06329"/>
          </a:xfrm>
        </p:spPr>
        <p:txBody>
          <a:bodyPr>
            <a:normAutofit/>
          </a:bodyPr>
          <a:lstStyle/>
          <a:p>
            <a:pPr algn="ctr"/>
            <a:r>
              <a:rPr lang="en-US" sz="4000" b="1" i="1"/>
              <a:t>N.Y. 2020 PRIMARY-Vote Counting Troubles</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994317" y="1387366"/>
            <a:ext cx="10515600" cy="4789597"/>
          </a:xfrm>
        </p:spPr>
        <p:txBody>
          <a:bodyPr>
            <a:normAutofit/>
          </a:bodyPr>
          <a:lstStyle/>
          <a:p>
            <a:pPr lvl="0"/>
            <a:r>
              <a:rPr lang="en-US" sz="2000"/>
              <a:t>It took 6 weeks to count primary, ballots in several N.Y. Congressional Elections.</a:t>
            </a:r>
          </a:p>
          <a:p>
            <a:pPr lvl="1"/>
            <a:r>
              <a:rPr lang="en-US" sz="1800"/>
              <a:t>If the primary took 6 weeks.</a:t>
            </a:r>
          </a:p>
          <a:p>
            <a:pPr lvl="1"/>
            <a:r>
              <a:rPr lang="en-US" sz="1800"/>
              <a:t>If Final election turnout is 6x primary turnout.</a:t>
            </a:r>
          </a:p>
          <a:p>
            <a:pPr lvl="1"/>
            <a:r>
              <a:rPr lang="en-US" sz="1800"/>
              <a:t>Final election results could take more than 6 weeks. </a:t>
            </a:r>
          </a:p>
          <a:p>
            <a:pPr lvl="1"/>
            <a:r>
              <a:rPr lang="en-US" sz="1800"/>
              <a:t>Current officials resign on Jan 3, leaving seats vacant while counting continues. </a:t>
            </a:r>
          </a:p>
          <a:p>
            <a:pPr lvl="1"/>
            <a:endParaRPr lang="en-US" sz="1800"/>
          </a:p>
          <a:p>
            <a:pPr marL="285750" lvl="1" indent="-285750"/>
            <a:r>
              <a:rPr lang="en-US" sz="1800"/>
              <a:t>As the Wall Street Journal wrote,  Everyone  “should examine New York’s voting mess and then take action. </a:t>
            </a:r>
            <a:r>
              <a:rPr lang="en-US" sz="2000" b="1"/>
              <a:t>…. Otherwise Americans might spend Christmas wondering which self-claimed President-elect will prevail in court.”</a:t>
            </a:r>
            <a:endParaRPr lang="en-US" sz="1800"/>
          </a:p>
          <a:p>
            <a:endParaRPr lang="en-US"/>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86"/>
            <a:ext cx="3542741"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D2F4FA4-C409-0C4B-AF10-8D0B15CCABC6}"/>
              </a:ext>
            </a:extLst>
          </p:cNvPr>
          <p:cNvSpPr>
            <a:spLocks noGrp="1"/>
          </p:cNvSpPr>
          <p:nvPr>
            <p:ph type="sldNum" sz="quarter" idx="12"/>
          </p:nvPr>
        </p:nvSpPr>
        <p:spPr/>
        <p:txBody>
          <a:bodyPr/>
          <a:lstStyle/>
          <a:p>
            <a:fld id="{C96D23C6-A768-4C4D-8D6D-6E345292356B}" type="slidenum">
              <a:rPr lang="en-US" smtClean="0"/>
              <a:t>34</a:t>
            </a:fld>
            <a:endParaRPr lang="en-US"/>
          </a:p>
        </p:txBody>
      </p:sp>
    </p:spTree>
    <p:extLst>
      <p:ext uri="{BB962C8B-B14F-4D97-AF65-F5344CB8AC3E}">
        <p14:creationId xmlns:p14="http://schemas.microsoft.com/office/powerpoint/2010/main" val="4050682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06329"/>
          </a:xfrm>
        </p:spPr>
        <p:txBody>
          <a:bodyPr>
            <a:normAutofit/>
          </a:bodyPr>
          <a:lstStyle/>
          <a:p>
            <a:pPr algn="ctr"/>
            <a:r>
              <a:rPr lang="en-US" sz="4000" b="1" i="1"/>
              <a:t>N.Y. 2020 PRIMARY-Rejected Votes</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838200" y="1513489"/>
            <a:ext cx="10515600" cy="4663473"/>
          </a:xfrm>
        </p:spPr>
        <p:txBody>
          <a:bodyPr>
            <a:normAutofit fontScale="92500" lnSpcReduction="20000"/>
          </a:bodyPr>
          <a:lstStyle/>
          <a:p>
            <a:pPr marL="0" indent="0">
              <a:buNone/>
            </a:pPr>
            <a:r>
              <a:rPr lang="en-US" sz="2400" b="1"/>
              <a:t>A large percentage of the mail-in ballots were rejected. </a:t>
            </a:r>
          </a:p>
          <a:p>
            <a:pPr lvl="0"/>
            <a:r>
              <a:rPr lang="en-US" sz="2000" b="1"/>
              <a:t>In Queens, 25% of all mail-in votes were rejected. </a:t>
            </a:r>
          </a:p>
          <a:p>
            <a:pPr marL="685800" lvl="2"/>
            <a:r>
              <a:rPr lang="en-US"/>
              <a:t>In the 12</a:t>
            </a:r>
            <a:r>
              <a:rPr lang="en-US" baseline="30000"/>
              <a:t>th</a:t>
            </a:r>
            <a:r>
              <a:rPr lang="en-US"/>
              <a:t> District in Brooklyn, rejections are 28%.</a:t>
            </a:r>
          </a:p>
          <a:p>
            <a:pPr marL="685800" lvl="2"/>
            <a:r>
              <a:rPr lang="en-US" b="1"/>
              <a:t>If 25% of all ballots are rejected, something is wrong with the system.</a:t>
            </a:r>
          </a:p>
          <a:p>
            <a:pPr marL="685800" lvl="2"/>
            <a:endParaRPr lang="en-US" b="1"/>
          </a:p>
          <a:p>
            <a:r>
              <a:rPr lang="en-US" sz="2000" b="1"/>
              <a:t>Ballots were rejected because of:</a:t>
            </a:r>
          </a:p>
          <a:p>
            <a:pPr lvl="1"/>
            <a:r>
              <a:rPr lang="en-US" sz="2100" b="1"/>
              <a:t>Signatures</a:t>
            </a:r>
          </a:p>
          <a:p>
            <a:pPr lvl="2"/>
            <a:r>
              <a:rPr lang="en-US" sz="1900"/>
              <a:t>Who remembers how they signed their name when their first registered?</a:t>
            </a:r>
          </a:p>
          <a:p>
            <a:pPr lvl="1"/>
            <a:r>
              <a:rPr lang="en-US" sz="2100" b="1"/>
              <a:t>Envelopes not sealed or sealed with tape instead of saliva.</a:t>
            </a:r>
          </a:p>
          <a:p>
            <a:pPr lvl="1"/>
            <a:r>
              <a:rPr lang="en-US" sz="2100" b="1"/>
              <a:t>Mismarked ballots</a:t>
            </a:r>
          </a:p>
          <a:p>
            <a:pPr lvl="2"/>
            <a:r>
              <a:rPr lang="en-US" sz="1900"/>
              <a:t>In Georgia, tens of thousands of ballots were rejected because people did not completely fill in the “X”s.</a:t>
            </a:r>
          </a:p>
          <a:p>
            <a:pPr lvl="1"/>
            <a:r>
              <a:rPr lang="en-US" sz="2100" b="1"/>
              <a:t>Missing postmarks</a:t>
            </a:r>
            <a:endParaRPr lang="en-US" sz="2100"/>
          </a:p>
          <a:p>
            <a:pPr marL="685800" lvl="2"/>
            <a:endParaRPr lang="en-US" sz="2100"/>
          </a:p>
          <a:p>
            <a:pPr marL="228600" lvl="1"/>
            <a:r>
              <a:rPr lang="en-US" sz="2000"/>
              <a:t>With 25% rejection rate and 50% mail-in rate, any candidate that loses an election by 20% or less will likely challenge the election in court. </a:t>
            </a:r>
          </a:p>
          <a:p>
            <a:pPr marL="685800" lvl="2"/>
            <a:r>
              <a:rPr lang="en-US"/>
              <a:t>Challenging an election could take 8 months to more than one year. </a:t>
            </a:r>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598234"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09CCF60-16CA-5F47-AFC5-B659A86A6605}"/>
              </a:ext>
            </a:extLst>
          </p:cNvPr>
          <p:cNvSpPr>
            <a:spLocks noGrp="1"/>
          </p:cNvSpPr>
          <p:nvPr>
            <p:ph type="sldNum" sz="quarter" idx="12"/>
          </p:nvPr>
        </p:nvSpPr>
        <p:spPr/>
        <p:txBody>
          <a:bodyPr/>
          <a:lstStyle/>
          <a:p>
            <a:fld id="{C96D23C6-A768-4C4D-8D6D-6E345292356B}" type="slidenum">
              <a:rPr lang="en-US" smtClean="0"/>
              <a:t>35</a:t>
            </a:fld>
            <a:endParaRPr lang="en-US"/>
          </a:p>
        </p:txBody>
      </p:sp>
    </p:spTree>
    <p:extLst>
      <p:ext uri="{BB962C8B-B14F-4D97-AF65-F5344CB8AC3E}">
        <p14:creationId xmlns:p14="http://schemas.microsoft.com/office/powerpoint/2010/main" val="3114116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06329"/>
          </a:xfrm>
        </p:spPr>
        <p:txBody>
          <a:bodyPr>
            <a:normAutofit/>
          </a:bodyPr>
          <a:lstStyle/>
          <a:p>
            <a:pPr algn="ctr"/>
            <a:r>
              <a:rPr lang="en-US" sz="4000" b="1" i="1"/>
              <a:t>Challenged Elections Over Mail-In Votes</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838200" y="1513489"/>
            <a:ext cx="10515600" cy="4663473"/>
          </a:xfrm>
        </p:spPr>
        <p:txBody>
          <a:bodyPr>
            <a:normAutofit/>
          </a:bodyPr>
          <a:lstStyle/>
          <a:p>
            <a:pPr marL="0" indent="0">
              <a:buNone/>
            </a:pPr>
            <a:r>
              <a:rPr lang="en-US"/>
              <a:t> </a:t>
            </a:r>
            <a:endParaRPr lang="en-US" sz="2000"/>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854712" cy="5108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872CE0-B033-0240-BFF4-8E8B4F58CD7A}"/>
              </a:ext>
            </a:extLst>
          </p:cNvPr>
          <p:cNvSpPr txBox="1"/>
          <p:nvPr/>
        </p:nvSpPr>
        <p:spPr>
          <a:xfrm>
            <a:off x="1037064" y="1728788"/>
            <a:ext cx="10125308" cy="4801314"/>
          </a:xfrm>
          <a:prstGeom prst="rect">
            <a:avLst/>
          </a:prstGeom>
          <a:noFill/>
        </p:spPr>
        <p:txBody>
          <a:bodyPr wrap="square" rtlCol="0">
            <a:spAutoFit/>
          </a:bodyPr>
          <a:lstStyle/>
          <a:p>
            <a:r>
              <a:rPr lang="en-US"/>
              <a:t>Previous elections have been challenged over the counting of mail-in votes. </a:t>
            </a:r>
          </a:p>
          <a:p>
            <a:endParaRPr lang="en-US" b="1"/>
          </a:p>
          <a:p>
            <a:pPr marL="285750" indent="-285750">
              <a:buFont typeface="Arial" panose="020B0604020202020204" pitchFamily="34" charset="0"/>
              <a:buChar char="•"/>
            </a:pPr>
            <a:r>
              <a:rPr lang="en-US" b="1"/>
              <a:t>In 1984 Indiana’s 8</a:t>
            </a:r>
            <a:r>
              <a:rPr lang="en-US" b="1" baseline="30000"/>
              <a:t>th</a:t>
            </a:r>
            <a:r>
              <a:rPr lang="en-US" b="1"/>
              <a:t> Congressional district sat empty for 4 months </a:t>
            </a:r>
            <a:r>
              <a:rPr lang="en-US"/>
              <a:t>while courts re-qualified mail-in votes</a:t>
            </a:r>
            <a:r>
              <a:rPr lang="en-US" b="1"/>
              <a:t>.– 92 Absentee Ballots</a:t>
            </a:r>
          </a:p>
          <a:p>
            <a:pPr marL="285750" indent="-285750">
              <a:buFont typeface="Arial" panose="020B0604020202020204" pitchFamily="34" charset="0"/>
              <a:buChar char="•"/>
            </a:pPr>
            <a:endParaRPr lang="en-US" b="1"/>
          </a:p>
          <a:p>
            <a:pPr marL="285750" indent="-285750">
              <a:buFont typeface="Arial" panose="020B0604020202020204" pitchFamily="34" charset="0"/>
              <a:buChar char="•"/>
            </a:pPr>
            <a:r>
              <a:rPr lang="en-US" b="1"/>
              <a:t>In 2008, Minnesota’s Senate seat sat empty for 8 months while </a:t>
            </a:r>
            <a:r>
              <a:rPr lang="en-US"/>
              <a:t>6655 mail-in</a:t>
            </a:r>
            <a:r>
              <a:rPr lang="en-US" b="1"/>
              <a:t> votes were challenged. </a:t>
            </a:r>
            <a:r>
              <a:rPr lang="en-US"/>
              <a:t>Al Franken, who trailed after the first count, won by 225 votes. </a:t>
            </a:r>
          </a:p>
          <a:p>
            <a:pPr marL="742950" lvl="1" indent="-285750">
              <a:buFont typeface="Arial" panose="020B0604020202020204" pitchFamily="34" charset="0"/>
              <a:buChar char="•"/>
            </a:pPr>
            <a:r>
              <a:rPr lang="en-US" b="1"/>
              <a:t>In N.Y. 14</a:t>
            </a:r>
            <a:r>
              <a:rPr lang="en-US" b="1" baseline="30000"/>
              <a:t>th</a:t>
            </a:r>
            <a:r>
              <a:rPr lang="en-US" b="1"/>
              <a:t> alone, there could be more than 4x this amount. </a:t>
            </a:r>
          </a:p>
          <a:p>
            <a:pPr marL="285750" lvl="0" indent="-285750">
              <a:buFont typeface="Arial" panose="020B0604020202020204" pitchFamily="34" charset="0"/>
              <a:buChar char="•"/>
            </a:pPr>
            <a:endParaRPr lang="en-US" b="1"/>
          </a:p>
          <a:p>
            <a:pPr marL="285750" lvl="0" indent="-285750">
              <a:buFont typeface="Arial" panose="020B0604020202020204" pitchFamily="34" charset="0"/>
              <a:buChar char="•"/>
            </a:pPr>
            <a:r>
              <a:rPr lang="en-US" b="1"/>
              <a:t>In 2018, North Carolina’s 9</a:t>
            </a:r>
            <a:r>
              <a:rPr lang="en-US" b="1" baseline="30000"/>
              <a:t>th</a:t>
            </a:r>
            <a:r>
              <a:rPr lang="en-US" b="1"/>
              <a:t> district sat empty for 9 months while </a:t>
            </a:r>
            <a:r>
              <a:rPr lang="en-US"/>
              <a:t>a Republican operative was accused of “ballot harvesting” mail-in votes. A new election was held. </a:t>
            </a:r>
          </a:p>
          <a:p>
            <a:pPr marL="285750" lvl="0" indent="-285750">
              <a:buFont typeface="Arial" panose="020B0604020202020204" pitchFamily="34" charset="0"/>
              <a:buChar char="•"/>
            </a:pPr>
            <a:endParaRPr lang="en-US"/>
          </a:p>
          <a:p>
            <a:pPr marL="285750" lvl="0" indent="-285750">
              <a:buFont typeface="Arial" panose="020B0604020202020204" pitchFamily="34" charset="0"/>
              <a:buChar char="•"/>
            </a:pPr>
            <a:r>
              <a:rPr lang="en-US"/>
              <a:t>In these races, there were relatively few mail-in votes. However, in a race where 25% of the mail-in votes are disqualified, there will be challenges from both parties. </a:t>
            </a:r>
          </a:p>
          <a:p>
            <a:pPr marL="285750" lvl="0" indent="-285750">
              <a:buFont typeface="Arial" panose="020B0604020202020204" pitchFamily="34" charset="0"/>
              <a:buChar char="•"/>
            </a:pPr>
            <a:endParaRPr lang="en-US"/>
          </a:p>
          <a:p>
            <a:pPr marL="285750" lvl="0" indent="-285750">
              <a:buFont typeface="Arial" panose="020B0604020202020204" pitchFamily="34" charset="0"/>
              <a:buChar char="•"/>
            </a:pPr>
            <a:r>
              <a:rPr lang="en-US" b="1"/>
              <a:t>Each challenge could take 8 months to one year. If there are many challenges, the courts could be clogged, meaning the challenges would take a lot longer. </a:t>
            </a:r>
          </a:p>
        </p:txBody>
      </p:sp>
      <p:sp>
        <p:nvSpPr>
          <p:cNvPr id="5" name="Slide Number Placeholder 4">
            <a:extLst>
              <a:ext uri="{FF2B5EF4-FFF2-40B4-BE49-F238E27FC236}">
                <a16:creationId xmlns:a16="http://schemas.microsoft.com/office/drawing/2014/main" id="{00FB927F-B3FD-DC4E-A67D-0E0A4D4D60A8}"/>
              </a:ext>
            </a:extLst>
          </p:cNvPr>
          <p:cNvSpPr>
            <a:spLocks noGrp="1"/>
          </p:cNvSpPr>
          <p:nvPr>
            <p:ph type="sldNum" sz="quarter" idx="12"/>
          </p:nvPr>
        </p:nvSpPr>
        <p:spPr/>
        <p:txBody>
          <a:bodyPr/>
          <a:lstStyle/>
          <a:p>
            <a:fld id="{C96D23C6-A768-4C4D-8D6D-6E345292356B}" type="slidenum">
              <a:rPr lang="en-US" smtClean="0"/>
              <a:t>36</a:t>
            </a:fld>
            <a:endParaRPr lang="en-US"/>
          </a:p>
        </p:txBody>
      </p:sp>
    </p:spTree>
    <p:extLst>
      <p:ext uri="{BB962C8B-B14F-4D97-AF65-F5344CB8AC3E}">
        <p14:creationId xmlns:p14="http://schemas.microsoft.com/office/powerpoint/2010/main" val="3204350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821703"/>
            <a:ext cx="10515600" cy="706329"/>
          </a:xfrm>
        </p:spPr>
        <p:txBody>
          <a:bodyPr>
            <a:normAutofit fontScale="90000"/>
          </a:bodyPr>
          <a:lstStyle/>
          <a:p>
            <a:pPr algn="ctr"/>
            <a:r>
              <a:rPr lang="en-US" sz="3600" b="1" i="1" dirty="0"/>
              <a:t>The Problems Should be Worse in States With Less Experience with Mail-in Votes</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302172" y="1513489"/>
            <a:ext cx="11051628" cy="4663473"/>
          </a:xfrm>
        </p:spPr>
        <p:txBody>
          <a:bodyPr>
            <a:normAutofit/>
          </a:bodyPr>
          <a:lstStyle/>
          <a:p>
            <a:pPr marL="0" indent="0">
              <a:buNone/>
            </a:pPr>
            <a:r>
              <a:rPr lang="en-US"/>
              <a:t> </a:t>
            </a:r>
            <a:endParaRPr lang="en-US" sz="2000"/>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86"/>
            <a:ext cx="2352907" cy="5108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8C74640-3247-674B-8EE3-264567C82D2D}"/>
              </a:ext>
            </a:extLst>
          </p:cNvPr>
          <p:cNvSpPr txBox="1"/>
          <p:nvPr/>
        </p:nvSpPr>
        <p:spPr>
          <a:xfrm>
            <a:off x="302172" y="1691401"/>
            <a:ext cx="7592891" cy="4093428"/>
          </a:xfrm>
          <a:prstGeom prst="rect">
            <a:avLst/>
          </a:prstGeom>
          <a:noFill/>
        </p:spPr>
        <p:txBody>
          <a:bodyPr wrap="square" rtlCol="0">
            <a:spAutoFit/>
          </a:bodyPr>
          <a:lstStyle/>
          <a:p>
            <a:r>
              <a:rPr lang="en-US" sz="2000"/>
              <a:t>9 States had less than 7% mail-in votes in 2018. These states may have issues handling the influx in 2020.</a:t>
            </a:r>
          </a:p>
          <a:p>
            <a:pPr marL="285750" indent="-285750">
              <a:buFont typeface="Arial" panose="020B0604020202020204" pitchFamily="34" charset="0"/>
              <a:buChar char="•"/>
            </a:pPr>
            <a:r>
              <a:rPr lang="en-US" sz="2000"/>
              <a:t>Georgia had large problems with its new in-person voting system and has limited mail-in experience. </a:t>
            </a:r>
          </a:p>
          <a:p>
            <a:pPr marL="742950" lvl="1" indent="-285750">
              <a:buFont typeface="Arial" panose="020B0604020202020204" pitchFamily="34" charset="0"/>
              <a:buChar char="•"/>
            </a:pPr>
            <a:r>
              <a:rPr lang="en-US" sz="2000"/>
              <a:t>Georgia has two Senate elections in 2020. </a:t>
            </a:r>
          </a:p>
          <a:p>
            <a:pPr marL="228600" lvl="1" indent="-228600">
              <a:buFont typeface="Arial" panose="020B0604020202020204" pitchFamily="34" charset="0"/>
              <a:buChar char="•"/>
            </a:pPr>
            <a:r>
              <a:rPr lang="en-US" sz="2000"/>
              <a:t>Wisconsin’s primary was a disaster. Wisconsin is also a swing state with a Republican Legislature and a Democratic Governor. </a:t>
            </a:r>
          </a:p>
          <a:p>
            <a:pPr marL="228600" lvl="1" indent="-228600">
              <a:buFont typeface="Arial" panose="020B0604020202020204" pitchFamily="34" charset="0"/>
              <a:buChar char="•"/>
            </a:pPr>
            <a:r>
              <a:rPr lang="en-US" sz="2000"/>
              <a:t>Connecticut has no early voting, placing greater pressure on mail-in.</a:t>
            </a:r>
          </a:p>
          <a:p>
            <a:pPr marL="228600" lvl="1" indent="-228600">
              <a:buFont typeface="Arial" panose="020B0604020202020204" pitchFamily="34" charset="0"/>
              <a:buChar char="•"/>
            </a:pPr>
            <a:r>
              <a:rPr lang="en-US" sz="2000"/>
              <a:t>Texas could still be a swing state, while South Carolina could have a competitive Senate race. </a:t>
            </a:r>
          </a:p>
          <a:p>
            <a:pPr marL="228600" lvl="1" indent="-228600">
              <a:buFont typeface="Arial" panose="020B0604020202020204" pitchFamily="34" charset="0"/>
              <a:buChar char="•"/>
            </a:pPr>
            <a:endParaRPr lang="en-US" sz="2000"/>
          </a:p>
          <a:p>
            <a:pPr marL="228600" lvl="1" indent="-228600">
              <a:buFont typeface="Arial" panose="020B0604020202020204" pitchFamily="34" charset="0"/>
              <a:buChar char="•"/>
            </a:pPr>
            <a:r>
              <a:rPr lang="en-US" sz="2000"/>
              <a:t>We have real concerns about these states.</a:t>
            </a:r>
          </a:p>
          <a:p>
            <a:pPr lvl="1"/>
            <a:r>
              <a:rPr lang="en-US" sz="2000"/>
              <a:t> </a:t>
            </a:r>
          </a:p>
        </p:txBody>
      </p:sp>
      <p:sp>
        <p:nvSpPr>
          <p:cNvPr id="5" name="Slide Number Placeholder 4">
            <a:extLst>
              <a:ext uri="{FF2B5EF4-FFF2-40B4-BE49-F238E27FC236}">
                <a16:creationId xmlns:a16="http://schemas.microsoft.com/office/drawing/2014/main" id="{0E780264-75D3-F54B-96D2-BCCB6F38E4BF}"/>
              </a:ext>
            </a:extLst>
          </p:cNvPr>
          <p:cNvSpPr>
            <a:spLocks noGrp="1"/>
          </p:cNvSpPr>
          <p:nvPr>
            <p:ph type="sldNum" sz="quarter" idx="12"/>
          </p:nvPr>
        </p:nvSpPr>
        <p:spPr/>
        <p:txBody>
          <a:bodyPr/>
          <a:lstStyle/>
          <a:p>
            <a:fld id="{C96D23C6-A768-4C4D-8D6D-6E345292356B}" type="slidenum">
              <a:rPr lang="en-US" smtClean="0"/>
              <a:t>37</a:t>
            </a:fld>
            <a:endParaRPr lang="en-US"/>
          </a:p>
        </p:txBody>
      </p:sp>
      <p:pic>
        <p:nvPicPr>
          <p:cNvPr id="21633" name="Picture 129">
            <a:extLst>
              <a:ext uri="{FF2B5EF4-FFF2-40B4-BE49-F238E27FC236}">
                <a16:creationId xmlns:a16="http://schemas.microsoft.com/office/drawing/2014/main" id="{1D9FEEC4-C32A-441E-8B28-2C3C8D4F0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1993900"/>
            <a:ext cx="39878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05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845945"/>
            <a:ext cx="10515600" cy="541421"/>
          </a:xfrm>
        </p:spPr>
        <p:txBody>
          <a:bodyPr>
            <a:normAutofit/>
          </a:bodyPr>
          <a:lstStyle/>
          <a:p>
            <a:pPr algn="ctr"/>
            <a:r>
              <a:rPr lang="en-US" sz="3200" b="1" i="1"/>
              <a:t>13 States and DC Have Little Experience With Mail-in Votes. </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302171" y="1513489"/>
            <a:ext cx="6544677" cy="4960883"/>
          </a:xfrm>
        </p:spPr>
        <p:txBody>
          <a:bodyPr>
            <a:normAutofit/>
          </a:bodyPr>
          <a:lstStyle/>
          <a:p>
            <a:pPr marL="0" indent="0">
              <a:buNone/>
            </a:pPr>
            <a:r>
              <a:rPr lang="en-US" sz="2000"/>
              <a:t>These states averaged 2.7% mail-in votes in 2018. </a:t>
            </a:r>
          </a:p>
          <a:p>
            <a:r>
              <a:rPr lang="en-US" sz="2000"/>
              <a:t>In total, these states with 31.3 million votes had fewer mail-ins than Utah, with 1.1 million votes. Gearing up for 2020 will be a problem. </a:t>
            </a:r>
          </a:p>
          <a:p>
            <a:r>
              <a:rPr lang="en-US" sz="2000"/>
              <a:t>Pennsylvania, North Carolina, Kentucky, Louisiana, and Massachusetts have divided governments with one party controlling the Governorship and the other party controlling the Legislature.</a:t>
            </a:r>
          </a:p>
          <a:p>
            <a:r>
              <a:rPr lang="en-US" sz="2000"/>
              <a:t>Kentucky, Alabama, and North Carolina could have competitive Senate races. </a:t>
            </a:r>
          </a:p>
          <a:p>
            <a:r>
              <a:rPr lang="en-US" sz="2000"/>
              <a:t>Given the limited experience with mail-in votes and N.Y.’s  rejection rate of 25%, many elections in these states are likely to be challenged. </a:t>
            </a:r>
          </a:p>
          <a:p>
            <a:pPr lvl="1"/>
            <a:r>
              <a:rPr lang="en-US" sz="1800" b="1"/>
              <a:t>These states are not prepared to go from 2.7% to 50% mail-in. </a:t>
            </a:r>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86"/>
            <a:ext cx="2553629"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019D5ED-A0FC-BD4E-A988-842BEA6239E7}"/>
              </a:ext>
            </a:extLst>
          </p:cNvPr>
          <p:cNvSpPr>
            <a:spLocks noGrp="1"/>
          </p:cNvSpPr>
          <p:nvPr>
            <p:ph type="sldNum" sz="quarter" idx="12"/>
          </p:nvPr>
        </p:nvSpPr>
        <p:spPr/>
        <p:txBody>
          <a:bodyPr/>
          <a:lstStyle/>
          <a:p>
            <a:fld id="{C96D23C6-A768-4C4D-8D6D-6E345292356B}" type="slidenum">
              <a:rPr lang="en-US" smtClean="0"/>
              <a:t>38</a:t>
            </a:fld>
            <a:endParaRPr lang="en-US"/>
          </a:p>
        </p:txBody>
      </p:sp>
      <p:pic>
        <p:nvPicPr>
          <p:cNvPr id="18567" name="Picture 135">
            <a:extLst>
              <a:ext uri="{FF2B5EF4-FFF2-40B4-BE49-F238E27FC236}">
                <a16:creationId xmlns:a16="http://schemas.microsoft.com/office/drawing/2014/main" id="{E1A875DE-BF05-43B0-AC14-7043DEF03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1752600"/>
            <a:ext cx="40767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498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79901"/>
          </a:xfrm>
        </p:spPr>
        <p:txBody>
          <a:bodyPr>
            <a:noAutofit/>
          </a:bodyPr>
          <a:lstStyle/>
          <a:p>
            <a:pPr algn="ctr"/>
            <a:r>
              <a:rPr lang="en-US" sz="3600" b="1" i="1"/>
              <a:t>Florida Faces Less Risk Than Most States</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217170" y="1600199"/>
            <a:ext cx="11136630" cy="4576763"/>
          </a:xfrm>
        </p:spPr>
        <p:txBody>
          <a:bodyPr/>
          <a:lstStyle/>
          <a:p>
            <a:pPr marL="0" indent="0">
              <a:buNone/>
            </a:pPr>
            <a:r>
              <a:rPr lang="en-US" sz="2000" b="1"/>
              <a:t>Florida, which has lived through a number of very close elections, (2000 and 2018) is better prepared than most states for the 2020 election. Florida: </a:t>
            </a:r>
          </a:p>
          <a:p>
            <a:r>
              <a:rPr lang="en-US" sz="2000"/>
              <a:t>Has proven adept at handling mail-in votes. In 2018, it ranked 9</a:t>
            </a:r>
            <a:r>
              <a:rPr lang="en-US" sz="2000" baseline="30000"/>
              <a:t>th</a:t>
            </a:r>
            <a:r>
              <a:rPr lang="en-US" sz="2000"/>
              <a:t> among all states in the percentage of mail-in votes. (30.9%.) This should make it easier for Florida to handle increases. </a:t>
            </a:r>
          </a:p>
          <a:p>
            <a:r>
              <a:rPr lang="en-US" sz="2000"/>
              <a:t>Allows signature verification 22 days before the election, avoiding a key bottleneck. </a:t>
            </a:r>
          </a:p>
          <a:p>
            <a:r>
              <a:rPr lang="en-US" sz="2000"/>
              <a:t>Permits early voting 8 (or 11-15 days before Federal elections), avoiding Election Day constraints. </a:t>
            </a:r>
          </a:p>
          <a:p>
            <a:r>
              <a:rPr lang="en-US" sz="2000" b="1"/>
              <a:t>Starts early counting 22 days before the election, the earliest of any state. </a:t>
            </a:r>
          </a:p>
          <a:p>
            <a:r>
              <a:rPr lang="en-US" sz="2000"/>
              <a:t>Ranked #24 by the MIT Election Performance Index, one of the highest among large states. </a:t>
            </a:r>
          </a:p>
          <a:p>
            <a:pPr lvl="1"/>
            <a:r>
              <a:rPr lang="en-US" sz="1800"/>
              <a:t>California #50, New York #49, Texas #42, Illinois #21, Pennsylvania #37</a:t>
            </a:r>
          </a:p>
          <a:p>
            <a:pPr lvl="1"/>
            <a:r>
              <a:rPr lang="en-US" sz="1800"/>
              <a:t>Florida registers above average in most measurements except mail ballots unreturned or rejected and military and overseas ballots unreturned or rejected.</a:t>
            </a:r>
          </a:p>
          <a:p>
            <a:pPr lvl="1"/>
            <a:endParaRPr lang="en-US" sz="1800"/>
          </a:p>
          <a:p>
            <a:pPr lvl="1"/>
            <a:endParaRPr lang="en-US" sz="1600"/>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86"/>
            <a:ext cx="2018371"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A29869F-11F0-F540-B769-36097C1F6488}"/>
              </a:ext>
            </a:extLst>
          </p:cNvPr>
          <p:cNvSpPr>
            <a:spLocks noGrp="1"/>
          </p:cNvSpPr>
          <p:nvPr>
            <p:ph type="sldNum" sz="quarter" idx="12"/>
          </p:nvPr>
        </p:nvSpPr>
        <p:spPr/>
        <p:txBody>
          <a:bodyPr/>
          <a:lstStyle/>
          <a:p>
            <a:fld id="{C96D23C6-A768-4C4D-8D6D-6E345292356B}" type="slidenum">
              <a:rPr lang="en-US" smtClean="0"/>
              <a:t>39</a:t>
            </a:fld>
            <a:endParaRPr lang="en-US"/>
          </a:p>
        </p:txBody>
      </p:sp>
    </p:spTree>
    <p:extLst>
      <p:ext uri="{BB962C8B-B14F-4D97-AF65-F5344CB8AC3E}">
        <p14:creationId xmlns:p14="http://schemas.microsoft.com/office/powerpoint/2010/main" val="469944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The Blue Wave Starts</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p:txBody>
          <a:bodyPr>
            <a:normAutofit/>
          </a:bodyPr>
          <a:lstStyle/>
          <a:p>
            <a:pPr marL="0" indent="0">
              <a:buNone/>
            </a:pPr>
            <a:r>
              <a:rPr lang="en-US" sz="2000" b="1" dirty="0"/>
              <a:t>Nov. 5, 2020</a:t>
            </a:r>
          </a:p>
          <a:p>
            <a:r>
              <a:rPr lang="en-US" sz="1800" b="1" dirty="0"/>
              <a:t>As the mail-in votes are counted, Donald Trump’s lead shrinks to 3 percent.</a:t>
            </a:r>
          </a:p>
          <a:p>
            <a:r>
              <a:rPr lang="en-US" sz="1800" dirty="0"/>
              <a:t>The media is calling this “The Blue Wave.” </a:t>
            </a:r>
          </a:p>
          <a:p>
            <a:r>
              <a:rPr lang="en-US" sz="1800" dirty="0"/>
              <a:t>Donald Trump tweets, “</a:t>
            </a:r>
            <a:r>
              <a:rPr lang="en-US" sz="1800" i="1" dirty="0"/>
              <a:t>Mail-in votes are frauds. Must go with election night.” </a:t>
            </a:r>
          </a:p>
          <a:p>
            <a:pPr marL="0" indent="0">
              <a:buNone/>
            </a:pPr>
            <a:endParaRPr lang="en-US" sz="1800" b="1" dirty="0"/>
          </a:p>
          <a:p>
            <a:pPr marL="0" indent="0">
              <a:buNone/>
            </a:pPr>
            <a:r>
              <a:rPr lang="en-US" sz="1800" b="1" dirty="0"/>
              <a:t>Nov. </a:t>
            </a:r>
            <a:r>
              <a:rPr lang="en-US" sz="1800" b="1" i="1" dirty="0"/>
              <a:t>10</a:t>
            </a:r>
            <a:r>
              <a:rPr lang="en-US" sz="1800" b="1" dirty="0"/>
              <a:t>, 2020</a:t>
            </a:r>
          </a:p>
          <a:p>
            <a:r>
              <a:rPr lang="en-US" sz="1800" b="1" dirty="0"/>
              <a:t>As mail-in counting continues, Biden takes a 1-point lead. </a:t>
            </a:r>
          </a:p>
          <a:p>
            <a:r>
              <a:rPr lang="en-US" sz="1800" dirty="0"/>
              <a:t>Donald Trump says, </a:t>
            </a:r>
            <a:r>
              <a:rPr lang="en-US" sz="1800" i="1" dirty="0"/>
              <a:t>“The result of the November 3 vote will not be known for “years” “I’m not a good loser. I think mail-in voting is going to rig the election, I really do.”</a:t>
            </a:r>
          </a:p>
          <a:p>
            <a:pPr marL="0" indent="0">
              <a:buNone/>
            </a:pPr>
            <a:r>
              <a:rPr lang="en-US" sz="1800" dirty="0"/>
              <a:t> </a:t>
            </a:r>
          </a:p>
          <a:p>
            <a:endParaRPr lang="en-US" sz="1800" b="1" dirty="0"/>
          </a:p>
          <a:p>
            <a:pPr marL="0" indent="0">
              <a:buNone/>
            </a:pPr>
            <a:endParaRPr lang="en-US" sz="18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4</a:t>
            </a:fld>
            <a:endParaRPr lang="en-US" dirty="0"/>
          </a:p>
        </p:txBody>
      </p:sp>
    </p:spTree>
    <p:extLst>
      <p:ext uri="{BB962C8B-B14F-4D97-AF65-F5344CB8AC3E}">
        <p14:creationId xmlns:p14="http://schemas.microsoft.com/office/powerpoint/2010/main" val="1275859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79901"/>
          </a:xfrm>
        </p:spPr>
        <p:txBody>
          <a:bodyPr>
            <a:noAutofit/>
          </a:bodyPr>
          <a:lstStyle/>
          <a:p>
            <a:pPr algn="ctr"/>
            <a:r>
              <a:rPr lang="en-US" sz="3600" b="1" i="1"/>
              <a:t>Florida’s Results Appear Less Partisan Than Other States</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217170" y="1600199"/>
            <a:ext cx="11136630" cy="4889811"/>
          </a:xfrm>
        </p:spPr>
        <p:txBody>
          <a:bodyPr/>
          <a:lstStyle/>
          <a:p>
            <a:pPr marL="0" lvl="1" indent="0">
              <a:buNone/>
            </a:pPr>
            <a:r>
              <a:rPr lang="en-US" sz="2000" b="1"/>
              <a:t>All states gerrymander. In some states, gerrymandering threatens the democratic will of the voters, but Florida’s results appear to be generally less partisan and more democratic than most states, especially swing states. </a:t>
            </a:r>
          </a:p>
          <a:p>
            <a:pPr marL="0" lvl="1" indent="0">
              <a:buNone/>
            </a:pPr>
            <a:endParaRPr lang="en-US" sz="1600"/>
          </a:p>
          <a:p>
            <a:pPr marL="285750" lvl="1" indent="-285750"/>
            <a:r>
              <a:rPr lang="en-US" sz="1800"/>
              <a:t>In Wisconsin, Michigan, Pennsylvania, and North Carolina, Democrats won the majority of the vote in 2018, but Republicans won the majority of the seats in the State Legislatures. </a:t>
            </a:r>
          </a:p>
          <a:p>
            <a:pPr marL="742950" lvl="2" indent="-285750"/>
            <a:r>
              <a:rPr lang="en-US" sz="1600"/>
              <a:t>In Wisconsin, Democrats won by 8.5%, but Republicans won 65% of the seats. </a:t>
            </a:r>
          </a:p>
          <a:p>
            <a:pPr marL="285750" lvl="1" indent="-285750"/>
            <a:r>
              <a:rPr lang="en-US" sz="1800"/>
              <a:t>The same pattern applied in Congress. In Wisconsin, Democrats won by a margin of 7.5%, but received only 3 of 8 seats. In Michigan and Pennsylvania, Democratic margins were even higher, but the delegations split evenly. In North Carolina, Republicans won by 70,000 votes, but won 10 of 13 Congressional seats. </a:t>
            </a:r>
          </a:p>
          <a:p>
            <a:pPr marL="285750" lvl="1" indent="-285750"/>
            <a:r>
              <a:rPr lang="en-US" sz="1800"/>
              <a:t>Florida’s results appear far more equitable. </a:t>
            </a:r>
          </a:p>
          <a:p>
            <a:pPr marL="742950" lvl="2" indent="-285750"/>
            <a:r>
              <a:rPr lang="en-US" sz="1800"/>
              <a:t>In Congress, Republicans won by 5%, despite 5 Democratic candidates running unopposed, but the seats were split 14-13. </a:t>
            </a:r>
          </a:p>
          <a:p>
            <a:pPr marL="742950" lvl="2" indent="-285750"/>
            <a:r>
              <a:rPr lang="en-US" sz="1800"/>
              <a:t>In State Senate elections, Republicans won by 8.25%, and won 14 of 20 seats. </a:t>
            </a:r>
          </a:p>
          <a:p>
            <a:pPr marL="742950" lvl="2" indent="-285750"/>
            <a:r>
              <a:rPr lang="en-US" sz="1800"/>
              <a:t>In State House of Representative elections, Republicans won by 14% and won 73 seats compared to 47. </a:t>
            </a:r>
          </a:p>
          <a:p>
            <a:pPr marL="0" lvl="2" indent="0">
              <a:buNone/>
            </a:pPr>
            <a:endParaRPr lang="en-US" sz="1800"/>
          </a:p>
          <a:p>
            <a:pPr marL="285750" lvl="1" indent="-285750"/>
            <a:endParaRPr lang="en-US" sz="1800"/>
          </a:p>
          <a:p>
            <a:pPr marL="285750" lvl="1" indent="-285750"/>
            <a:endParaRPr lang="en-US" sz="1600"/>
          </a:p>
          <a:p>
            <a:pPr marL="285750" lvl="1" indent="-285750"/>
            <a:endParaRPr lang="en-US" sz="1600"/>
          </a:p>
          <a:p>
            <a:pPr marL="342900" lvl="1" indent="-342900">
              <a:buFont typeface="+mj-lt"/>
              <a:buAutoNum type="arabicPeriod"/>
            </a:pPr>
            <a:endParaRPr lang="en-US" sz="1600"/>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86"/>
            <a:ext cx="2018371"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A29869F-11F0-F540-B769-36097C1F6488}"/>
              </a:ext>
            </a:extLst>
          </p:cNvPr>
          <p:cNvSpPr>
            <a:spLocks noGrp="1"/>
          </p:cNvSpPr>
          <p:nvPr>
            <p:ph type="sldNum" sz="quarter" idx="12"/>
          </p:nvPr>
        </p:nvSpPr>
        <p:spPr/>
        <p:txBody>
          <a:bodyPr/>
          <a:lstStyle/>
          <a:p>
            <a:fld id="{C96D23C6-A768-4C4D-8D6D-6E345292356B}" type="slidenum">
              <a:rPr lang="en-US" smtClean="0"/>
              <a:t>40</a:t>
            </a:fld>
            <a:endParaRPr lang="en-US"/>
          </a:p>
        </p:txBody>
      </p:sp>
    </p:spTree>
    <p:extLst>
      <p:ext uri="{BB962C8B-B14F-4D97-AF65-F5344CB8AC3E}">
        <p14:creationId xmlns:p14="http://schemas.microsoft.com/office/powerpoint/2010/main" val="1255877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79901"/>
          </a:xfrm>
        </p:spPr>
        <p:txBody>
          <a:bodyPr>
            <a:noAutofit/>
          </a:bodyPr>
          <a:lstStyle/>
          <a:p>
            <a:pPr algn="ctr"/>
            <a:r>
              <a:rPr lang="en-US" sz="3600" b="1" i="1"/>
              <a:t>9 Ways to Avoid a Constitutional Crisis</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217170" y="1600199"/>
            <a:ext cx="11136630" cy="4576763"/>
          </a:xfrm>
        </p:spPr>
        <p:txBody>
          <a:bodyPr/>
          <a:lstStyle/>
          <a:p>
            <a:pPr marL="0" indent="0">
              <a:buNone/>
            </a:pPr>
            <a:endParaRPr lang="en-US" b="1"/>
          </a:p>
          <a:p>
            <a:pPr marL="514350" indent="-514350">
              <a:buFont typeface="+mj-lt"/>
              <a:buAutoNum type="arabicPeriod"/>
            </a:pPr>
            <a:r>
              <a:rPr lang="en-US" sz="2000" b="1"/>
              <a:t>Provide local convenient and secure drop boxes where voters can deposit their ballots</a:t>
            </a:r>
          </a:p>
          <a:p>
            <a:pPr marL="514350" indent="-514350">
              <a:buFont typeface="+mj-lt"/>
              <a:buAutoNum type="arabicPeriod"/>
            </a:pPr>
            <a:r>
              <a:rPr lang="en-US" sz="2000" b="1"/>
              <a:t>Provide extra funding for the U.S. Postal Service during the election period</a:t>
            </a:r>
          </a:p>
          <a:p>
            <a:pPr marL="514350" indent="-514350">
              <a:buFont typeface="+mj-lt"/>
              <a:buAutoNum type="arabicPeriod"/>
            </a:pPr>
            <a:r>
              <a:rPr lang="en-US" sz="2000" b="1"/>
              <a:t>Process mail-in votes when they are received</a:t>
            </a:r>
          </a:p>
          <a:p>
            <a:pPr marL="514350" indent="-514350">
              <a:buFont typeface="+mj-lt"/>
              <a:buAutoNum type="arabicPeriod"/>
            </a:pPr>
            <a:r>
              <a:rPr lang="en-US" sz="2000" b="1"/>
              <a:t>Inform people if their votes have been rejected, so they can correct their mistakes</a:t>
            </a:r>
          </a:p>
          <a:p>
            <a:pPr marL="514350" indent="-514350">
              <a:buFont typeface="+mj-lt"/>
              <a:buAutoNum type="arabicPeriod"/>
            </a:pPr>
            <a:r>
              <a:rPr lang="en-US" sz="2000" b="1"/>
              <a:t>Allow more early voting</a:t>
            </a:r>
          </a:p>
          <a:p>
            <a:pPr marL="514350" indent="-514350">
              <a:buFont typeface="+mj-lt"/>
              <a:buAutoNum type="arabicPeriod"/>
            </a:pPr>
            <a:r>
              <a:rPr lang="en-US" sz="2000" b="1"/>
              <a:t>Allow early counting of ballots</a:t>
            </a:r>
          </a:p>
          <a:p>
            <a:pPr marL="457200" indent="-457200">
              <a:buFont typeface="+mj-lt"/>
              <a:buAutoNum type="arabicPeriod"/>
            </a:pPr>
            <a:r>
              <a:rPr lang="en-US" sz="2000" b="1"/>
              <a:t>Hire more poll workers</a:t>
            </a:r>
          </a:p>
          <a:p>
            <a:pPr marL="457200" indent="-457200">
              <a:buFont typeface="+mj-lt"/>
              <a:buAutoNum type="arabicPeriod"/>
            </a:pPr>
            <a:r>
              <a:rPr lang="en-US" sz="2000" b="1"/>
              <a:t>Contact Appropriate Government Officials</a:t>
            </a:r>
          </a:p>
          <a:p>
            <a:pPr marL="457200" indent="-457200">
              <a:buFont typeface="+mj-lt"/>
              <a:buAutoNum type="arabicPeriod"/>
            </a:pPr>
            <a:r>
              <a:rPr lang="en-US" sz="2000" b="1"/>
              <a:t>Fix the loopholes in the Presidential election system</a:t>
            </a:r>
          </a:p>
          <a:p>
            <a:pPr marL="0" indent="0">
              <a:buNone/>
            </a:pPr>
            <a:endParaRPr lang="en-US" sz="2000"/>
          </a:p>
          <a:p>
            <a:pPr marL="0" indent="0">
              <a:buNone/>
            </a:pPr>
            <a:endParaRPr lang="en-US"/>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86"/>
            <a:ext cx="2018371"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A29869F-11F0-F540-B769-36097C1F6488}"/>
              </a:ext>
            </a:extLst>
          </p:cNvPr>
          <p:cNvSpPr>
            <a:spLocks noGrp="1"/>
          </p:cNvSpPr>
          <p:nvPr>
            <p:ph type="sldNum" sz="quarter" idx="12"/>
          </p:nvPr>
        </p:nvSpPr>
        <p:spPr/>
        <p:txBody>
          <a:bodyPr/>
          <a:lstStyle/>
          <a:p>
            <a:fld id="{C96D23C6-A768-4C4D-8D6D-6E345292356B}" type="slidenum">
              <a:rPr lang="en-US" smtClean="0"/>
              <a:t>41</a:t>
            </a:fld>
            <a:endParaRPr lang="en-US"/>
          </a:p>
        </p:txBody>
      </p:sp>
    </p:spTree>
    <p:extLst>
      <p:ext uri="{BB962C8B-B14F-4D97-AF65-F5344CB8AC3E}">
        <p14:creationId xmlns:p14="http://schemas.microsoft.com/office/powerpoint/2010/main" val="2901822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446050"/>
            <a:ext cx="10515600" cy="878254"/>
          </a:xfrm>
        </p:spPr>
        <p:txBody>
          <a:bodyPr>
            <a:noAutofit/>
          </a:bodyPr>
          <a:lstStyle/>
          <a:p>
            <a:pPr algn="ctr"/>
            <a:r>
              <a:rPr lang="en-US" sz="3600" b="1" i="1"/>
              <a:t>1-Provide Drop Boxes</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525780" y="1324303"/>
            <a:ext cx="10828020" cy="4852660"/>
          </a:xfrm>
        </p:spPr>
        <p:txBody>
          <a:bodyPr>
            <a:normAutofit/>
          </a:bodyPr>
          <a:lstStyle/>
          <a:p>
            <a:pPr marL="0" indent="0">
              <a:buNone/>
            </a:pPr>
            <a:r>
              <a:rPr lang="en-US" sz="2000"/>
              <a:t>Providing Secure and Convenient Drop Boxes for voters to deposit their ballots reduces risk of:</a:t>
            </a:r>
          </a:p>
          <a:p>
            <a:pPr marL="685800">
              <a:lnSpc>
                <a:spcPct val="110000"/>
              </a:lnSpc>
              <a:spcBef>
                <a:spcPts val="0"/>
              </a:spcBef>
            </a:pPr>
            <a:r>
              <a:rPr lang="en-US" sz="1900"/>
              <a:t>Theft</a:t>
            </a:r>
          </a:p>
          <a:p>
            <a:pPr marL="685800">
              <a:lnSpc>
                <a:spcPct val="110000"/>
              </a:lnSpc>
              <a:spcBef>
                <a:spcPts val="0"/>
              </a:spcBef>
            </a:pPr>
            <a:r>
              <a:rPr lang="en-US" sz="1800"/>
              <a:t>Mail loss, and </a:t>
            </a:r>
          </a:p>
          <a:p>
            <a:pPr marL="685800">
              <a:lnSpc>
                <a:spcPct val="110000"/>
              </a:lnSpc>
              <a:spcBef>
                <a:spcPts val="0"/>
              </a:spcBef>
            </a:pPr>
            <a:r>
              <a:rPr lang="en-US" sz="1800"/>
              <a:t>Missing Postmarks</a:t>
            </a:r>
          </a:p>
          <a:p>
            <a:pPr marL="0" indent="0">
              <a:buNone/>
            </a:pPr>
            <a:endParaRPr lang="en-US" sz="1800"/>
          </a:p>
          <a:p>
            <a:pPr marL="0" indent="0">
              <a:buNone/>
            </a:pPr>
            <a:r>
              <a:rPr lang="en-US" sz="1800"/>
              <a:t>There are numerous locations, including Post Offices, Police and Fire Stations, and government offices that can be used for this purpose. </a:t>
            </a:r>
          </a:p>
          <a:p>
            <a:pPr marL="0" indent="0">
              <a:buNone/>
            </a:pPr>
            <a:endParaRPr lang="en-US" sz="1800"/>
          </a:p>
          <a:p>
            <a:pPr marL="0" indent="0">
              <a:buNone/>
            </a:pPr>
            <a:r>
              <a:rPr lang="en-US" sz="2000"/>
              <a:t>While States may not have time to purchase and test new voting machines, they do have time to purchase secure drop boxes, which are easily available and not expensive. </a:t>
            </a:r>
            <a:endParaRPr lang="en-US" sz="2000" b="1"/>
          </a:p>
          <a:p>
            <a:endParaRPr lang="en-US" sz="2000"/>
          </a:p>
          <a:p>
            <a:pPr marL="0" indent="0">
              <a:buNone/>
            </a:pPr>
            <a:endParaRPr lang="en-US"/>
          </a:p>
          <a:p>
            <a:pPr marL="0" indent="0">
              <a:buNone/>
            </a:pPr>
            <a:endParaRPr lang="en-US"/>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86"/>
            <a:ext cx="1984917"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228E429-FBC7-994E-9571-E03D5DA342C4}"/>
              </a:ext>
            </a:extLst>
          </p:cNvPr>
          <p:cNvSpPr>
            <a:spLocks noGrp="1"/>
          </p:cNvSpPr>
          <p:nvPr>
            <p:ph type="sldNum" sz="quarter" idx="12"/>
          </p:nvPr>
        </p:nvSpPr>
        <p:spPr/>
        <p:txBody>
          <a:bodyPr/>
          <a:lstStyle/>
          <a:p>
            <a:fld id="{C96D23C6-A768-4C4D-8D6D-6E345292356B}" type="slidenum">
              <a:rPr lang="en-US" smtClean="0"/>
              <a:t>42</a:t>
            </a:fld>
            <a:endParaRPr lang="en-US"/>
          </a:p>
        </p:txBody>
      </p:sp>
    </p:spTree>
    <p:extLst>
      <p:ext uri="{BB962C8B-B14F-4D97-AF65-F5344CB8AC3E}">
        <p14:creationId xmlns:p14="http://schemas.microsoft.com/office/powerpoint/2010/main" val="1428678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446050"/>
            <a:ext cx="10515600" cy="878254"/>
          </a:xfrm>
        </p:spPr>
        <p:txBody>
          <a:bodyPr>
            <a:noAutofit/>
          </a:bodyPr>
          <a:lstStyle/>
          <a:p>
            <a:pPr algn="ctr"/>
            <a:r>
              <a:rPr lang="en-US" sz="3600" b="1" i="1"/>
              <a:t>2-Provide Extra Funding to the U.S.P.S.</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525780" y="1324303"/>
            <a:ext cx="10828020" cy="4852660"/>
          </a:xfrm>
        </p:spPr>
        <p:txBody>
          <a:bodyPr>
            <a:normAutofit/>
          </a:bodyPr>
          <a:lstStyle/>
          <a:p>
            <a:r>
              <a:rPr lang="en-US" sz="2000"/>
              <a:t>In a year when half of all Americans want to vote by mail, it seems counter intuitive to be reducing hours and technology at the U.S. Post Office. </a:t>
            </a:r>
          </a:p>
          <a:p>
            <a:endParaRPr lang="en-US" sz="2000"/>
          </a:p>
          <a:p>
            <a:r>
              <a:rPr lang="en-US" sz="2000"/>
              <a:t>Reducing the hours and forcing sorting by hand will delay delivery of ballots and cause more errors, such as those that have impacted N.Y. </a:t>
            </a:r>
          </a:p>
          <a:p>
            <a:endParaRPr lang="en-US" sz="1800"/>
          </a:p>
          <a:p>
            <a:r>
              <a:rPr lang="en-US" sz="1800"/>
              <a:t>Congress is allocating more funds to help corporations and individuals hurt by the pandemic. It appears the only exception is the U.S. Postal Service. </a:t>
            </a:r>
          </a:p>
          <a:p>
            <a:endParaRPr lang="en-US" sz="1800"/>
          </a:p>
          <a:p>
            <a:r>
              <a:rPr lang="en-US" sz="1800"/>
              <a:t>Congress should allocate more money to the U.S.P.S. so people can have confidence their votes will be delivered in a timely manner </a:t>
            </a:r>
          </a:p>
          <a:p>
            <a:endParaRPr lang="en-US" sz="1800"/>
          </a:p>
          <a:p>
            <a:r>
              <a:rPr lang="en-US" sz="1800"/>
              <a:t>If Congress does not allocate extra funding, people should mail their votes as far ahead of Election Day as possible.  </a:t>
            </a:r>
            <a:endParaRPr lang="en-US" sz="2000"/>
          </a:p>
          <a:p>
            <a:endParaRPr lang="en-US" sz="2000"/>
          </a:p>
          <a:p>
            <a:endParaRPr lang="en-US"/>
          </a:p>
          <a:p>
            <a:endParaRPr lang="en-US"/>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86"/>
            <a:ext cx="1984917"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228E429-FBC7-994E-9571-E03D5DA342C4}"/>
              </a:ext>
            </a:extLst>
          </p:cNvPr>
          <p:cNvSpPr>
            <a:spLocks noGrp="1"/>
          </p:cNvSpPr>
          <p:nvPr>
            <p:ph type="sldNum" sz="quarter" idx="12"/>
          </p:nvPr>
        </p:nvSpPr>
        <p:spPr/>
        <p:txBody>
          <a:bodyPr/>
          <a:lstStyle/>
          <a:p>
            <a:fld id="{C96D23C6-A768-4C4D-8D6D-6E345292356B}" type="slidenum">
              <a:rPr lang="en-US" smtClean="0"/>
              <a:t>43</a:t>
            </a:fld>
            <a:endParaRPr lang="en-US"/>
          </a:p>
        </p:txBody>
      </p:sp>
    </p:spTree>
    <p:extLst>
      <p:ext uri="{BB962C8B-B14F-4D97-AF65-F5344CB8AC3E}">
        <p14:creationId xmlns:p14="http://schemas.microsoft.com/office/powerpoint/2010/main" val="1284532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79901"/>
          </a:xfrm>
        </p:spPr>
        <p:txBody>
          <a:bodyPr>
            <a:noAutofit/>
          </a:bodyPr>
          <a:lstStyle/>
          <a:p>
            <a:pPr algn="ctr"/>
            <a:r>
              <a:rPr lang="en-US" sz="3600" b="1" i="1"/>
              <a:t>3-Process Ballots When They Are Received</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217170" y="1600199"/>
            <a:ext cx="11136630" cy="4576763"/>
          </a:xfrm>
        </p:spPr>
        <p:txBody>
          <a:bodyPr/>
          <a:lstStyle/>
          <a:p>
            <a:pPr marL="0" indent="0">
              <a:buNone/>
            </a:pPr>
            <a:r>
              <a:rPr lang="en-US" sz="2000"/>
              <a:t>Ballots should be processed when they are received. </a:t>
            </a:r>
          </a:p>
          <a:p>
            <a:pPr marL="685800"/>
            <a:r>
              <a:rPr lang="en-US" sz="2000"/>
              <a:t>This would increase costs for added poll workers. </a:t>
            </a:r>
          </a:p>
          <a:p>
            <a:pPr marL="685800"/>
            <a:r>
              <a:rPr lang="en-US" sz="2000"/>
              <a:t>With high unemployment, there are people available for this task. </a:t>
            </a:r>
          </a:p>
          <a:p>
            <a:pPr marL="685800"/>
            <a:r>
              <a:rPr lang="en-US" sz="2000"/>
              <a:t>Given the potential risk, the cost is relatively small. </a:t>
            </a:r>
          </a:p>
          <a:p>
            <a:endParaRPr lang="en-US" sz="2000"/>
          </a:p>
          <a:p>
            <a:pPr marL="0" indent="0">
              <a:buNone/>
            </a:pPr>
            <a:r>
              <a:rPr lang="en-US" sz="2000"/>
              <a:t>Many states will have to immediately pass legislation allowing mail-in ballots to be processed when they are received. </a:t>
            </a:r>
          </a:p>
          <a:p>
            <a:pPr marL="0" indent="0">
              <a:buNone/>
            </a:pPr>
            <a:endParaRPr lang="en-US" sz="2000"/>
          </a:p>
          <a:p>
            <a:endParaRPr lang="en-US"/>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687444"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E912755-D4E4-F540-AB4B-655475DFB9D4}"/>
              </a:ext>
            </a:extLst>
          </p:cNvPr>
          <p:cNvSpPr>
            <a:spLocks noGrp="1"/>
          </p:cNvSpPr>
          <p:nvPr>
            <p:ph type="sldNum" sz="quarter" idx="12"/>
          </p:nvPr>
        </p:nvSpPr>
        <p:spPr/>
        <p:txBody>
          <a:bodyPr/>
          <a:lstStyle/>
          <a:p>
            <a:fld id="{C96D23C6-A768-4C4D-8D6D-6E345292356B}" type="slidenum">
              <a:rPr lang="en-US" smtClean="0"/>
              <a:t>44</a:t>
            </a:fld>
            <a:endParaRPr lang="en-US"/>
          </a:p>
        </p:txBody>
      </p:sp>
    </p:spTree>
    <p:extLst>
      <p:ext uri="{BB962C8B-B14F-4D97-AF65-F5344CB8AC3E}">
        <p14:creationId xmlns:p14="http://schemas.microsoft.com/office/powerpoint/2010/main" val="695545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1083" y="815976"/>
            <a:ext cx="10516689" cy="508328"/>
          </a:xfrm>
        </p:spPr>
        <p:txBody>
          <a:bodyPr>
            <a:noAutofit/>
          </a:bodyPr>
          <a:lstStyle/>
          <a:p>
            <a:pPr algn="ctr"/>
            <a:r>
              <a:rPr lang="en-US" sz="3600" b="1" i="1"/>
              <a:t>4-Inform Voters If Their Votes Have Been Rejected</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512957" y="1795345"/>
            <a:ext cx="10840844" cy="4381617"/>
          </a:xfrm>
        </p:spPr>
        <p:txBody>
          <a:bodyPr>
            <a:normAutofit/>
          </a:bodyPr>
          <a:lstStyle/>
          <a:p>
            <a:pPr marL="0" indent="0">
              <a:buNone/>
            </a:pPr>
            <a:r>
              <a:rPr lang="en-US" sz="2000" b="1"/>
              <a:t>Only 13 states inform voters if their votes have been rejected. 	</a:t>
            </a:r>
          </a:p>
          <a:p>
            <a:pPr marL="457200" lvl="1"/>
            <a:r>
              <a:rPr lang="en-US" sz="1800"/>
              <a:t>Failing to inform voters so they can correct their mistakes results in much higher rejection rates. </a:t>
            </a:r>
          </a:p>
          <a:p>
            <a:pPr marL="457200" lvl="1"/>
            <a:r>
              <a:rPr lang="en-US" sz="1800"/>
              <a:t>Higher rejection rates result in more challenged elections. </a:t>
            </a:r>
          </a:p>
          <a:p>
            <a:r>
              <a:rPr lang="en-US" sz="2000"/>
              <a:t>People should be informed when their votes have been rejected and given the opportunity to correct their mistakes and vote again. </a:t>
            </a:r>
          </a:p>
          <a:p>
            <a:pPr marL="685800"/>
            <a:r>
              <a:rPr lang="en-US" sz="2000"/>
              <a:t>This will add some costs to the voting process, but it will limit claims of fraud and lawsuits. </a:t>
            </a:r>
          </a:p>
          <a:p>
            <a:pPr marL="0" indent="0">
              <a:buNone/>
            </a:pPr>
            <a:endParaRPr lang="en-US" sz="2000"/>
          </a:p>
          <a:p>
            <a:pPr marL="0" indent="0">
              <a:buNone/>
            </a:pPr>
            <a:r>
              <a:rPr lang="en-US" sz="2000"/>
              <a:t>Most states will have to immediately pass legislation, as N.Y. has done, allowing the Board of Elections to inform people when their ballots have been rejected. </a:t>
            </a:r>
          </a:p>
          <a:p>
            <a:pPr marL="0" indent="0">
              <a:buNone/>
            </a:pPr>
            <a:endParaRPr lang="en-US" sz="2000"/>
          </a:p>
          <a:p>
            <a:pPr marL="457200" lvl="1"/>
            <a:endParaRPr lang="en-US" sz="2000" b="1"/>
          </a:p>
          <a:p>
            <a:pPr lvl="1"/>
            <a:endParaRPr lang="en-US" sz="2000" b="1"/>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163336"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1C523F6-E13E-CF4F-BDA7-A7CFDB7A226C}"/>
              </a:ext>
            </a:extLst>
          </p:cNvPr>
          <p:cNvSpPr>
            <a:spLocks noGrp="1"/>
          </p:cNvSpPr>
          <p:nvPr>
            <p:ph type="sldNum" sz="quarter" idx="12"/>
          </p:nvPr>
        </p:nvSpPr>
        <p:spPr/>
        <p:txBody>
          <a:bodyPr/>
          <a:lstStyle/>
          <a:p>
            <a:fld id="{C96D23C6-A768-4C4D-8D6D-6E345292356B}" type="slidenum">
              <a:rPr lang="en-US" smtClean="0"/>
              <a:t>45</a:t>
            </a:fld>
            <a:endParaRPr lang="en-US"/>
          </a:p>
        </p:txBody>
      </p:sp>
    </p:spTree>
    <p:extLst>
      <p:ext uri="{BB962C8B-B14F-4D97-AF65-F5344CB8AC3E}">
        <p14:creationId xmlns:p14="http://schemas.microsoft.com/office/powerpoint/2010/main" val="3304629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79901"/>
          </a:xfrm>
        </p:spPr>
        <p:txBody>
          <a:bodyPr>
            <a:noAutofit/>
          </a:bodyPr>
          <a:lstStyle/>
          <a:p>
            <a:pPr algn="ctr"/>
            <a:r>
              <a:rPr lang="en-US" sz="3600" b="1" i="1"/>
              <a:t>5-Increase Early In-Person Voting</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302172" y="1510645"/>
            <a:ext cx="11051628" cy="4666318"/>
          </a:xfrm>
        </p:spPr>
        <p:txBody>
          <a:bodyPr>
            <a:normAutofit/>
          </a:bodyPr>
          <a:lstStyle/>
          <a:p>
            <a:pPr marL="0" indent="0">
              <a:buNone/>
            </a:pPr>
            <a:r>
              <a:rPr lang="en-US" sz="2000"/>
              <a:t>Voters and Poll workers, many of whom are over 60, are concerned about Covid-19. States are concerned about the influx of mail-in votes. </a:t>
            </a:r>
            <a:r>
              <a:rPr lang="en-US" sz="2000" b="1"/>
              <a:t>An easy solution is to provide increased in-person early voting at selected polling places.</a:t>
            </a:r>
          </a:p>
          <a:p>
            <a:pPr marL="457200"/>
            <a:r>
              <a:rPr lang="en-US" sz="1800"/>
              <a:t>In-person early voting allows polling places to adhere to social distancing and people to cast votes without concerns for long-lines. </a:t>
            </a:r>
          </a:p>
          <a:p>
            <a:pPr marL="457200"/>
            <a:r>
              <a:rPr lang="en-US" sz="1800"/>
              <a:t>Many will select in-person early voting instead of mail-in voting. </a:t>
            </a:r>
          </a:p>
          <a:p>
            <a:endParaRPr lang="en-US" sz="1800"/>
          </a:p>
          <a:p>
            <a:r>
              <a:rPr lang="en-US" sz="1800"/>
              <a:t>Some states, like Connecticut, do not currently allow early in-person voting. Others, like New York, have a limited period for early in-person voting. </a:t>
            </a:r>
          </a:p>
          <a:p>
            <a:endParaRPr lang="en-US" sz="1800" b="1"/>
          </a:p>
          <a:p>
            <a:pPr marL="0" indent="0">
              <a:buNone/>
            </a:pPr>
            <a:r>
              <a:rPr lang="en-US" sz="2000" b="1"/>
              <a:t>Every State should offer 3 weeks of early in-person voting to allow people to vote safely and in-person.</a:t>
            </a:r>
          </a:p>
          <a:p>
            <a:pPr marL="685800"/>
            <a:r>
              <a:rPr lang="en-US" sz="1800"/>
              <a:t>In most states, this will require legislation.  </a:t>
            </a:r>
          </a:p>
          <a:p>
            <a:endParaRPr lang="en-US"/>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19679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19DF198-293F-A341-ABAF-C6D8B48D8CBA}"/>
              </a:ext>
            </a:extLst>
          </p:cNvPr>
          <p:cNvSpPr>
            <a:spLocks noGrp="1"/>
          </p:cNvSpPr>
          <p:nvPr>
            <p:ph type="sldNum" sz="quarter" idx="12"/>
          </p:nvPr>
        </p:nvSpPr>
        <p:spPr/>
        <p:txBody>
          <a:bodyPr/>
          <a:lstStyle/>
          <a:p>
            <a:fld id="{C96D23C6-A768-4C4D-8D6D-6E345292356B}" type="slidenum">
              <a:rPr lang="en-US" smtClean="0"/>
              <a:t>46</a:t>
            </a:fld>
            <a:endParaRPr lang="en-US"/>
          </a:p>
        </p:txBody>
      </p:sp>
    </p:spTree>
    <p:extLst>
      <p:ext uri="{BB962C8B-B14F-4D97-AF65-F5344CB8AC3E}">
        <p14:creationId xmlns:p14="http://schemas.microsoft.com/office/powerpoint/2010/main" val="3908509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79901"/>
          </a:xfrm>
        </p:spPr>
        <p:txBody>
          <a:bodyPr>
            <a:noAutofit/>
          </a:bodyPr>
          <a:lstStyle/>
          <a:p>
            <a:pPr algn="ctr"/>
            <a:r>
              <a:rPr lang="en-US" sz="3600" b="1" i="1"/>
              <a:t>6-Allow Early Counting of Ballots</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217170" y="1600199"/>
            <a:ext cx="11136630" cy="4576763"/>
          </a:xfrm>
        </p:spPr>
        <p:txBody>
          <a:bodyPr>
            <a:normAutofit/>
          </a:bodyPr>
          <a:lstStyle/>
          <a:p>
            <a:r>
              <a:rPr lang="en-US" sz="2000"/>
              <a:t>States should count ballots when they are received or cast. Or, as in the case of Florida, provide a substantial period of time for early counting. </a:t>
            </a:r>
          </a:p>
          <a:p>
            <a:pPr marL="457200" lvl="1"/>
            <a:r>
              <a:rPr lang="en-US" sz="2000"/>
              <a:t>Allowing early counting will remove pressure on states and avoid disputed elections. </a:t>
            </a:r>
          </a:p>
          <a:p>
            <a:pPr marL="457200"/>
            <a:r>
              <a:rPr lang="en-US" sz="2000"/>
              <a:t>States that allow early counting have had no problems. All states should follow their lead. </a:t>
            </a:r>
          </a:p>
          <a:p>
            <a:pPr marL="800100" indent="-342900"/>
            <a:endParaRPr lang="en-US" sz="2000"/>
          </a:p>
          <a:p>
            <a:endParaRPr lang="en-US" sz="2000" b="1"/>
          </a:p>
          <a:p>
            <a:r>
              <a:rPr lang="en-US" sz="2000" b="1"/>
              <a:t>Allowing early counting will limit the risk of a Constitutional crisis. </a:t>
            </a:r>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1973766"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4338117-1356-6C44-877B-1D9CBF34C518}"/>
              </a:ext>
            </a:extLst>
          </p:cNvPr>
          <p:cNvSpPr>
            <a:spLocks noGrp="1"/>
          </p:cNvSpPr>
          <p:nvPr>
            <p:ph type="sldNum" sz="quarter" idx="12"/>
          </p:nvPr>
        </p:nvSpPr>
        <p:spPr/>
        <p:txBody>
          <a:bodyPr/>
          <a:lstStyle/>
          <a:p>
            <a:fld id="{C96D23C6-A768-4C4D-8D6D-6E345292356B}" type="slidenum">
              <a:rPr lang="en-US" smtClean="0"/>
              <a:t>47</a:t>
            </a:fld>
            <a:endParaRPr lang="en-US"/>
          </a:p>
        </p:txBody>
      </p:sp>
    </p:spTree>
    <p:extLst>
      <p:ext uri="{BB962C8B-B14F-4D97-AF65-F5344CB8AC3E}">
        <p14:creationId xmlns:p14="http://schemas.microsoft.com/office/powerpoint/2010/main" val="1622918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79901"/>
          </a:xfrm>
        </p:spPr>
        <p:txBody>
          <a:bodyPr>
            <a:noAutofit/>
          </a:bodyPr>
          <a:lstStyle/>
          <a:p>
            <a:pPr algn="ctr"/>
            <a:r>
              <a:rPr lang="en-US" sz="3600" b="1" i="1"/>
              <a:t>7-Hire More Poll Workers</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217170" y="1600199"/>
            <a:ext cx="11136630" cy="4576763"/>
          </a:xfrm>
        </p:spPr>
        <p:txBody>
          <a:bodyPr>
            <a:normAutofit/>
          </a:bodyPr>
          <a:lstStyle/>
          <a:p>
            <a:pPr marL="0" indent="0">
              <a:buNone/>
            </a:pPr>
            <a:r>
              <a:rPr lang="en-US" sz="2000"/>
              <a:t>All states facing issues of ramping up mail-in voting should hire more poll workers to staff early voting facilities, and process and count ballots. </a:t>
            </a:r>
          </a:p>
          <a:p>
            <a:pPr marL="457200" indent="-457200"/>
            <a:r>
              <a:rPr lang="en-US" sz="2000"/>
              <a:t>This will add costs to the voting process. </a:t>
            </a:r>
          </a:p>
          <a:p>
            <a:pPr marL="457200" indent="-457200"/>
            <a:r>
              <a:rPr lang="en-US" sz="2000"/>
              <a:t>However, with the current high level of unemployment, there are plenty of people available. </a:t>
            </a:r>
          </a:p>
          <a:p>
            <a:pPr marL="457200" indent="-457200"/>
            <a:r>
              <a:rPr lang="en-US" sz="2000"/>
              <a:t>The costs of adding these people will be far less than the cost to the country of having a Constitutional crisis. </a:t>
            </a:r>
          </a:p>
          <a:p>
            <a:pPr marL="457200" indent="-457200">
              <a:buNone/>
            </a:pPr>
            <a:endParaRPr lang="en-US" sz="2000"/>
          </a:p>
          <a:p>
            <a:pPr marL="0" indent="0">
              <a:buNone/>
            </a:pPr>
            <a:r>
              <a:rPr lang="en-US" sz="2000"/>
              <a:t>Most states will have to allocate more funds for elections. </a:t>
            </a:r>
          </a:p>
          <a:p>
            <a:pPr marL="0" indent="0">
              <a:buNone/>
            </a:pPr>
            <a:endParaRPr lang="en-US" sz="2000"/>
          </a:p>
          <a:p>
            <a:endParaRPr lang="en-US"/>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37521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18427E9-A5A6-044D-A84A-BE1A8C3BF5EE}"/>
              </a:ext>
            </a:extLst>
          </p:cNvPr>
          <p:cNvSpPr>
            <a:spLocks noGrp="1"/>
          </p:cNvSpPr>
          <p:nvPr>
            <p:ph type="sldNum" sz="quarter" idx="12"/>
          </p:nvPr>
        </p:nvSpPr>
        <p:spPr/>
        <p:txBody>
          <a:bodyPr/>
          <a:lstStyle/>
          <a:p>
            <a:fld id="{C96D23C6-A768-4C4D-8D6D-6E345292356B}" type="slidenum">
              <a:rPr lang="en-US" smtClean="0"/>
              <a:t>48</a:t>
            </a:fld>
            <a:endParaRPr lang="en-US"/>
          </a:p>
        </p:txBody>
      </p:sp>
    </p:spTree>
    <p:extLst>
      <p:ext uri="{BB962C8B-B14F-4D97-AF65-F5344CB8AC3E}">
        <p14:creationId xmlns:p14="http://schemas.microsoft.com/office/powerpoint/2010/main" val="2350249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79901"/>
          </a:xfrm>
        </p:spPr>
        <p:txBody>
          <a:bodyPr>
            <a:noAutofit/>
          </a:bodyPr>
          <a:lstStyle/>
          <a:p>
            <a:pPr algn="ctr"/>
            <a:r>
              <a:rPr lang="en-US" sz="3600" b="1" i="1"/>
              <a:t>8-Contact Relevant Government Officials</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217170" y="1600199"/>
            <a:ext cx="11136630" cy="4756151"/>
          </a:xfrm>
        </p:spPr>
        <p:txBody>
          <a:bodyPr>
            <a:normAutofit/>
          </a:bodyPr>
          <a:lstStyle/>
          <a:p>
            <a:pPr marL="0" indent="0">
              <a:buNone/>
            </a:pPr>
            <a:r>
              <a:rPr lang="en-US" sz="2000"/>
              <a:t>There are two sets of government officials who should be contacted. </a:t>
            </a:r>
          </a:p>
          <a:p>
            <a:pPr lvl="1"/>
            <a:r>
              <a:rPr lang="en-US" sz="1600"/>
              <a:t>Those responsible for running elections</a:t>
            </a:r>
          </a:p>
          <a:p>
            <a:pPr lvl="1"/>
            <a:r>
              <a:rPr lang="en-US" sz="1600"/>
              <a:t>Those responsible for enacting legislation.</a:t>
            </a:r>
          </a:p>
          <a:p>
            <a:endParaRPr lang="en-US" sz="2000"/>
          </a:p>
          <a:p>
            <a:r>
              <a:rPr lang="en-US" sz="2000"/>
              <a:t>In 39 states, the Secretary of State is responsible for conducting elections. </a:t>
            </a:r>
          </a:p>
          <a:p>
            <a:pPr lvl="1"/>
            <a:r>
              <a:rPr lang="en-US" sz="1600"/>
              <a:t>A complete listing is provided on the website of the National Conference of State Legislatures. </a:t>
            </a:r>
          </a:p>
          <a:p>
            <a:pPr marL="457200" lvl="1" indent="0">
              <a:buNone/>
            </a:pPr>
            <a:endParaRPr lang="en-US" sz="1600"/>
          </a:p>
          <a:p>
            <a:pPr marL="285750" lvl="1" indent="-285750"/>
            <a:r>
              <a:rPr lang="en-US" sz="2000"/>
              <a:t>Virtually all State Legislatures have committees in their State Senates and Assemblies assigned to oversee elections and set election laws. </a:t>
            </a:r>
          </a:p>
          <a:p>
            <a:pPr marL="285750" lvl="1" indent="-285750"/>
            <a:endParaRPr lang="en-US" sz="2000"/>
          </a:p>
          <a:p>
            <a:pPr marL="0" indent="0">
              <a:buNone/>
            </a:pPr>
            <a:r>
              <a:rPr lang="en-US" sz="2000" b="1"/>
              <a:t>We urge everyone to identify these government officials and communicate to them the importance of resolving election issues before we have a Constitutional crisis. </a:t>
            </a:r>
          </a:p>
          <a:p>
            <a:endParaRPr lang="en-US"/>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37521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18427E9-A5A6-044D-A84A-BE1A8C3BF5EE}"/>
              </a:ext>
            </a:extLst>
          </p:cNvPr>
          <p:cNvSpPr>
            <a:spLocks noGrp="1"/>
          </p:cNvSpPr>
          <p:nvPr>
            <p:ph type="sldNum" sz="quarter" idx="12"/>
          </p:nvPr>
        </p:nvSpPr>
        <p:spPr/>
        <p:txBody>
          <a:bodyPr/>
          <a:lstStyle/>
          <a:p>
            <a:fld id="{C96D23C6-A768-4C4D-8D6D-6E345292356B}" type="slidenum">
              <a:rPr lang="en-US" smtClean="0"/>
              <a:t>49</a:t>
            </a:fld>
            <a:endParaRPr lang="en-US"/>
          </a:p>
        </p:txBody>
      </p:sp>
    </p:spTree>
    <p:extLst>
      <p:ext uri="{BB962C8B-B14F-4D97-AF65-F5344CB8AC3E}">
        <p14:creationId xmlns:p14="http://schemas.microsoft.com/office/powerpoint/2010/main" val="2063887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More Blue Waves + Slow Counting</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427356"/>
            <a:ext cx="10515600" cy="4749607"/>
          </a:xfrm>
        </p:spPr>
        <p:txBody>
          <a:bodyPr>
            <a:normAutofit lnSpcReduction="10000"/>
          </a:bodyPr>
          <a:lstStyle/>
          <a:p>
            <a:pPr marL="0" indent="0">
              <a:buNone/>
            </a:pPr>
            <a:r>
              <a:rPr lang="en-US" sz="2000" b="1" dirty="0"/>
              <a:t>Nov 17</a:t>
            </a:r>
          </a:p>
          <a:p>
            <a:r>
              <a:rPr lang="en-US" sz="1800" dirty="0"/>
              <a:t>States continue counting mail-in votes. </a:t>
            </a:r>
          </a:p>
          <a:p>
            <a:r>
              <a:rPr lang="en-US" sz="1800" dirty="0"/>
              <a:t>Joe Biden pulls ahead by 4 points in the popular vote. </a:t>
            </a:r>
          </a:p>
          <a:p>
            <a:r>
              <a:rPr lang="en-US" sz="1800" dirty="0"/>
              <a:t>Trump continues to tweet about fraudulent mail-in votes. </a:t>
            </a:r>
          </a:p>
          <a:p>
            <a:endParaRPr lang="en-US" sz="1800" b="1" dirty="0"/>
          </a:p>
          <a:p>
            <a:r>
              <a:rPr lang="en-US" sz="1800" b="1" dirty="0"/>
              <a:t>In N.Y., less than 25% of mail-in votes are counted. </a:t>
            </a:r>
          </a:p>
          <a:p>
            <a:pPr lvl="1"/>
            <a:r>
              <a:rPr lang="en-US" sz="1800" dirty="0"/>
              <a:t>Rejection rates over 20%.</a:t>
            </a:r>
          </a:p>
          <a:p>
            <a:pPr lvl="1"/>
            <a:r>
              <a:rPr lang="en-US" sz="1800" dirty="0"/>
              <a:t>Lawsuits brought by both parties in competitive races.</a:t>
            </a:r>
          </a:p>
          <a:p>
            <a:pPr marL="457200" lvl="1" indent="0">
              <a:buNone/>
            </a:pPr>
            <a:endParaRPr lang="en-US" sz="1800" b="1" dirty="0"/>
          </a:p>
          <a:p>
            <a:pPr marL="228600" lvl="1" indent="-285750"/>
            <a:r>
              <a:rPr lang="en-US" sz="2000" b="1" dirty="0"/>
              <a:t>Slow counting and rejection rates plague states.</a:t>
            </a:r>
          </a:p>
          <a:p>
            <a:pPr marL="457200"/>
            <a:r>
              <a:rPr lang="en-US" sz="1800" dirty="0"/>
              <a:t>Millions of ballots are left to count in many states. </a:t>
            </a:r>
          </a:p>
          <a:p>
            <a:pPr marL="457200"/>
            <a:r>
              <a:rPr lang="en-US" sz="1800" dirty="0"/>
              <a:t>Some states that started early, like Arizona, North Carolina, and Florida still have elections too close to call. </a:t>
            </a:r>
          </a:p>
          <a:p>
            <a:pPr marL="457200"/>
            <a:r>
              <a:rPr lang="en-US" sz="1800" dirty="0"/>
              <a:t>Lawsuits filed over counting of mail-in ballots in 18 states, 11 Senate races, and 94 House of Representative elections. </a:t>
            </a:r>
          </a:p>
          <a:p>
            <a:pPr marL="0" indent="0">
              <a:buNone/>
            </a:pPr>
            <a:endParaRPr lang="en-US"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5</a:t>
            </a:fld>
            <a:endParaRPr lang="en-US" dirty="0"/>
          </a:p>
        </p:txBody>
      </p:sp>
    </p:spTree>
    <p:extLst>
      <p:ext uri="{BB962C8B-B14F-4D97-AF65-F5344CB8AC3E}">
        <p14:creationId xmlns:p14="http://schemas.microsoft.com/office/powerpoint/2010/main" val="3525148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79901"/>
          </a:xfrm>
        </p:spPr>
        <p:txBody>
          <a:bodyPr>
            <a:noAutofit/>
          </a:bodyPr>
          <a:lstStyle/>
          <a:p>
            <a:pPr algn="ctr"/>
            <a:r>
              <a:rPr lang="en-US" sz="3600" b="1" i="1"/>
              <a:t>9-Fix the Loopholes in the Election System</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217170" y="1600199"/>
            <a:ext cx="11136630" cy="4756151"/>
          </a:xfrm>
        </p:spPr>
        <p:txBody>
          <a:bodyPr>
            <a:normAutofit/>
          </a:bodyPr>
          <a:lstStyle/>
          <a:p>
            <a:r>
              <a:rPr lang="en-US" sz="2000" b="1" dirty="0"/>
              <a:t>We have not had a truly disputed election in the U.S. since 1876 </a:t>
            </a:r>
            <a:r>
              <a:rPr lang="en-US" sz="1800" dirty="0"/>
              <a:t>(excluding 2000). </a:t>
            </a:r>
          </a:p>
          <a:p>
            <a:r>
              <a:rPr lang="en-US" sz="1800" dirty="0"/>
              <a:t>However, there are some  loopholes that could lead to the type of Black Swan event we have described. </a:t>
            </a:r>
          </a:p>
          <a:p>
            <a:r>
              <a:rPr lang="en-US" sz="1800" dirty="0"/>
              <a:t>Congress should fix these loopholes so they never actually come into play. </a:t>
            </a:r>
          </a:p>
          <a:p>
            <a:endParaRPr lang="en-US" sz="1800" dirty="0"/>
          </a:p>
          <a:p>
            <a:endParaRPr lang="en-US" sz="1800" dirty="0"/>
          </a:p>
          <a:p>
            <a:endParaRPr lang="en-US" sz="1800" dirty="0"/>
          </a:p>
          <a:p>
            <a:endParaRPr lang="en-US" sz="1800" dirty="0"/>
          </a:p>
          <a:p>
            <a:endParaRPr lang="en-US" sz="1800" dirty="0"/>
          </a:p>
          <a:p>
            <a:pPr marL="0" indent="0">
              <a:buNone/>
            </a:pPr>
            <a:r>
              <a:rPr lang="en-US" sz="2000" b="1" dirty="0"/>
              <a:t>Before concluding, we could like to return to the election and tell you what to look for on election night. </a:t>
            </a:r>
          </a:p>
          <a:p>
            <a:endParaRPr lang="en-US" sz="2000" b="1" dirty="0"/>
          </a:p>
          <a:p>
            <a:pPr marL="0" indent="0">
              <a:buNone/>
            </a:pPr>
            <a:endParaRPr lang="en-US" sz="1800" dirty="0"/>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37521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18427E9-A5A6-044D-A84A-BE1A8C3BF5EE}"/>
              </a:ext>
            </a:extLst>
          </p:cNvPr>
          <p:cNvSpPr>
            <a:spLocks noGrp="1"/>
          </p:cNvSpPr>
          <p:nvPr>
            <p:ph type="sldNum" sz="quarter" idx="12"/>
          </p:nvPr>
        </p:nvSpPr>
        <p:spPr/>
        <p:txBody>
          <a:bodyPr/>
          <a:lstStyle/>
          <a:p>
            <a:fld id="{C96D23C6-A768-4C4D-8D6D-6E345292356B}" type="slidenum">
              <a:rPr lang="en-US" smtClean="0"/>
              <a:t>50</a:t>
            </a:fld>
            <a:endParaRPr lang="en-US" dirty="0"/>
          </a:p>
        </p:txBody>
      </p:sp>
    </p:spTree>
    <p:extLst>
      <p:ext uri="{BB962C8B-B14F-4D97-AF65-F5344CB8AC3E}">
        <p14:creationId xmlns:p14="http://schemas.microsoft.com/office/powerpoint/2010/main" val="722416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838200" y="482380"/>
            <a:ext cx="10515600" cy="852434"/>
          </a:xfrm>
        </p:spPr>
        <p:txBody>
          <a:bodyPr>
            <a:normAutofit/>
          </a:bodyPr>
          <a:lstStyle/>
          <a:p>
            <a:pPr algn="ctr"/>
            <a:r>
              <a:rPr lang="en-US" sz="4000" b="1" i="1" dirty="0"/>
              <a:t>What to Look For on Election Night</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970156" y="1334814"/>
            <a:ext cx="10604810" cy="4842149"/>
          </a:xfrm>
        </p:spPr>
        <p:txBody>
          <a:bodyPr>
            <a:normAutofit/>
          </a:bodyPr>
          <a:lstStyle/>
          <a:p>
            <a:pPr marL="0" indent="0">
              <a:buNone/>
            </a:pPr>
            <a:r>
              <a:rPr lang="en-US" sz="2000" b="1" dirty="0"/>
              <a:t>When I was a Wall Street analyst, I issued reports on what to look for when news is reported. </a:t>
            </a:r>
            <a:r>
              <a:rPr lang="en-US" sz="2000" dirty="0"/>
              <a:t>So what should investors look at on election night?</a:t>
            </a:r>
          </a:p>
          <a:p>
            <a:pPr lvl="1"/>
            <a:r>
              <a:rPr lang="en-US" sz="1800" dirty="0"/>
              <a:t>On election night and for the next few days, everyone will be inundated with information. </a:t>
            </a:r>
          </a:p>
          <a:p>
            <a:pPr lvl="1"/>
            <a:r>
              <a:rPr lang="en-US" sz="1800" dirty="0"/>
              <a:t>Many states can be predicted now- because they are strongly partisan. </a:t>
            </a:r>
          </a:p>
          <a:p>
            <a:pPr lvl="1"/>
            <a:r>
              <a:rPr lang="en-US" sz="1800" b="1" dirty="0"/>
              <a:t>But anyone trying to guess the ultimate results should focus on three states: Florida, Arizona, and North Carolina. </a:t>
            </a:r>
          </a:p>
          <a:p>
            <a:pPr marL="0" indent="0">
              <a:buNone/>
            </a:pPr>
            <a:endParaRPr lang="en-US" sz="2000" dirty="0"/>
          </a:p>
          <a:p>
            <a:r>
              <a:rPr lang="en-US" sz="1800" b="1" dirty="0"/>
              <a:t>Why are these states so important? </a:t>
            </a:r>
          </a:p>
          <a:p>
            <a:pPr lvl="1"/>
            <a:r>
              <a:rPr lang="en-US" sz="1800" b="1" dirty="0"/>
              <a:t>They are swing states. (so are many others like Wisconsin, Michigan, Pennsylvania, etc.) </a:t>
            </a:r>
          </a:p>
          <a:p>
            <a:pPr lvl="1"/>
            <a:r>
              <a:rPr lang="en-US" sz="1800" b="1" dirty="0"/>
              <a:t>However, these states start counting very early. </a:t>
            </a:r>
          </a:p>
          <a:p>
            <a:pPr lvl="2"/>
            <a:r>
              <a:rPr lang="en-US" sz="1800" dirty="0"/>
              <a:t>Florida starts its count 22 days before the election. </a:t>
            </a:r>
          </a:p>
          <a:p>
            <a:pPr lvl="2"/>
            <a:r>
              <a:rPr lang="en-US" sz="1800" dirty="0"/>
              <a:t>Arizona and North Carolina start their counts 14 days before the election. </a:t>
            </a:r>
          </a:p>
          <a:p>
            <a:pPr lvl="2"/>
            <a:r>
              <a:rPr lang="en-US" sz="1800" dirty="0"/>
              <a:t>These states also do not offer extended time for receiving ballots. </a:t>
            </a:r>
          </a:p>
          <a:p>
            <a:pPr marL="685800" lvl="2"/>
            <a:r>
              <a:rPr lang="en-US" sz="1800" dirty="0"/>
              <a:t>This means Florida, Arizona, and North Carolina will have complete or almost complete tallies well before other states, especially other swing states. </a:t>
            </a:r>
          </a:p>
          <a:p>
            <a:pPr marL="685800" lvl="2"/>
            <a:endParaRPr lang="en-US" sz="1800"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11730" cy="51084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AC92725B-D90C-3B46-A808-EA2213EF8906}"/>
              </a:ext>
            </a:extLst>
          </p:cNvPr>
          <p:cNvSpPr>
            <a:spLocks noGrp="1"/>
          </p:cNvSpPr>
          <p:nvPr>
            <p:ph type="sldNum" sz="quarter" idx="12"/>
          </p:nvPr>
        </p:nvSpPr>
        <p:spPr/>
        <p:txBody>
          <a:bodyPr/>
          <a:lstStyle/>
          <a:p>
            <a:fld id="{C96D23C6-A768-4C4D-8D6D-6E345292356B}" type="slidenum">
              <a:rPr lang="en-US" smtClean="0"/>
              <a:t>51</a:t>
            </a:fld>
            <a:endParaRPr lang="en-US" dirty="0"/>
          </a:p>
        </p:txBody>
      </p:sp>
    </p:spTree>
    <p:extLst>
      <p:ext uri="{BB962C8B-B14F-4D97-AF65-F5344CB8AC3E}">
        <p14:creationId xmlns:p14="http://schemas.microsoft.com/office/powerpoint/2010/main" val="2690253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a:xfrm>
            <a:off x="982513" y="482380"/>
            <a:ext cx="10515600" cy="852434"/>
          </a:xfrm>
        </p:spPr>
        <p:txBody>
          <a:bodyPr>
            <a:normAutofit/>
          </a:bodyPr>
          <a:lstStyle/>
          <a:p>
            <a:pPr algn="ctr"/>
            <a:r>
              <a:rPr lang="en-US" sz="3200" b="1" i="1" dirty="0"/>
              <a:t>Arizona, Florida, and North Carolina- Canaries in the Coal Mine.</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982513" y="1334814"/>
            <a:ext cx="10604810" cy="4842149"/>
          </a:xfrm>
        </p:spPr>
        <p:txBody>
          <a:bodyPr>
            <a:normAutofit/>
          </a:bodyPr>
          <a:lstStyle/>
          <a:p>
            <a:pPr marL="0" lvl="2" indent="0">
              <a:buNone/>
            </a:pPr>
            <a:r>
              <a:rPr lang="en-US" sz="1800" dirty="0"/>
              <a:t>Right now, the election is split. Projections by states look as follows: </a:t>
            </a:r>
          </a:p>
          <a:p>
            <a:pPr marL="742950" lvl="2" indent="-285750"/>
            <a:r>
              <a:rPr lang="en-US" sz="1600" dirty="0"/>
              <a:t>Trump solid			104		Biden Solid	106</a:t>
            </a:r>
          </a:p>
          <a:p>
            <a:pPr marL="742950" lvl="2" indent="-285750"/>
            <a:r>
              <a:rPr lang="en-US" sz="1600" dirty="0"/>
              <a:t>Trump lean			  60		Biden Lean		120</a:t>
            </a:r>
          </a:p>
          <a:p>
            <a:pPr marL="742950" lvl="2" indent="-285750"/>
            <a:r>
              <a:rPr lang="en-US" sz="1600" dirty="0"/>
              <a:t>Toss-up			141</a:t>
            </a:r>
          </a:p>
          <a:p>
            <a:pPr marL="0" lvl="2" indent="0">
              <a:buNone/>
            </a:pPr>
            <a:endParaRPr lang="en-US" sz="1600" dirty="0"/>
          </a:p>
          <a:p>
            <a:pPr marL="0" lvl="2" indent="0">
              <a:buNone/>
            </a:pPr>
            <a:r>
              <a:rPr lang="en-US" sz="1600" dirty="0"/>
              <a:t>This means the election will likely be decided by the toss-up states. </a:t>
            </a:r>
          </a:p>
          <a:p>
            <a:pPr marL="285750" lvl="2" indent="-285750"/>
            <a:r>
              <a:rPr lang="en-US" sz="1600" dirty="0"/>
              <a:t>States like Michigan, Ohio, Pennsylvania, and others allow extra time for ballots to arrive. </a:t>
            </a:r>
          </a:p>
          <a:p>
            <a:pPr marL="285750" lvl="2" indent="-285750"/>
            <a:r>
              <a:rPr lang="en-US" sz="1600" dirty="0"/>
              <a:t>States like Georgia, Michigan, Wisconsin and others do not start counting before Election Day. </a:t>
            </a:r>
          </a:p>
          <a:p>
            <a:pPr marL="285750" lvl="2" indent="-285750"/>
            <a:r>
              <a:rPr lang="en-US" sz="1600" dirty="0"/>
              <a:t>This states may not have clear results for an extended period of time. </a:t>
            </a:r>
          </a:p>
          <a:p>
            <a:pPr marL="285750" lvl="2" indent="-285750"/>
            <a:r>
              <a:rPr lang="en-US" sz="1600" dirty="0"/>
              <a:t>Arizona, Florida, and North Carolina will be the canaries in the coal mine. </a:t>
            </a:r>
          </a:p>
          <a:p>
            <a:pPr marL="742950" lvl="2" indent="-285750"/>
            <a:r>
              <a:rPr lang="en-US" sz="1600" dirty="0"/>
              <a:t>If these states lean strongly for Biden, the election is over. </a:t>
            </a:r>
          </a:p>
          <a:p>
            <a:pPr marL="742950" lvl="2" indent="-285750"/>
            <a:r>
              <a:rPr lang="en-US" sz="1600" dirty="0"/>
              <a:t>If these states lean strongly for Trump, he has a good chance of winning. </a:t>
            </a:r>
          </a:p>
          <a:p>
            <a:pPr marL="742950" lvl="2" indent="-285750"/>
            <a:r>
              <a:rPr lang="en-US" sz="1600" dirty="0"/>
              <a:t>If these states are very close, there could be a long election. </a:t>
            </a:r>
          </a:p>
          <a:p>
            <a:pPr marL="0" lvl="2" indent="0">
              <a:buNone/>
            </a:pPr>
            <a:endParaRPr lang="en-US" sz="1600" dirty="0"/>
          </a:p>
          <a:p>
            <a:pPr marL="0" lvl="2" indent="0">
              <a:buNone/>
            </a:pPr>
            <a:r>
              <a:rPr lang="en-US" sz="1600" dirty="0"/>
              <a:t>On election night, ignore the noise and focus on results from Arizona, Florida, and North Carolina.</a:t>
            </a:r>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11730" cy="51084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AC92725B-D90C-3B46-A808-EA2213EF8906}"/>
              </a:ext>
            </a:extLst>
          </p:cNvPr>
          <p:cNvSpPr>
            <a:spLocks noGrp="1"/>
          </p:cNvSpPr>
          <p:nvPr>
            <p:ph type="sldNum" sz="quarter" idx="12"/>
          </p:nvPr>
        </p:nvSpPr>
        <p:spPr/>
        <p:txBody>
          <a:bodyPr/>
          <a:lstStyle/>
          <a:p>
            <a:fld id="{C96D23C6-A768-4C4D-8D6D-6E345292356B}" type="slidenum">
              <a:rPr lang="en-US" smtClean="0"/>
              <a:t>52</a:t>
            </a:fld>
            <a:endParaRPr lang="en-US" dirty="0"/>
          </a:p>
        </p:txBody>
      </p:sp>
    </p:spTree>
    <p:extLst>
      <p:ext uri="{BB962C8B-B14F-4D97-AF65-F5344CB8AC3E}">
        <p14:creationId xmlns:p14="http://schemas.microsoft.com/office/powerpoint/2010/main" val="41362118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681037"/>
            <a:ext cx="10515600" cy="779901"/>
          </a:xfrm>
        </p:spPr>
        <p:txBody>
          <a:bodyPr>
            <a:noAutofit/>
          </a:bodyPr>
          <a:lstStyle/>
          <a:p>
            <a:pPr algn="ctr"/>
            <a:r>
              <a:rPr lang="en-US" sz="3600" b="1" i="1" dirty="0"/>
              <a:t>Conclusion</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217170" y="1600199"/>
            <a:ext cx="11136630" cy="5031829"/>
          </a:xfrm>
        </p:spPr>
        <p:txBody>
          <a:bodyPr>
            <a:normAutofit fontScale="92500" lnSpcReduction="10000"/>
          </a:bodyPr>
          <a:lstStyle/>
          <a:p>
            <a:pPr marL="0" indent="0">
              <a:buNone/>
            </a:pPr>
            <a:r>
              <a:rPr lang="en-US" sz="2400" dirty="0"/>
              <a:t>The election in 2020 is one of the most critical in our history.</a:t>
            </a:r>
          </a:p>
          <a:p>
            <a:pPr marL="457200"/>
            <a:r>
              <a:rPr lang="en-US" sz="2000" dirty="0"/>
              <a:t>In addition to the Presidency, control of Congress and many states are being contested. The election will also provide the basis for drawing new political districts for the next decade. </a:t>
            </a:r>
          </a:p>
          <a:p>
            <a:pPr marL="457200"/>
            <a:r>
              <a:rPr lang="en-US" sz="2000" dirty="0"/>
              <a:t>Our country is extremely polarized, and we are in the midst of a serious health crisis.</a:t>
            </a:r>
          </a:p>
          <a:p>
            <a:pPr marL="457200"/>
            <a:r>
              <a:rPr lang="en-US" sz="2000" dirty="0"/>
              <a:t>Many leaders, on both sides, are concerned about a fraudulent election. We cannot afford a disputed election and a Constitutional crisis. </a:t>
            </a:r>
          </a:p>
          <a:p>
            <a:pPr marL="457200"/>
            <a:r>
              <a:rPr lang="en-US" sz="2000" dirty="0"/>
              <a:t>There are simple steps we can take to make mail-in voting function better and avoid election results that may be disputed for years to come. </a:t>
            </a:r>
          </a:p>
          <a:p>
            <a:pPr marL="457200"/>
            <a:r>
              <a:rPr lang="en-US" sz="2000" dirty="0"/>
              <a:t>Political leaders must recognize these issues, allocate needed funds, and take these steps to avoid a potential constitutional crisis. </a:t>
            </a:r>
          </a:p>
          <a:p>
            <a:pPr marL="457200"/>
            <a:endParaRPr lang="en-US" b="1" dirty="0"/>
          </a:p>
          <a:p>
            <a:pPr marL="457200"/>
            <a:r>
              <a:rPr lang="en-US" b="1" dirty="0"/>
              <a:t>We have a responsibility as citizens to influence our leaders to take the necessary actions quickly to preserve the integrity of our democracy.</a:t>
            </a:r>
            <a:endParaRPr lang="en-US" dirty="0"/>
          </a:p>
          <a:p>
            <a:endParaRPr lang="en-US" sz="2000" dirty="0"/>
          </a:p>
          <a:p>
            <a:pPr algn="r">
              <a:lnSpc>
                <a:spcPct val="120000"/>
              </a:lnSpc>
              <a:spcBef>
                <a:spcPts val="0"/>
              </a:spcBef>
            </a:pPr>
            <a:r>
              <a:rPr lang="en-US" sz="1200" dirty="0"/>
              <a:t>Peter J. Siris</a:t>
            </a:r>
          </a:p>
          <a:p>
            <a:pPr algn="r">
              <a:lnSpc>
                <a:spcPct val="120000"/>
              </a:lnSpc>
              <a:spcBef>
                <a:spcPts val="0"/>
              </a:spcBef>
            </a:pPr>
            <a:r>
              <a:rPr lang="en-US" sz="1200" dirty="0"/>
              <a:t>Oct. 1, 2020</a:t>
            </a:r>
          </a:p>
        </p:txBody>
      </p:sp>
      <p:pic>
        <p:nvPicPr>
          <p:cNvPr id="4" name="Picture 1" descr="page1image3637307008">
            <a:extLst>
              <a:ext uri="{FF2B5EF4-FFF2-40B4-BE49-F238E27FC236}">
                <a16:creationId xmlns:a16="http://schemas.microsoft.com/office/drawing/2014/main" id="{D2D9D375-69AB-954C-AEA5-3223D98EE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86"/>
            <a:ext cx="2219093"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1FDD22E-D156-464F-9430-B75BFB544A3B}"/>
              </a:ext>
            </a:extLst>
          </p:cNvPr>
          <p:cNvSpPr>
            <a:spLocks noGrp="1"/>
          </p:cNvSpPr>
          <p:nvPr>
            <p:ph type="sldNum" sz="quarter" idx="12"/>
          </p:nvPr>
        </p:nvSpPr>
        <p:spPr/>
        <p:txBody>
          <a:bodyPr/>
          <a:lstStyle/>
          <a:p>
            <a:fld id="{C96D23C6-A768-4C4D-8D6D-6E345292356B}" type="slidenum">
              <a:rPr lang="en-US" smtClean="0"/>
              <a:t>53</a:t>
            </a:fld>
            <a:endParaRPr lang="en-US" dirty="0"/>
          </a:p>
        </p:txBody>
      </p:sp>
    </p:spTree>
    <p:extLst>
      <p:ext uri="{BB962C8B-B14F-4D97-AF65-F5344CB8AC3E}">
        <p14:creationId xmlns:p14="http://schemas.microsoft.com/office/powerpoint/2010/main" val="8659216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5">
            <a:extLst>
              <a:ext uri="{FF2B5EF4-FFF2-40B4-BE49-F238E27FC236}">
                <a16:creationId xmlns:a16="http://schemas.microsoft.com/office/drawing/2014/main" id="{F46B55DD-A1EC-4B59-8A19-17AA4D0148BF}"/>
              </a:ext>
            </a:extLst>
          </p:cNvPr>
          <p:cNvSpPr txBox="1">
            <a:spLocks/>
          </p:cNvSpPr>
          <p:nvPr/>
        </p:nvSpPr>
        <p:spPr>
          <a:xfrm>
            <a:off x="3355449" y="5009045"/>
            <a:ext cx="5490003" cy="466166"/>
          </a:xfrm>
          <a:prstGeom prst="rect">
            <a:avLst/>
          </a:prstGeom>
          <a:effectLst>
            <a:glow rad="63500">
              <a:schemeClr val="accent2">
                <a:satMod val="175000"/>
                <a:alpha val="40000"/>
              </a:schemeClr>
            </a:glow>
          </a:effectLst>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a:solidFill>
                  <a:schemeClr val="tx1"/>
                </a:solidFill>
              </a:rPr>
              <a:t>www.ReformElectionsNow.org</a:t>
            </a:r>
            <a:endParaRPr lang="en-US" sz="2800" dirty="0">
              <a:solidFill>
                <a:schemeClr val="tx1"/>
              </a:solidFill>
            </a:endParaRPr>
          </a:p>
        </p:txBody>
      </p:sp>
      <p:sp>
        <p:nvSpPr>
          <p:cNvPr id="2" name="Title 1">
            <a:extLst>
              <a:ext uri="{FF2B5EF4-FFF2-40B4-BE49-F238E27FC236}">
                <a16:creationId xmlns:a16="http://schemas.microsoft.com/office/drawing/2014/main" id="{84459320-8027-314A-A720-E11C95452261}"/>
              </a:ext>
            </a:extLst>
          </p:cNvPr>
          <p:cNvSpPr>
            <a:spLocks noGrp="1"/>
          </p:cNvSpPr>
          <p:nvPr>
            <p:ph type="ctrTitle"/>
          </p:nvPr>
        </p:nvSpPr>
        <p:spPr>
          <a:xfrm>
            <a:off x="902825" y="2964613"/>
            <a:ext cx="10016669" cy="671466"/>
          </a:xfrm>
        </p:spPr>
        <p:txBody>
          <a:bodyPr>
            <a:noAutofit/>
          </a:bodyPr>
          <a:lstStyle/>
          <a:p>
            <a:br>
              <a:rPr lang="en-US" sz="6600" b="1">
                <a:solidFill>
                  <a:schemeClr val="bg1"/>
                </a:solidFill>
              </a:rPr>
            </a:br>
            <a:r>
              <a:rPr lang="en-US" sz="4800" b="1" i="1">
                <a:latin typeface="Arial" panose="020B0604020202020204" pitchFamily="34" charset="0"/>
                <a:cs typeface="Arial" panose="020B0604020202020204" pitchFamily="34" charset="0"/>
              </a:rPr>
              <a:t>Make Government Work!</a:t>
            </a:r>
          </a:p>
        </p:txBody>
      </p:sp>
      <p:pic>
        <p:nvPicPr>
          <p:cNvPr id="18" name="Picture 17">
            <a:extLst>
              <a:ext uri="{FF2B5EF4-FFF2-40B4-BE49-F238E27FC236}">
                <a16:creationId xmlns:a16="http://schemas.microsoft.com/office/drawing/2014/main" id="{5D1EB9D7-73A4-4203-B278-C396E94313AA}"/>
              </a:ext>
            </a:extLst>
          </p:cNvPr>
          <p:cNvPicPr>
            <a:picLocks noChangeAspect="1"/>
          </p:cNvPicPr>
          <p:nvPr/>
        </p:nvPicPr>
        <p:blipFill>
          <a:blip r:embed="rId3"/>
          <a:stretch>
            <a:fillRect/>
          </a:stretch>
        </p:blipFill>
        <p:spPr>
          <a:xfrm>
            <a:off x="2244091" y="1158763"/>
            <a:ext cx="7344987" cy="1608731"/>
          </a:xfrm>
          <a:prstGeom prst="rect">
            <a:avLst/>
          </a:prstGeom>
        </p:spPr>
      </p:pic>
      <p:sp>
        <p:nvSpPr>
          <p:cNvPr id="6" name="Subtitle 5">
            <a:extLst>
              <a:ext uri="{FF2B5EF4-FFF2-40B4-BE49-F238E27FC236}">
                <a16:creationId xmlns:a16="http://schemas.microsoft.com/office/drawing/2014/main" id="{6618908F-FE70-4890-803B-1BFF1EA4053B}"/>
              </a:ext>
            </a:extLst>
          </p:cNvPr>
          <p:cNvSpPr>
            <a:spLocks noGrp="1"/>
          </p:cNvSpPr>
          <p:nvPr>
            <p:ph type="subTitle" idx="1"/>
          </p:nvPr>
        </p:nvSpPr>
        <p:spPr>
          <a:xfrm>
            <a:off x="3400179" y="3881088"/>
            <a:ext cx="6494866" cy="2463956"/>
          </a:xfrm>
          <a:effectLst>
            <a:glow rad="63500">
              <a:schemeClr val="accent2">
                <a:satMod val="175000"/>
                <a:alpha val="40000"/>
              </a:schemeClr>
            </a:glow>
          </a:effectLst>
        </p:spPr>
        <p:txBody>
          <a:bodyPr>
            <a:normAutofit/>
          </a:bodyPr>
          <a:lstStyle/>
          <a:p>
            <a:pPr algn="l"/>
            <a:r>
              <a:rPr lang="en-US"/>
              <a:t>To learn more, </a:t>
            </a:r>
            <a:br>
              <a:rPr lang="en-US"/>
            </a:br>
            <a:r>
              <a:rPr lang="en-US"/>
              <a:t>  </a:t>
            </a:r>
            <a:r>
              <a:rPr lang="en-US" sz="2200" b="0" i="1"/>
              <a:t>see details, facts and figures</a:t>
            </a:r>
            <a:br>
              <a:rPr lang="en-US" sz="2200" b="0" i="1"/>
            </a:br>
            <a:r>
              <a:rPr lang="en-US" sz="2200" b="0" i="1"/>
              <a:t>  in white papers presented at</a:t>
            </a:r>
          </a:p>
        </p:txBody>
      </p:sp>
    </p:spTree>
    <p:extLst>
      <p:ext uri="{BB962C8B-B14F-4D97-AF65-F5344CB8AC3E}">
        <p14:creationId xmlns:p14="http://schemas.microsoft.com/office/powerpoint/2010/main" val="2475766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Narrow Margins in Swing States</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416204"/>
            <a:ext cx="10515600" cy="5441796"/>
          </a:xfrm>
        </p:spPr>
        <p:txBody>
          <a:bodyPr>
            <a:normAutofit/>
          </a:bodyPr>
          <a:lstStyle/>
          <a:p>
            <a:pPr marL="0" indent="0">
              <a:buNone/>
            </a:pPr>
            <a:r>
              <a:rPr lang="en-US" sz="2000" b="1" dirty="0"/>
              <a:t>Nov. 24, 2020</a:t>
            </a:r>
          </a:p>
          <a:p>
            <a:r>
              <a:rPr lang="en-US" sz="1800" b="1" dirty="0"/>
              <a:t>As mail-in counting continues, Biden’s popular vote lead increases to 7 points. Biden leads in states with 318 electoral votes. </a:t>
            </a:r>
          </a:p>
          <a:p>
            <a:r>
              <a:rPr lang="en-US" sz="1800" dirty="0"/>
              <a:t>Donald Trump says, </a:t>
            </a:r>
            <a:r>
              <a:rPr lang="en-US" sz="1800" i="1" dirty="0"/>
              <a:t>“</a:t>
            </a:r>
            <a:r>
              <a:rPr lang="en-US" sz="1800" dirty="0"/>
              <a:t>Mail ballots, they cheat. Mail ballots are very dangerous for this country because of cheaters. They are fraudulent.”</a:t>
            </a:r>
          </a:p>
          <a:p>
            <a:r>
              <a:rPr lang="en-US" sz="1800" b="1" dirty="0"/>
              <a:t>Margins in swing states are very narrow: </a:t>
            </a:r>
          </a:p>
          <a:p>
            <a:pPr marL="1463040" lvl="1"/>
            <a:r>
              <a:rPr lang="en-US" sz="1600" dirty="0"/>
              <a:t>Wisconsin			Biden 		80,000</a:t>
            </a:r>
          </a:p>
          <a:p>
            <a:pPr marL="1463040" lvl="1"/>
            <a:r>
              <a:rPr lang="en-US" sz="1600" dirty="0"/>
              <a:t>Michigan 			Biden 		70,000</a:t>
            </a:r>
          </a:p>
          <a:p>
            <a:pPr marL="1463040" lvl="1"/>
            <a:r>
              <a:rPr lang="en-US" sz="1600" dirty="0"/>
              <a:t>Florida			Biden 		30,000</a:t>
            </a:r>
          </a:p>
          <a:p>
            <a:pPr marL="1463040" lvl="1"/>
            <a:r>
              <a:rPr lang="en-US" sz="1600" dirty="0"/>
              <a:t>Pennsylvania			Biden 		28,000</a:t>
            </a:r>
          </a:p>
          <a:p>
            <a:pPr marL="1463040" lvl="1"/>
            <a:r>
              <a:rPr lang="en-US" sz="1600" dirty="0"/>
              <a:t>Ohio 			Trump		36,000</a:t>
            </a:r>
          </a:p>
          <a:p>
            <a:pPr marL="1463040" lvl="1"/>
            <a:r>
              <a:rPr lang="en-US" sz="1600" dirty="0"/>
              <a:t>Georgia 			Trump		33,000</a:t>
            </a:r>
          </a:p>
          <a:p>
            <a:pPr marL="1463040" lvl="1"/>
            <a:r>
              <a:rPr lang="en-US" sz="1600" dirty="0"/>
              <a:t>North Carolina			Biden 		23,000</a:t>
            </a:r>
          </a:p>
          <a:p>
            <a:pPr marL="1463040" lvl="1"/>
            <a:r>
              <a:rPr lang="en-US" sz="1600" dirty="0"/>
              <a:t>Arizona			Biden 		64,000</a:t>
            </a:r>
          </a:p>
          <a:p>
            <a:pPr marL="1463040" lvl="1"/>
            <a:r>
              <a:rPr lang="en-US" sz="1600" dirty="0"/>
              <a:t>Iowa			Trump		42,000</a:t>
            </a:r>
          </a:p>
          <a:p>
            <a:pPr marL="1463040" lvl="1"/>
            <a:r>
              <a:rPr lang="en-US" sz="1600" dirty="0"/>
              <a:t>Maine #2			Biden		   1,000</a:t>
            </a:r>
          </a:p>
          <a:p>
            <a:pPr marL="1463040" lvl="1"/>
            <a:r>
              <a:rPr lang="en-US" sz="1600" dirty="0"/>
              <a:t>Nebraska #2			Biden 		   1,000</a:t>
            </a:r>
          </a:p>
          <a:p>
            <a:pPr marL="285750" lvl="1" indent="-285750" algn="ctr"/>
            <a:r>
              <a:rPr lang="en-US" sz="1600" dirty="0"/>
              <a:t>How do financial markets react?</a:t>
            </a:r>
            <a:endParaRPr lang="en-US" sz="1800" dirty="0"/>
          </a:p>
          <a:p>
            <a:pPr lvl="1"/>
            <a:endParaRPr lang="en-US" sz="1800" b="1" dirty="0"/>
          </a:p>
          <a:p>
            <a:pPr marL="0" indent="0">
              <a:buNone/>
            </a:pPr>
            <a:endParaRPr lang="en-US" sz="18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6</a:t>
            </a:fld>
            <a:endParaRPr lang="en-US" dirty="0"/>
          </a:p>
        </p:txBody>
      </p:sp>
    </p:spTree>
    <p:extLst>
      <p:ext uri="{BB962C8B-B14F-4D97-AF65-F5344CB8AC3E}">
        <p14:creationId xmlns:p14="http://schemas.microsoft.com/office/powerpoint/2010/main" val="2013562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Safe Harbor &amp; Electoral College</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825625"/>
            <a:ext cx="10515600" cy="4530725"/>
          </a:xfrm>
        </p:spPr>
        <p:txBody>
          <a:bodyPr>
            <a:normAutofit/>
          </a:bodyPr>
          <a:lstStyle/>
          <a:p>
            <a:pPr marL="0" indent="0">
              <a:buNone/>
            </a:pPr>
            <a:r>
              <a:rPr lang="en-US" sz="2000" b="1" dirty="0"/>
              <a:t>Dec. 8:</a:t>
            </a:r>
          </a:p>
          <a:p>
            <a:pPr marL="0" indent="0">
              <a:buNone/>
            </a:pPr>
            <a:r>
              <a:rPr lang="en-US" sz="2400" b="1" dirty="0"/>
              <a:t> Safe Harbor Day</a:t>
            </a:r>
          </a:p>
          <a:p>
            <a:r>
              <a:rPr lang="en-US" sz="2000" b="1" dirty="0"/>
              <a:t>On Dec. 8, </a:t>
            </a:r>
            <a:r>
              <a:rPr lang="en-US" sz="1800" b="1" dirty="0"/>
              <a:t>states must attest that they have an official result. </a:t>
            </a:r>
          </a:p>
          <a:p>
            <a:r>
              <a:rPr lang="en-US" sz="1800" dirty="0"/>
              <a:t>The counting is still continuing, lawsuits are filed over the election in states. </a:t>
            </a:r>
          </a:p>
          <a:p>
            <a:r>
              <a:rPr lang="en-US" sz="1800" dirty="0"/>
              <a:t>Five states (Pennsylvania, Arizona, Michigan, Ohio, and Florida) begin official recounts. </a:t>
            </a:r>
          </a:p>
          <a:p>
            <a:pPr marL="0" indent="0">
              <a:buNone/>
            </a:pPr>
            <a:endParaRPr lang="en-US" sz="2000" b="1" dirty="0"/>
          </a:p>
          <a:p>
            <a:pPr marL="0" indent="0">
              <a:buNone/>
            </a:pPr>
            <a:r>
              <a:rPr lang="en-US" sz="2000" b="1" dirty="0"/>
              <a:t>Dec 14: </a:t>
            </a:r>
          </a:p>
          <a:p>
            <a:pPr marL="0" indent="0">
              <a:buNone/>
            </a:pPr>
            <a:r>
              <a:rPr lang="en-US" sz="2400" b="1" dirty="0"/>
              <a:t>State Electoral Colleges Meet</a:t>
            </a:r>
          </a:p>
          <a:p>
            <a:r>
              <a:rPr lang="en-US" sz="1800" dirty="0"/>
              <a:t>With the recounts and the lawsuits, delegations in a number of states are not able to certify the results. </a:t>
            </a:r>
          </a:p>
          <a:p>
            <a:endParaRPr lang="en-US" sz="1800" dirty="0"/>
          </a:p>
          <a:p>
            <a:endParaRPr lang="en-US" sz="1800" dirty="0"/>
          </a:p>
          <a:p>
            <a:pPr marL="0" indent="0">
              <a:buNone/>
            </a:pPr>
            <a:endParaRPr lang="en-US" sz="1800" dirty="0"/>
          </a:p>
          <a:p>
            <a:pPr marL="0" indent="0">
              <a:buNone/>
            </a:pPr>
            <a:endParaRPr lang="en-US"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7</a:t>
            </a:fld>
            <a:endParaRPr lang="en-US" dirty="0"/>
          </a:p>
        </p:txBody>
      </p:sp>
    </p:spTree>
    <p:extLst>
      <p:ext uri="{BB962C8B-B14F-4D97-AF65-F5344CB8AC3E}">
        <p14:creationId xmlns:p14="http://schemas.microsoft.com/office/powerpoint/2010/main" val="2449711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3600" b="1" i="1" dirty="0"/>
              <a:t>State Legislatures &amp; The Electoral Count Act of 1887</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825625"/>
            <a:ext cx="10515600" cy="4530725"/>
          </a:xfrm>
        </p:spPr>
        <p:txBody>
          <a:bodyPr>
            <a:normAutofit lnSpcReduction="10000"/>
          </a:bodyPr>
          <a:lstStyle/>
          <a:p>
            <a:pPr marL="0" indent="0">
              <a:buNone/>
            </a:pPr>
            <a:r>
              <a:rPr lang="en-US" sz="2400" b="1" dirty="0"/>
              <a:t>Dec. 18: </a:t>
            </a:r>
          </a:p>
          <a:p>
            <a:pPr marL="0" indent="0">
              <a:buNone/>
            </a:pPr>
            <a:r>
              <a:rPr lang="en-US" sz="2400" b="1" dirty="0"/>
              <a:t>State Legislatures Meet</a:t>
            </a:r>
            <a:endParaRPr lang="en-US" sz="1800" b="1" dirty="0"/>
          </a:p>
          <a:p>
            <a:r>
              <a:rPr lang="en-US" sz="1800" b="1" dirty="0"/>
              <a:t>States do not want to give up their Electoral College votes, so in accordance with the Electoral Count Act of 1887, State Legislatures in each of the pending States meet and appoint electors. </a:t>
            </a:r>
          </a:p>
          <a:p>
            <a:r>
              <a:rPr lang="en-US" sz="1800" dirty="0"/>
              <a:t>Although Biden has a lead in 6 of the 9 states, Republican Legislatures in all of the pending states cast their votes for slates supporting Trump.  </a:t>
            </a:r>
          </a:p>
          <a:p>
            <a:r>
              <a:rPr lang="en-US" sz="1800" dirty="0"/>
              <a:t>Democrats in Maine cast votes for Biden in Maine #2. Republicans in Nebraska cast votes for Trump in Nebraska #2. </a:t>
            </a:r>
          </a:p>
          <a:p>
            <a:r>
              <a:rPr lang="en-US" sz="1800" dirty="0"/>
              <a:t>Democratic Governors in Michigan, Wisconsin, North Carolina, and Pennsylvania appoint a separate slate of electors supporting Biden. </a:t>
            </a:r>
          </a:p>
          <a:p>
            <a:r>
              <a:rPr lang="en-US" sz="1800" dirty="0"/>
              <a:t>Democrats sue to overturn the decisions of the State Legislatures, claiming the electoral votes should go to the candidate that is leading. </a:t>
            </a:r>
          </a:p>
          <a:p>
            <a:pPr lvl="7"/>
            <a:endParaRPr lang="en-US" sz="800" dirty="0"/>
          </a:p>
          <a:p>
            <a:pPr lvl="7"/>
            <a:endParaRPr lang="en-US" sz="800" dirty="0"/>
          </a:p>
          <a:p>
            <a:pPr algn="ctr"/>
            <a:r>
              <a:rPr lang="en-US" sz="1800" dirty="0"/>
              <a:t>How do financial markets react?</a:t>
            </a:r>
          </a:p>
          <a:p>
            <a:pPr marL="0" indent="0">
              <a:buNone/>
            </a:pPr>
            <a:endParaRPr lang="en-US" sz="1800" dirty="0"/>
          </a:p>
          <a:p>
            <a:pPr marL="0" indent="0">
              <a:buNone/>
            </a:pPr>
            <a:endParaRPr lang="en-US"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2"/>
            <a:ext cx="2537460" cy="510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722812-8F2B-FD4D-AA5F-E689B94072A2}"/>
              </a:ext>
            </a:extLst>
          </p:cNvPr>
          <p:cNvSpPr>
            <a:spLocks noGrp="1"/>
          </p:cNvSpPr>
          <p:nvPr>
            <p:ph type="sldNum" sz="quarter" idx="12"/>
          </p:nvPr>
        </p:nvSpPr>
        <p:spPr/>
        <p:txBody>
          <a:bodyPr/>
          <a:lstStyle/>
          <a:p>
            <a:fld id="{C96D23C6-A768-4C4D-8D6D-6E345292356B}" type="slidenum">
              <a:rPr lang="en-US" smtClean="0"/>
              <a:t>8</a:t>
            </a:fld>
            <a:endParaRPr lang="en-US" dirty="0"/>
          </a:p>
        </p:txBody>
      </p:sp>
    </p:spTree>
    <p:extLst>
      <p:ext uri="{BB962C8B-B14F-4D97-AF65-F5344CB8AC3E}">
        <p14:creationId xmlns:p14="http://schemas.microsoft.com/office/powerpoint/2010/main" val="3628027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7886-27D1-184F-BA65-5381DB01E43B}"/>
              </a:ext>
            </a:extLst>
          </p:cNvPr>
          <p:cNvSpPr>
            <a:spLocks noGrp="1"/>
          </p:cNvSpPr>
          <p:nvPr>
            <p:ph type="title"/>
          </p:nvPr>
        </p:nvSpPr>
        <p:spPr/>
        <p:txBody>
          <a:bodyPr>
            <a:normAutofit/>
          </a:bodyPr>
          <a:lstStyle/>
          <a:p>
            <a:pPr algn="ctr"/>
            <a:r>
              <a:rPr lang="en-US" sz="4000" b="1" i="1" dirty="0"/>
              <a:t>Supreme Court</a:t>
            </a:r>
          </a:p>
        </p:txBody>
      </p:sp>
      <p:sp>
        <p:nvSpPr>
          <p:cNvPr id="3" name="Content Placeholder 2">
            <a:extLst>
              <a:ext uri="{FF2B5EF4-FFF2-40B4-BE49-F238E27FC236}">
                <a16:creationId xmlns:a16="http://schemas.microsoft.com/office/drawing/2014/main" id="{89F93995-B106-2D49-AF75-F5E21FE4C7B2}"/>
              </a:ext>
            </a:extLst>
          </p:cNvPr>
          <p:cNvSpPr>
            <a:spLocks noGrp="1"/>
          </p:cNvSpPr>
          <p:nvPr>
            <p:ph idx="1"/>
          </p:nvPr>
        </p:nvSpPr>
        <p:spPr>
          <a:xfrm>
            <a:off x="838200" y="1334814"/>
            <a:ext cx="10515600" cy="4842149"/>
          </a:xfrm>
        </p:spPr>
        <p:txBody>
          <a:bodyPr>
            <a:normAutofit/>
          </a:bodyPr>
          <a:lstStyle/>
          <a:p>
            <a:pPr marL="0" indent="0">
              <a:buNone/>
            </a:pPr>
            <a:r>
              <a:rPr lang="en-US" sz="2400" b="1" dirty="0"/>
              <a:t>Dec 21:</a:t>
            </a:r>
          </a:p>
          <a:p>
            <a:r>
              <a:rPr lang="en-US" sz="2000" b="1" dirty="0"/>
              <a:t>The Supreme Court refuses to rule on the legitimacy of the competing slates, claiming that the election rules have been determined by the 12</a:t>
            </a:r>
            <a:r>
              <a:rPr lang="en-US" sz="2000" b="1" baseline="30000" dirty="0"/>
              <a:t>th</a:t>
            </a:r>
            <a:r>
              <a:rPr lang="en-US" sz="2000" b="1" dirty="0"/>
              <a:t> and 20</a:t>
            </a:r>
            <a:r>
              <a:rPr lang="en-US" sz="2000" b="1" baseline="30000" dirty="0"/>
              <a:t>th</a:t>
            </a:r>
            <a:r>
              <a:rPr lang="en-US" sz="2000" b="1" dirty="0"/>
              <a:t> Amendments.</a:t>
            </a:r>
          </a:p>
          <a:p>
            <a:pPr lvl="1"/>
            <a:r>
              <a:rPr lang="en-US" sz="1800" dirty="0"/>
              <a:t>If you don’t know the 12</a:t>
            </a:r>
            <a:r>
              <a:rPr lang="en-US" sz="1800" baseline="30000" dirty="0"/>
              <a:t>th</a:t>
            </a:r>
            <a:r>
              <a:rPr lang="en-US" sz="1800" dirty="0"/>
              <a:t> Amendment, it was ratified in 1804</a:t>
            </a:r>
            <a:r>
              <a:rPr lang="en-US" sz="1800" i="1" dirty="0"/>
              <a:t> </a:t>
            </a:r>
            <a:r>
              <a:rPr lang="en-US" sz="1800" dirty="0"/>
              <a:t>after the deadlocked election of 1800. Alexander Hamilton’s intervention after the 35</a:t>
            </a:r>
            <a:r>
              <a:rPr lang="en-US" sz="1800" baseline="30000" dirty="0"/>
              <a:t>th</a:t>
            </a:r>
            <a:r>
              <a:rPr lang="en-US" sz="1800" dirty="0"/>
              <a:t> ballot, led to Jefferson’s election- and ultimately to the duel with Aaron Burr that killed Hamilton. Hopefully no one, especially one of the candidates, will be killed in duels over this election, because the U.S. Constitution does not have any clear rules for succession if a candidate dies before Congress has approved the vote of the Electoral College.</a:t>
            </a:r>
          </a:p>
          <a:p>
            <a:pPr marL="0" indent="0">
              <a:buNone/>
            </a:pPr>
            <a:r>
              <a:rPr lang="en-US" sz="2000" b="1" dirty="0"/>
              <a:t>Dec. 23: </a:t>
            </a:r>
          </a:p>
          <a:p>
            <a:r>
              <a:rPr lang="en-US" sz="2000" b="1" dirty="0"/>
              <a:t>Votes are sent to the President of the Senate, Mike Pence.</a:t>
            </a:r>
          </a:p>
          <a:p>
            <a:pPr marL="0" indent="0">
              <a:buNone/>
            </a:pPr>
            <a:endParaRPr lang="en-US" sz="2000" b="1" dirty="0"/>
          </a:p>
        </p:txBody>
      </p:sp>
      <p:pic>
        <p:nvPicPr>
          <p:cNvPr id="4" name="Picture 1" descr="page1image3637307008">
            <a:extLst>
              <a:ext uri="{FF2B5EF4-FFF2-40B4-BE49-F238E27FC236}">
                <a16:creationId xmlns:a16="http://schemas.microsoft.com/office/drawing/2014/main" id="{7D7B68A5-DF25-C54B-96FA-97896F9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486"/>
            <a:ext cx="2446019" cy="5108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4DEC2DA-CBD8-8648-8970-A700EBDC6E4F}"/>
              </a:ext>
            </a:extLst>
          </p:cNvPr>
          <p:cNvSpPr>
            <a:spLocks noGrp="1"/>
          </p:cNvSpPr>
          <p:nvPr>
            <p:ph type="sldNum" sz="quarter" idx="12"/>
          </p:nvPr>
        </p:nvSpPr>
        <p:spPr/>
        <p:txBody>
          <a:bodyPr/>
          <a:lstStyle/>
          <a:p>
            <a:fld id="{C96D23C6-A768-4C4D-8D6D-6E345292356B}" type="slidenum">
              <a:rPr lang="en-US" smtClean="0"/>
              <a:t>9</a:t>
            </a:fld>
            <a:endParaRPr lang="en-US" dirty="0"/>
          </a:p>
        </p:txBody>
      </p:sp>
    </p:spTree>
    <p:extLst>
      <p:ext uri="{BB962C8B-B14F-4D97-AF65-F5344CB8AC3E}">
        <p14:creationId xmlns:p14="http://schemas.microsoft.com/office/powerpoint/2010/main" val="2018004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17389</TotalTime>
  <Words>6642</Words>
  <Application>Microsoft Office PowerPoint</Application>
  <PresentationFormat>Widescreen</PresentationFormat>
  <Paragraphs>612</Paragraphs>
  <Slides>54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Calibri Light</vt:lpstr>
      <vt:lpstr>Office Theme</vt:lpstr>
      <vt:lpstr>HOW TO AVOID A BLACK SWAN IN 2020</vt:lpstr>
      <vt:lpstr>The Black Swan Election</vt:lpstr>
      <vt:lpstr>Election Day</vt:lpstr>
      <vt:lpstr>The Blue Wave Starts</vt:lpstr>
      <vt:lpstr>More Blue Waves + Slow Counting</vt:lpstr>
      <vt:lpstr>Narrow Margins in Swing States</vt:lpstr>
      <vt:lpstr>Safe Harbor &amp; Electoral College</vt:lpstr>
      <vt:lpstr>State Legislatures &amp; The Electoral Count Act of 1887</vt:lpstr>
      <vt:lpstr>Supreme Court</vt:lpstr>
      <vt:lpstr>Joint Session of Congress</vt:lpstr>
      <vt:lpstr>Dispute Between Senate and House</vt:lpstr>
      <vt:lpstr>12th Amendment</vt:lpstr>
      <vt:lpstr>Nancy Pelosi President</vt:lpstr>
      <vt:lpstr>The Senate &amp; President Mike Pence</vt:lpstr>
      <vt:lpstr>Disruption</vt:lpstr>
      <vt:lpstr>Dispute Between Senate and House</vt:lpstr>
      <vt:lpstr>National Emergencies Act &amp; Insurrection Act</vt:lpstr>
      <vt:lpstr>Riots &amp; Mayhem</vt:lpstr>
      <vt:lpstr>Joe Biden’s Turn</vt:lpstr>
      <vt:lpstr>Bipartisanship</vt:lpstr>
      <vt:lpstr>Bipartisan Compromise</vt:lpstr>
      <vt:lpstr>The Supreme Court Rules</vt:lpstr>
      <vt:lpstr>Jan. 20, 2021 THE PRESIDENT IS INAUGURATED</vt:lpstr>
      <vt:lpstr>2022-The Election Is Over</vt:lpstr>
      <vt:lpstr> </vt:lpstr>
      <vt:lpstr> </vt:lpstr>
      <vt:lpstr>Why Are Mail in Votes a Problem?</vt:lpstr>
      <vt:lpstr>Problems at the U.S.P.S.</vt:lpstr>
      <vt:lpstr>States Have Extended Time for Delivery</vt:lpstr>
      <vt:lpstr>Postmarks Are A Problem</vt:lpstr>
      <vt:lpstr>Many States Do Not Process Ballots Until Election Day</vt:lpstr>
      <vt:lpstr>Few States Begin Counting Before Election Day</vt:lpstr>
      <vt:lpstr>Counting Mail-in Votes is Very Time Consuming</vt:lpstr>
      <vt:lpstr>N.Y. 2020 PRIMARY-Vote Counting Troubles</vt:lpstr>
      <vt:lpstr>N.Y. 2020 PRIMARY-Rejected Votes</vt:lpstr>
      <vt:lpstr>Challenged Elections Over Mail-In Votes</vt:lpstr>
      <vt:lpstr>The Problems Should be Worse in States With Less Experience with Mail-in Votes</vt:lpstr>
      <vt:lpstr>13 States and DC Have Little Experience With Mail-in Votes. </vt:lpstr>
      <vt:lpstr>Florida Faces Less Risk Than Most States</vt:lpstr>
      <vt:lpstr>Florida’s Results Appear Less Partisan Than Other States</vt:lpstr>
      <vt:lpstr>9 Ways to Avoid a Constitutional Crisis</vt:lpstr>
      <vt:lpstr>1-Provide Drop Boxes</vt:lpstr>
      <vt:lpstr>2-Provide Extra Funding to the U.S.P.S.</vt:lpstr>
      <vt:lpstr>3-Process Ballots When They Are Received</vt:lpstr>
      <vt:lpstr>4-Inform Voters If Their Votes Have Been Rejected</vt:lpstr>
      <vt:lpstr>5-Increase Early In-Person Voting</vt:lpstr>
      <vt:lpstr>6-Allow Early Counting of Ballots</vt:lpstr>
      <vt:lpstr>7-Hire More Poll Workers</vt:lpstr>
      <vt:lpstr>8-Contact Relevant Government Officials</vt:lpstr>
      <vt:lpstr>9-Fix the Loopholes in the Election System</vt:lpstr>
      <vt:lpstr>What to Look For on Election Night</vt:lpstr>
      <vt:lpstr>Arizona, Florida, and North Carolina- Canaries in the Coal Mine.</vt:lpstr>
      <vt:lpstr>Conclusion</vt:lpstr>
      <vt:lpstr> Make Government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AVOID A CONSTITUTIONAL CRISIS OVER THE 2020 ELECTION</dc:title>
  <dc:creator>peter siris</dc:creator>
  <cp:lastModifiedBy>M O</cp:lastModifiedBy>
  <cp:revision>121</cp:revision>
  <dcterms:created xsi:type="dcterms:W3CDTF">2020-08-31T20:04:10Z</dcterms:created>
  <dcterms:modified xsi:type="dcterms:W3CDTF">2020-10-10T00:54:03Z</dcterms:modified>
</cp:coreProperties>
</file>