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2" r:id="rId3"/>
    <p:sldId id="263" r:id="rId4"/>
    <p:sldId id="260" r:id="rId5"/>
    <p:sldId id="259"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56D8-332B-1409-9BB2-31AE850A0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2A966D-AE9B-D96C-6970-AC09B355C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5AC616-3A75-0413-405F-B20F3EFE7102}"/>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5" name="Footer Placeholder 4">
            <a:extLst>
              <a:ext uri="{FF2B5EF4-FFF2-40B4-BE49-F238E27FC236}">
                <a16:creationId xmlns:a16="http://schemas.microsoft.com/office/drawing/2014/main" id="{A9C96CCC-E22C-56EF-8B20-9A353C6B9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17E89-A221-3ECE-13B5-A1BAEB751218}"/>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3414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68AE-DF1A-671D-EF24-04B80997E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178B88-073B-BA09-A7DE-C9FBBF262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4AC96-63AE-16E3-29D7-CE7AE0763334}"/>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5" name="Footer Placeholder 4">
            <a:extLst>
              <a:ext uri="{FF2B5EF4-FFF2-40B4-BE49-F238E27FC236}">
                <a16:creationId xmlns:a16="http://schemas.microsoft.com/office/drawing/2014/main" id="{A9CAB2F4-92C4-F4B4-31BF-1944AC0F1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8EDBB-30B7-212A-7F11-C3D92E0AA41E}"/>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140642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602AB-BD1B-577A-F1BA-BAEA7AA96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E6509-CE6B-A53D-27EC-1EE2490941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B99A6-FB35-88AE-5F0E-CBEFC6BEFEFB}"/>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5" name="Footer Placeholder 4">
            <a:extLst>
              <a:ext uri="{FF2B5EF4-FFF2-40B4-BE49-F238E27FC236}">
                <a16:creationId xmlns:a16="http://schemas.microsoft.com/office/drawing/2014/main" id="{445A113A-2043-6CB0-757A-765AC0E99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EF7BA-9518-3635-9DF2-A1526AE6F9BF}"/>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168970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6521-B889-5C9F-DDD5-71C8B8368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96E21-0997-BBB6-B0EF-E3470057D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B6134-0F86-D3FA-A5C5-04B9F5EDAFF4}"/>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5" name="Footer Placeholder 4">
            <a:extLst>
              <a:ext uri="{FF2B5EF4-FFF2-40B4-BE49-F238E27FC236}">
                <a16:creationId xmlns:a16="http://schemas.microsoft.com/office/drawing/2014/main" id="{AD71126D-44F3-0B8E-11AE-484A888C3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6DA42-74B7-1ED5-A37E-E846DB2530B1}"/>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18060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76E4-4562-73A5-080C-82F9E846DC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3EB89-A74C-E187-3E6F-D059E1AF9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6B923F-FBD5-011E-2E0B-5D83557ECC74}"/>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5" name="Footer Placeholder 4">
            <a:extLst>
              <a:ext uri="{FF2B5EF4-FFF2-40B4-BE49-F238E27FC236}">
                <a16:creationId xmlns:a16="http://schemas.microsoft.com/office/drawing/2014/main" id="{FAF37DDC-F0CF-526F-6A0F-F7BB473CF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CB949-AA34-078B-2D7C-4FF9BE3CB70B}"/>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47795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57F1-2575-C566-44D6-B837EE119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B034B-D203-90EE-4F62-C6DC94AC9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6219DE-584B-933B-8B0C-862ACBAB43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2D89A1-21B2-C201-DC85-9393763554AF}"/>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6" name="Footer Placeholder 5">
            <a:extLst>
              <a:ext uri="{FF2B5EF4-FFF2-40B4-BE49-F238E27FC236}">
                <a16:creationId xmlns:a16="http://schemas.microsoft.com/office/drawing/2014/main" id="{84412341-F5EA-38E1-9A13-0778D2ED9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997C6-575D-6AC8-25BB-49187AE64C34}"/>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78910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5DE3-4E83-0719-CE58-CD0217DA7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F3A774-B371-D474-0CEB-844E675C7A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06BEE-8D4F-1E84-AA9B-2B4690543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CF3DB-A4BF-1BDE-F65A-BF5D2BE52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6726B-9421-7208-32C3-BA3691082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7CE63-46F9-BF1C-5580-FFBED8B1867E}"/>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8" name="Footer Placeholder 7">
            <a:extLst>
              <a:ext uri="{FF2B5EF4-FFF2-40B4-BE49-F238E27FC236}">
                <a16:creationId xmlns:a16="http://schemas.microsoft.com/office/drawing/2014/main" id="{4DA20271-1578-0168-7E2E-026F81A840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CE3D7-D902-DF88-6546-58C2DADB7AA5}"/>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73802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D4C6-D657-0018-B6B8-BA03843A5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28205F-6297-BEC0-311E-B27FF44C80D3}"/>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4" name="Footer Placeholder 3">
            <a:extLst>
              <a:ext uri="{FF2B5EF4-FFF2-40B4-BE49-F238E27FC236}">
                <a16:creationId xmlns:a16="http://schemas.microsoft.com/office/drawing/2014/main" id="{D0A42BF0-A464-E5E7-94A4-B6D0FBDEB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840F19-EE74-5305-4E5B-7F8AD03CBD1C}"/>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80518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8CFDA-C3FC-A626-020D-EDDA13E68038}"/>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3" name="Footer Placeholder 2">
            <a:extLst>
              <a:ext uri="{FF2B5EF4-FFF2-40B4-BE49-F238E27FC236}">
                <a16:creationId xmlns:a16="http://schemas.microsoft.com/office/drawing/2014/main" id="{4434604B-EC5C-D806-729A-365B08C36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C63721-A65F-3ADF-86CD-2479061F1460}"/>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69842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A233-98A5-2349-34A8-8148F6EA9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04722-7216-6675-AADA-13A40CF90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92B9E-7D7C-BD21-4820-874305165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4C372-AABF-44A1-DD8E-06122AFF4138}"/>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6" name="Footer Placeholder 5">
            <a:extLst>
              <a:ext uri="{FF2B5EF4-FFF2-40B4-BE49-F238E27FC236}">
                <a16:creationId xmlns:a16="http://schemas.microsoft.com/office/drawing/2014/main" id="{17DFB3C1-52E0-6F70-538A-F92AF994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20F02-58DA-F018-FF5A-DE7F18AADB44}"/>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60758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547D-C0E3-61E4-05E1-2F7D5FC81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4A5AE0-CAFB-D4CE-E26E-FDC6FCAC5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C2B41-3CF9-C0B4-78B9-ECA586320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F3D99-0F9B-11AF-24F4-FE98C1077609}"/>
              </a:ext>
            </a:extLst>
          </p:cNvPr>
          <p:cNvSpPr>
            <a:spLocks noGrp="1"/>
          </p:cNvSpPr>
          <p:nvPr>
            <p:ph type="dt" sz="half" idx="10"/>
          </p:nvPr>
        </p:nvSpPr>
        <p:spPr/>
        <p:txBody>
          <a:bodyPr/>
          <a:lstStyle/>
          <a:p>
            <a:fld id="{E947F8ED-06C6-A84E-8F58-F738C55E84B8}" type="datetimeFigureOut">
              <a:rPr lang="en-US" smtClean="0"/>
              <a:t>8/27/22</a:t>
            </a:fld>
            <a:endParaRPr lang="en-US"/>
          </a:p>
        </p:txBody>
      </p:sp>
      <p:sp>
        <p:nvSpPr>
          <p:cNvPr id="6" name="Footer Placeholder 5">
            <a:extLst>
              <a:ext uri="{FF2B5EF4-FFF2-40B4-BE49-F238E27FC236}">
                <a16:creationId xmlns:a16="http://schemas.microsoft.com/office/drawing/2014/main" id="{4BFB32C4-7573-9E1C-DE1C-F1DA7767D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32012-1074-1F06-E335-1E5DB36B54BE}"/>
              </a:ext>
            </a:extLst>
          </p:cNvPr>
          <p:cNvSpPr>
            <a:spLocks noGrp="1"/>
          </p:cNvSpPr>
          <p:nvPr>
            <p:ph type="sldNum" sz="quarter" idx="12"/>
          </p:nvPr>
        </p:nvSpPr>
        <p:spPr/>
        <p:txBody>
          <a:bodyPr/>
          <a:lstStyle/>
          <a:p>
            <a:fld id="{322171EA-45ED-2C4C-96AC-2F2C2E099DEF}" type="slidenum">
              <a:rPr lang="en-US" smtClean="0"/>
              <a:t>‹#›</a:t>
            </a:fld>
            <a:endParaRPr lang="en-US"/>
          </a:p>
        </p:txBody>
      </p:sp>
    </p:spTree>
    <p:extLst>
      <p:ext uri="{BB962C8B-B14F-4D97-AF65-F5344CB8AC3E}">
        <p14:creationId xmlns:p14="http://schemas.microsoft.com/office/powerpoint/2010/main" val="336900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B6F2C-DC84-F989-2F10-A8B41FCC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E990F1-AEE8-ACF9-088B-5D77294254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2BAFE-00D8-0B5B-3B74-6E7730758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7F8ED-06C6-A84E-8F58-F738C55E84B8}" type="datetimeFigureOut">
              <a:rPr lang="en-US" smtClean="0"/>
              <a:t>8/27/22</a:t>
            </a:fld>
            <a:endParaRPr lang="en-US"/>
          </a:p>
        </p:txBody>
      </p:sp>
      <p:sp>
        <p:nvSpPr>
          <p:cNvPr id="5" name="Footer Placeholder 4">
            <a:extLst>
              <a:ext uri="{FF2B5EF4-FFF2-40B4-BE49-F238E27FC236}">
                <a16:creationId xmlns:a16="http://schemas.microsoft.com/office/drawing/2014/main" id="{1DB16214-C925-6F23-A5DD-4B0CC9E38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CD47F-41F0-EE64-A283-2A271764D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171EA-45ED-2C4C-96AC-2F2C2E099DEF}" type="slidenum">
              <a:rPr lang="en-US" smtClean="0"/>
              <a:t>‹#›</a:t>
            </a:fld>
            <a:endParaRPr lang="en-US"/>
          </a:p>
        </p:txBody>
      </p:sp>
    </p:spTree>
    <p:extLst>
      <p:ext uri="{BB962C8B-B14F-4D97-AF65-F5344CB8AC3E}">
        <p14:creationId xmlns:p14="http://schemas.microsoft.com/office/powerpoint/2010/main" val="3479349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729D-5F39-4C44-9E85-83B4B7D03058}"/>
              </a:ext>
            </a:extLst>
          </p:cNvPr>
          <p:cNvSpPr>
            <a:spLocks noGrp="1"/>
          </p:cNvSpPr>
          <p:nvPr>
            <p:ph type="ctrTitle"/>
          </p:nvPr>
        </p:nvSpPr>
        <p:spPr>
          <a:xfrm>
            <a:off x="358588" y="3950725"/>
            <a:ext cx="11725836" cy="2269100"/>
          </a:xfrm>
        </p:spPr>
        <p:txBody>
          <a:bodyPr>
            <a:normAutofit fontScale="90000"/>
          </a:bodyPr>
          <a:lstStyle/>
          <a:p>
            <a:br>
              <a:rPr lang="en-US" sz="4400" b="1" i="1" dirty="0"/>
            </a:br>
            <a:r>
              <a:rPr lang="en-US" sz="5400" b="1" i="1" dirty="0"/>
              <a:t>If We Don’t Fix our Election Laws Now This is What We Could See in January 2025</a:t>
            </a:r>
            <a:endParaRPr lang="en-US" sz="5400" b="1" i="1" dirty="0">
              <a:solidFill>
                <a:schemeClr val="accent1"/>
              </a:solidFill>
            </a:endParaRPr>
          </a:p>
        </p:txBody>
      </p:sp>
      <p:sp>
        <p:nvSpPr>
          <p:cNvPr id="3" name="Subtitle 2">
            <a:extLst>
              <a:ext uri="{FF2B5EF4-FFF2-40B4-BE49-F238E27FC236}">
                <a16:creationId xmlns:a16="http://schemas.microsoft.com/office/drawing/2014/main" id="{7050F283-DDA3-024E-BB6D-7BB9BA3692FC}"/>
              </a:ext>
            </a:extLst>
          </p:cNvPr>
          <p:cNvSpPr>
            <a:spLocks noGrp="1"/>
          </p:cNvSpPr>
          <p:nvPr>
            <p:ph type="subTitle" idx="1"/>
          </p:nvPr>
        </p:nvSpPr>
        <p:spPr>
          <a:xfrm>
            <a:off x="838200" y="5145583"/>
            <a:ext cx="10515600" cy="1132696"/>
          </a:xfrm>
        </p:spPr>
        <p:txBody>
          <a:bodyPr>
            <a:normAutofit/>
          </a:bodyPr>
          <a:lstStyle/>
          <a:p>
            <a:br>
              <a:rPr lang="en-US" b="1" dirty="0"/>
            </a:br>
            <a:endParaRPr lang="en-US" dirty="0"/>
          </a:p>
        </p:txBody>
      </p:sp>
      <p:pic>
        <p:nvPicPr>
          <p:cNvPr id="5" name="Picture 1" descr="page1image3637307008">
            <a:extLst>
              <a:ext uri="{FF2B5EF4-FFF2-40B4-BE49-F238E27FC236}">
                <a16:creationId xmlns:a16="http://schemas.microsoft.com/office/drawing/2014/main" id="{91488F8E-D038-014A-9CAD-4DC4BE8DB0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13" r="22733" b="-1"/>
          <a:stretch/>
        </p:blipFill>
        <p:spPr bwMode="auto">
          <a:xfrm>
            <a:off x="1420261" y="304800"/>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58E394B-D66D-7B46-9D2E-DD75FB6D1586}"/>
              </a:ext>
            </a:extLst>
          </p:cNvPr>
          <p:cNvSpPr>
            <a:spLocks noGrp="1"/>
          </p:cNvSpPr>
          <p:nvPr>
            <p:ph type="sldNum" sz="quarter" idx="12"/>
          </p:nvPr>
        </p:nvSpPr>
        <p:spPr>
          <a:xfrm>
            <a:off x="8610600" y="6356350"/>
            <a:ext cx="2743200" cy="365125"/>
          </a:xfrm>
        </p:spPr>
        <p:txBody>
          <a:bodyPr>
            <a:normAutofit/>
          </a:bodyPr>
          <a:lstStyle/>
          <a:p>
            <a:pPr>
              <a:spcAft>
                <a:spcPts val="600"/>
              </a:spcAft>
            </a:pPr>
            <a:fld id="{BADB2036-7A71-F340-918E-157FC512CA35}" type="slidenum">
              <a:rPr lang="en-US"/>
              <a:pPr>
                <a:spcAft>
                  <a:spcPts val="600"/>
                </a:spcAft>
              </a:pPr>
              <a:t>1</a:t>
            </a:fld>
            <a:endParaRPr lang="en-US"/>
          </a:p>
        </p:txBody>
      </p:sp>
    </p:spTree>
    <p:extLst>
      <p:ext uri="{BB962C8B-B14F-4D97-AF65-F5344CB8AC3E}">
        <p14:creationId xmlns:p14="http://schemas.microsoft.com/office/powerpoint/2010/main" val="304624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low confidence">
            <a:extLst>
              <a:ext uri="{FF2B5EF4-FFF2-40B4-BE49-F238E27FC236}">
                <a16:creationId xmlns:a16="http://schemas.microsoft.com/office/drawing/2014/main" id="{1BAA8D2B-B89D-6F1C-064F-A53E4D0D2272}"/>
              </a:ext>
            </a:extLst>
          </p:cNvPr>
          <p:cNvPicPr>
            <a:picLocks noGrp="1" noChangeAspect="1"/>
          </p:cNvPicPr>
          <p:nvPr>
            <p:ph idx="1"/>
          </p:nvPr>
        </p:nvPicPr>
        <p:blipFill>
          <a:blip r:embed="rId2"/>
          <a:stretch>
            <a:fillRect/>
          </a:stretch>
        </p:blipFill>
        <p:spPr>
          <a:xfrm>
            <a:off x="1515161" y="733025"/>
            <a:ext cx="9551773" cy="1350012"/>
          </a:xfrm>
        </p:spPr>
      </p:pic>
      <p:pic>
        <p:nvPicPr>
          <p:cNvPr id="11" name="Picture 10" descr="A picture containing ground, fire, building, nature&#10;&#10;Description automatically generated">
            <a:extLst>
              <a:ext uri="{FF2B5EF4-FFF2-40B4-BE49-F238E27FC236}">
                <a16:creationId xmlns:a16="http://schemas.microsoft.com/office/drawing/2014/main" id="{9866DFF8-10E8-69A1-1E3A-6DE420A46ECF}"/>
              </a:ext>
            </a:extLst>
          </p:cNvPr>
          <p:cNvPicPr>
            <a:picLocks noChangeAspect="1"/>
          </p:cNvPicPr>
          <p:nvPr/>
        </p:nvPicPr>
        <p:blipFill>
          <a:blip r:embed="rId3"/>
          <a:stretch>
            <a:fillRect/>
          </a:stretch>
        </p:blipFill>
        <p:spPr>
          <a:xfrm>
            <a:off x="976185" y="3620243"/>
            <a:ext cx="3200400" cy="2864709"/>
          </a:xfrm>
          <a:prstGeom prst="rect">
            <a:avLst/>
          </a:prstGeom>
        </p:spPr>
      </p:pic>
      <p:pic>
        <p:nvPicPr>
          <p:cNvPr id="12" name="Picture 11" descr="A picture containing person, outdoor, road, watching&#10;&#10;Description automatically generated">
            <a:extLst>
              <a:ext uri="{FF2B5EF4-FFF2-40B4-BE49-F238E27FC236}">
                <a16:creationId xmlns:a16="http://schemas.microsoft.com/office/drawing/2014/main" id="{C60BBB6C-0206-7748-35C0-01ABE79E813F}"/>
              </a:ext>
            </a:extLst>
          </p:cNvPr>
          <p:cNvPicPr>
            <a:picLocks noChangeAspect="1"/>
          </p:cNvPicPr>
          <p:nvPr/>
        </p:nvPicPr>
        <p:blipFill>
          <a:blip r:embed="rId4"/>
          <a:stretch>
            <a:fillRect/>
          </a:stretch>
        </p:blipFill>
        <p:spPr>
          <a:xfrm>
            <a:off x="4665194" y="3669670"/>
            <a:ext cx="2884786" cy="2815282"/>
          </a:xfrm>
          <a:prstGeom prst="rect">
            <a:avLst/>
          </a:prstGeom>
        </p:spPr>
      </p:pic>
      <p:pic>
        <p:nvPicPr>
          <p:cNvPr id="13" name="Picture 12" descr="A large crowd of people in front of a white building&#10;&#10;Description automatically generated with medium confidence">
            <a:extLst>
              <a:ext uri="{FF2B5EF4-FFF2-40B4-BE49-F238E27FC236}">
                <a16:creationId xmlns:a16="http://schemas.microsoft.com/office/drawing/2014/main" id="{0B76AE22-B70E-0FA9-EF96-4A551EB12BA4}"/>
              </a:ext>
            </a:extLst>
          </p:cNvPr>
          <p:cNvPicPr>
            <a:picLocks noChangeAspect="1"/>
          </p:cNvPicPr>
          <p:nvPr/>
        </p:nvPicPr>
        <p:blipFill>
          <a:blip r:embed="rId5"/>
          <a:stretch>
            <a:fillRect/>
          </a:stretch>
        </p:blipFill>
        <p:spPr>
          <a:xfrm>
            <a:off x="7991476" y="3547419"/>
            <a:ext cx="3487951" cy="3010355"/>
          </a:xfrm>
          <a:prstGeom prst="rect">
            <a:avLst/>
          </a:prstGeom>
        </p:spPr>
      </p:pic>
      <p:sp>
        <p:nvSpPr>
          <p:cNvPr id="14" name="TextBox 13">
            <a:extLst>
              <a:ext uri="{FF2B5EF4-FFF2-40B4-BE49-F238E27FC236}">
                <a16:creationId xmlns:a16="http://schemas.microsoft.com/office/drawing/2014/main" id="{5F84A44A-7188-4287-DBEA-53376719ED49}"/>
              </a:ext>
            </a:extLst>
          </p:cNvPr>
          <p:cNvSpPr txBox="1"/>
          <p:nvPr/>
        </p:nvSpPr>
        <p:spPr>
          <a:xfrm>
            <a:off x="2833815" y="1960658"/>
            <a:ext cx="6619103" cy="523220"/>
          </a:xfrm>
          <a:prstGeom prst="rect">
            <a:avLst/>
          </a:prstGeom>
          <a:noFill/>
        </p:spPr>
        <p:txBody>
          <a:bodyPr wrap="square" rtlCol="0">
            <a:spAutoFit/>
          </a:bodyPr>
          <a:lstStyle/>
          <a:p>
            <a:pPr algn="ctr"/>
            <a:r>
              <a:rPr lang="en-US" sz="2800" dirty="0"/>
              <a:t>Jan . 8, 2025</a:t>
            </a:r>
          </a:p>
        </p:txBody>
      </p:sp>
      <p:sp>
        <p:nvSpPr>
          <p:cNvPr id="15" name="TextBox 14">
            <a:extLst>
              <a:ext uri="{FF2B5EF4-FFF2-40B4-BE49-F238E27FC236}">
                <a16:creationId xmlns:a16="http://schemas.microsoft.com/office/drawing/2014/main" id="{C781820E-74B3-415B-E3FF-2B79FCAB27CB}"/>
              </a:ext>
            </a:extLst>
          </p:cNvPr>
          <p:cNvSpPr txBox="1"/>
          <p:nvPr/>
        </p:nvSpPr>
        <p:spPr>
          <a:xfrm>
            <a:off x="1655805" y="2755557"/>
            <a:ext cx="8649730" cy="646331"/>
          </a:xfrm>
          <a:prstGeom prst="rect">
            <a:avLst/>
          </a:prstGeom>
          <a:noFill/>
        </p:spPr>
        <p:txBody>
          <a:bodyPr wrap="square" rtlCol="0">
            <a:spAutoFit/>
          </a:bodyPr>
          <a:lstStyle/>
          <a:p>
            <a:pPr algn="ctr"/>
            <a:r>
              <a:rPr lang="en-US" sz="3600" b="1" dirty="0"/>
              <a:t>MILLIONS STORM WASHINGTON D.C. </a:t>
            </a:r>
          </a:p>
        </p:txBody>
      </p:sp>
      <p:pic>
        <p:nvPicPr>
          <p:cNvPr id="17" name="Picture 16">
            <a:extLst>
              <a:ext uri="{FF2B5EF4-FFF2-40B4-BE49-F238E27FC236}">
                <a16:creationId xmlns:a16="http://schemas.microsoft.com/office/drawing/2014/main" id="{3C103FD1-5AB8-8E14-17DF-AAA2CD6C3FF2}"/>
              </a:ext>
            </a:extLst>
          </p:cNvPr>
          <p:cNvPicPr>
            <a:picLocks noChangeAspect="1"/>
          </p:cNvPicPr>
          <p:nvPr/>
        </p:nvPicPr>
        <p:blipFill>
          <a:blip r:embed="rId6"/>
          <a:stretch>
            <a:fillRect/>
          </a:stretch>
        </p:blipFill>
        <p:spPr>
          <a:xfrm>
            <a:off x="9452918" y="99758"/>
            <a:ext cx="2452939" cy="633267"/>
          </a:xfrm>
          <a:prstGeom prst="rect">
            <a:avLst/>
          </a:prstGeom>
        </p:spPr>
      </p:pic>
    </p:spTree>
    <p:extLst>
      <p:ext uri="{BB962C8B-B14F-4D97-AF65-F5344CB8AC3E}">
        <p14:creationId xmlns:p14="http://schemas.microsoft.com/office/powerpoint/2010/main" val="305457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C53A-7789-2AC8-A85A-D5AFAD86916B}"/>
              </a:ext>
            </a:extLst>
          </p:cNvPr>
          <p:cNvSpPr>
            <a:spLocks noGrp="1"/>
          </p:cNvSpPr>
          <p:nvPr>
            <p:ph type="title"/>
          </p:nvPr>
        </p:nvSpPr>
        <p:spPr/>
        <p:txBody>
          <a:bodyPr/>
          <a:lstStyle/>
          <a:p>
            <a:r>
              <a:rPr lang="en-US" dirty="0"/>
              <a:t>-                                  --Jan 8, 2025</a:t>
            </a:r>
          </a:p>
        </p:txBody>
      </p:sp>
      <p:pic>
        <p:nvPicPr>
          <p:cNvPr id="5" name="Content Placeholder 4" descr="A red and white logo&#10;&#10;Description automatically generated with medium confidence">
            <a:extLst>
              <a:ext uri="{FF2B5EF4-FFF2-40B4-BE49-F238E27FC236}">
                <a16:creationId xmlns:a16="http://schemas.microsoft.com/office/drawing/2014/main" id="{A5DE48F3-A750-EDD7-2E89-AA91868C90A0}"/>
              </a:ext>
            </a:extLst>
          </p:cNvPr>
          <p:cNvPicPr>
            <a:picLocks noGrp="1" noChangeAspect="1"/>
          </p:cNvPicPr>
          <p:nvPr>
            <p:ph idx="1"/>
          </p:nvPr>
        </p:nvPicPr>
        <p:blipFill>
          <a:blip r:embed="rId2"/>
          <a:stretch>
            <a:fillRect/>
          </a:stretch>
        </p:blipFill>
        <p:spPr>
          <a:xfrm>
            <a:off x="704335" y="365125"/>
            <a:ext cx="4584357" cy="1325563"/>
          </a:xfrm>
        </p:spPr>
      </p:pic>
      <p:sp>
        <p:nvSpPr>
          <p:cNvPr id="7" name="TextBox 6">
            <a:extLst>
              <a:ext uri="{FF2B5EF4-FFF2-40B4-BE49-F238E27FC236}">
                <a16:creationId xmlns:a16="http://schemas.microsoft.com/office/drawing/2014/main" id="{0CF40BB3-39EA-D64C-DE3E-3F20179F98F5}"/>
              </a:ext>
            </a:extLst>
          </p:cNvPr>
          <p:cNvSpPr txBox="1"/>
          <p:nvPr/>
        </p:nvSpPr>
        <p:spPr>
          <a:xfrm>
            <a:off x="838200" y="2197315"/>
            <a:ext cx="10972800" cy="1077218"/>
          </a:xfrm>
          <a:prstGeom prst="rect">
            <a:avLst/>
          </a:prstGeom>
          <a:noFill/>
        </p:spPr>
        <p:txBody>
          <a:bodyPr wrap="square" rtlCol="0">
            <a:spAutoFit/>
          </a:bodyPr>
          <a:lstStyle/>
          <a:p>
            <a:r>
              <a:rPr lang="en-US" sz="3200" b="1" i="1" dirty="0"/>
              <a:t>Riots Erupt In Cities Throughout the United States</a:t>
            </a:r>
          </a:p>
          <a:p>
            <a:r>
              <a:rPr lang="en-US" sz="3200" b="1" i="1" dirty="0"/>
              <a:t>Estimated 2,000 dead- 30,00 wounded.</a:t>
            </a:r>
          </a:p>
        </p:txBody>
      </p:sp>
      <p:pic>
        <p:nvPicPr>
          <p:cNvPr id="3" name="Picture 2" descr="A group of people on a street with a large fire behind them&#10;&#10;Description automatically generated with low confidence">
            <a:extLst>
              <a:ext uri="{FF2B5EF4-FFF2-40B4-BE49-F238E27FC236}">
                <a16:creationId xmlns:a16="http://schemas.microsoft.com/office/drawing/2014/main" id="{DC228508-410B-0466-64B3-78F8585D9A12}"/>
              </a:ext>
            </a:extLst>
          </p:cNvPr>
          <p:cNvPicPr>
            <a:picLocks noChangeAspect="1"/>
          </p:cNvPicPr>
          <p:nvPr/>
        </p:nvPicPr>
        <p:blipFill>
          <a:blip r:embed="rId3"/>
          <a:stretch>
            <a:fillRect/>
          </a:stretch>
        </p:blipFill>
        <p:spPr>
          <a:xfrm>
            <a:off x="8675988" y="3954162"/>
            <a:ext cx="3516012" cy="2817340"/>
          </a:xfrm>
          <a:prstGeom prst="rect">
            <a:avLst/>
          </a:prstGeom>
        </p:spPr>
      </p:pic>
      <p:pic>
        <p:nvPicPr>
          <p:cNvPr id="4" name="Picture 3" descr="A picture containing outdoor, sky, ground, fire&#10;&#10;Description automatically generated">
            <a:extLst>
              <a:ext uri="{FF2B5EF4-FFF2-40B4-BE49-F238E27FC236}">
                <a16:creationId xmlns:a16="http://schemas.microsoft.com/office/drawing/2014/main" id="{48E52A31-8703-423E-49FA-9E5330FC0194}"/>
              </a:ext>
            </a:extLst>
          </p:cNvPr>
          <p:cNvPicPr>
            <a:picLocks noChangeAspect="1"/>
          </p:cNvPicPr>
          <p:nvPr/>
        </p:nvPicPr>
        <p:blipFill>
          <a:blip r:embed="rId4"/>
          <a:stretch>
            <a:fillRect/>
          </a:stretch>
        </p:blipFill>
        <p:spPr>
          <a:xfrm>
            <a:off x="4720281" y="3954162"/>
            <a:ext cx="3869210" cy="2903838"/>
          </a:xfrm>
          <a:prstGeom prst="rect">
            <a:avLst/>
          </a:prstGeom>
        </p:spPr>
      </p:pic>
      <p:pic>
        <p:nvPicPr>
          <p:cNvPr id="10" name="Picture 9" descr="A group of people in riot gear&#10;&#10;Description automatically generated with medium confidence">
            <a:extLst>
              <a:ext uri="{FF2B5EF4-FFF2-40B4-BE49-F238E27FC236}">
                <a16:creationId xmlns:a16="http://schemas.microsoft.com/office/drawing/2014/main" id="{847D5BF2-9061-9B77-9F52-5039A30AF987}"/>
              </a:ext>
            </a:extLst>
          </p:cNvPr>
          <p:cNvPicPr>
            <a:picLocks noChangeAspect="1"/>
          </p:cNvPicPr>
          <p:nvPr/>
        </p:nvPicPr>
        <p:blipFill>
          <a:blip r:embed="rId5"/>
          <a:stretch>
            <a:fillRect/>
          </a:stretch>
        </p:blipFill>
        <p:spPr>
          <a:xfrm>
            <a:off x="278027" y="3997411"/>
            <a:ext cx="4355757" cy="2817340"/>
          </a:xfrm>
          <a:prstGeom prst="rect">
            <a:avLst/>
          </a:prstGeom>
        </p:spPr>
      </p:pic>
      <p:pic>
        <p:nvPicPr>
          <p:cNvPr id="14" name="Picture 13">
            <a:extLst>
              <a:ext uri="{FF2B5EF4-FFF2-40B4-BE49-F238E27FC236}">
                <a16:creationId xmlns:a16="http://schemas.microsoft.com/office/drawing/2014/main" id="{B3FEBD6E-0D55-DBB7-8330-88E112D729FD}"/>
              </a:ext>
            </a:extLst>
          </p:cNvPr>
          <p:cNvPicPr>
            <a:picLocks noChangeAspect="1"/>
          </p:cNvPicPr>
          <p:nvPr/>
        </p:nvPicPr>
        <p:blipFill>
          <a:blip r:embed="rId6"/>
          <a:stretch>
            <a:fillRect/>
          </a:stretch>
        </p:blipFill>
        <p:spPr>
          <a:xfrm>
            <a:off x="9724769" y="92676"/>
            <a:ext cx="2467232" cy="633267"/>
          </a:xfrm>
          <a:prstGeom prst="rect">
            <a:avLst/>
          </a:prstGeom>
        </p:spPr>
      </p:pic>
    </p:spTree>
    <p:extLst>
      <p:ext uri="{BB962C8B-B14F-4D97-AF65-F5344CB8AC3E}">
        <p14:creationId xmlns:p14="http://schemas.microsoft.com/office/powerpoint/2010/main" val="377373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79F9-8E6A-0561-06BD-F9D98F3CCAFC}"/>
              </a:ext>
            </a:extLst>
          </p:cNvPr>
          <p:cNvSpPr>
            <a:spLocks noGrp="1"/>
          </p:cNvSpPr>
          <p:nvPr>
            <p:ph type="title"/>
          </p:nvPr>
        </p:nvSpPr>
        <p:spPr>
          <a:xfrm>
            <a:off x="5152768" y="951470"/>
            <a:ext cx="6201032" cy="1334530"/>
          </a:xfrm>
        </p:spPr>
        <p:txBody>
          <a:bodyPr/>
          <a:lstStyle/>
          <a:p>
            <a:pPr algn="ctr"/>
            <a:r>
              <a:rPr lang="en-US" b="1" i="1" dirty="0"/>
              <a:t>Jan. 9, 2025</a:t>
            </a:r>
          </a:p>
        </p:txBody>
      </p:sp>
      <p:sp>
        <p:nvSpPr>
          <p:cNvPr id="3" name="Content Placeholder 2">
            <a:extLst>
              <a:ext uri="{FF2B5EF4-FFF2-40B4-BE49-F238E27FC236}">
                <a16:creationId xmlns:a16="http://schemas.microsoft.com/office/drawing/2014/main" id="{5E116237-2143-01EF-5ED3-5FF47ABEADE6}"/>
              </a:ext>
            </a:extLst>
          </p:cNvPr>
          <p:cNvSpPr>
            <a:spLocks noGrp="1"/>
          </p:cNvSpPr>
          <p:nvPr>
            <p:ph idx="1"/>
          </p:nvPr>
        </p:nvSpPr>
        <p:spPr>
          <a:xfrm>
            <a:off x="988541" y="2285999"/>
            <a:ext cx="5745892" cy="3890963"/>
          </a:xfrm>
        </p:spPr>
        <p:txBody>
          <a:bodyPr>
            <a:normAutofit/>
          </a:bodyPr>
          <a:lstStyle/>
          <a:p>
            <a:pPr marL="0" indent="0">
              <a:buNone/>
            </a:pPr>
            <a:r>
              <a:rPr lang="en-US" sz="4000" b="1" i="1" dirty="0"/>
              <a:t>U.S. Stock Market Plunges</a:t>
            </a:r>
          </a:p>
          <a:p>
            <a:r>
              <a:rPr lang="en-US" sz="4000" b="1" i="1" dirty="0"/>
              <a:t>Dow down 5000 points</a:t>
            </a:r>
          </a:p>
          <a:p>
            <a:r>
              <a:rPr lang="en-US" sz="4000" b="1" i="1" dirty="0"/>
              <a:t>Worst Drop Ever.</a:t>
            </a:r>
          </a:p>
          <a:p>
            <a:pPr marL="0" indent="0" algn="ctr">
              <a:buNone/>
            </a:pPr>
            <a:endParaRPr lang="en-US" sz="4000" b="1" i="1" dirty="0"/>
          </a:p>
          <a:p>
            <a:pPr marL="0" indent="0">
              <a:buNone/>
            </a:pPr>
            <a:endParaRPr lang="en-US" sz="4000" b="1" i="1" dirty="0"/>
          </a:p>
          <a:p>
            <a:pPr marL="0" indent="0">
              <a:buNone/>
            </a:pPr>
            <a:endParaRPr lang="en-US" sz="4000" b="1" i="1" dirty="0"/>
          </a:p>
        </p:txBody>
      </p:sp>
      <p:pic>
        <p:nvPicPr>
          <p:cNvPr id="5" name="Picture 4">
            <a:extLst>
              <a:ext uri="{FF2B5EF4-FFF2-40B4-BE49-F238E27FC236}">
                <a16:creationId xmlns:a16="http://schemas.microsoft.com/office/drawing/2014/main" id="{54CFFDF0-8D5A-426F-8FB7-C4BC97004BF4}"/>
              </a:ext>
            </a:extLst>
          </p:cNvPr>
          <p:cNvPicPr>
            <a:picLocks noChangeAspect="1"/>
          </p:cNvPicPr>
          <p:nvPr/>
        </p:nvPicPr>
        <p:blipFill>
          <a:blip r:embed="rId2"/>
          <a:stretch>
            <a:fillRect/>
          </a:stretch>
        </p:blipFill>
        <p:spPr>
          <a:xfrm>
            <a:off x="838200" y="735805"/>
            <a:ext cx="4314568" cy="1089819"/>
          </a:xfrm>
          <a:prstGeom prst="rect">
            <a:avLst/>
          </a:prstGeom>
        </p:spPr>
      </p:pic>
      <p:pic>
        <p:nvPicPr>
          <p:cNvPr id="6" name="Picture 5">
            <a:extLst>
              <a:ext uri="{FF2B5EF4-FFF2-40B4-BE49-F238E27FC236}">
                <a16:creationId xmlns:a16="http://schemas.microsoft.com/office/drawing/2014/main" id="{C62D1A83-FBD3-4A91-CC49-A74081914936}"/>
              </a:ext>
            </a:extLst>
          </p:cNvPr>
          <p:cNvPicPr>
            <a:picLocks noChangeAspect="1"/>
          </p:cNvPicPr>
          <p:nvPr/>
        </p:nvPicPr>
        <p:blipFill>
          <a:blip r:embed="rId3"/>
          <a:stretch>
            <a:fillRect/>
          </a:stretch>
        </p:blipFill>
        <p:spPr>
          <a:xfrm>
            <a:off x="7352270" y="1825624"/>
            <a:ext cx="3910914" cy="4192117"/>
          </a:xfrm>
          <a:prstGeom prst="rect">
            <a:avLst/>
          </a:prstGeom>
        </p:spPr>
      </p:pic>
      <p:pic>
        <p:nvPicPr>
          <p:cNvPr id="7" name="Picture 1" descr="page1image3637307008">
            <a:extLst>
              <a:ext uri="{FF2B5EF4-FFF2-40B4-BE49-F238E27FC236}">
                <a16:creationId xmlns:a16="http://schemas.microsoft.com/office/drawing/2014/main" id="{9816ADAE-B5B5-2E3C-22E9-5635D9EE2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284" y="159223"/>
            <a:ext cx="3684028"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4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2074-2F53-7122-84FE-FC08B1E2443F}"/>
              </a:ext>
            </a:extLst>
          </p:cNvPr>
          <p:cNvSpPr>
            <a:spLocks noGrp="1"/>
          </p:cNvSpPr>
          <p:nvPr>
            <p:ph type="title"/>
          </p:nvPr>
        </p:nvSpPr>
        <p:spPr>
          <a:xfrm>
            <a:off x="4621426" y="775055"/>
            <a:ext cx="6732373" cy="1325563"/>
          </a:xfrm>
        </p:spPr>
        <p:txBody>
          <a:bodyPr/>
          <a:lstStyle/>
          <a:p>
            <a:pPr algn="ctr"/>
            <a:r>
              <a:rPr lang="en-US" b="1" i="1" dirty="0"/>
              <a:t>JAN. 8, 2025</a:t>
            </a:r>
          </a:p>
        </p:txBody>
      </p:sp>
      <p:pic>
        <p:nvPicPr>
          <p:cNvPr id="7" name="Content Placeholder 6">
            <a:extLst>
              <a:ext uri="{FF2B5EF4-FFF2-40B4-BE49-F238E27FC236}">
                <a16:creationId xmlns:a16="http://schemas.microsoft.com/office/drawing/2014/main" id="{6542F57B-0A1C-D4B5-7B4D-6F60E60FA710}"/>
              </a:ext>
            </a:extLst>
          </p:cNvPr>
          <p:cNvPicPr>
            <a:picLocks noGrp="1" noChangeAspect="1"/>
          </p:cNvPicPr>
          <p:nvPr>
            <p:ph idx="1"/>
          </p:nvPr>
        </p:nvPicPr>
        <p:blipFill>
          <a:blip r:embed="rId2"/>
          <a:stretch>
            <a:fillRect/>
          </a:stretch>
        </p:blipFill>
        <p:spPr>
          <a:xfrm>
            <a:off x="8569926" y="1878228"/>
            <a:ext cx="3009900" cy="2259808"/>
          </a:xfrm>
          <a:prstGeom prst="rect">
            <a:avLst/>
          </a:prstGeom>
        </p:spPr>
      </p:pic>
      <p:pic>
        <p:nvPicPr>
          <p:cNvPr id="5" name="Picture 4">
            <a:extLst>
              <a:ext uri="{FF2B5EF4-FFF2-40B4-BE49-F238E27FC236}">
                <a16:creationId xmlns:a16="http://schemas.microsoft.com/office/drawing/2014/main" id="{2DA4F62F-F469-B0CC-3B85-0CB169BDB7D7}"/>
              </a:ext>
            </a:extLst>
          </p:cNvPr>
          <p:cNvPicPr>
            <a:picLocks noChangeAspect="1"/>
          </p:cNvPicPr>
          <p:nvPr/>
        </p:nvPicPr>
        <p:blipFill>
          <a:blip r:embed="rId3"/>
          <a:stretch>
            <a:fillRect/>
          </a:stretch>
        </p:blipFill>
        <p:spPr>
          <a:xfrm>
            <a:off x="580769" y="365125"/>
            <a:ext cx="4040658" cy="2259807"/>
          </a:xfrm>
          <a:prstGeom prst="rect">
            <a:avLst/>
          </a:prstGeom>
        </p:spPr>
      </p:pic>
      <p:pic>
        <p:nvPicPr>
          <p:cNvPr id="14" name="Picture 13" descr="A group of people standing in front of a large explosion&#10;&#10;Description automatically generated with low confidence">
            <a:extLst>
              <a:ext uri="{FF2B5EF4-FFF2-40B4-BE49-F238E27FC236}">
                <a16:creationId xmlns:a16="http://schemas.microsoft.com/office/drawing/2014/main" id="{127AC861-490D-26F5-9DCC-30D41182ABD3}"/>
              </a:ext>
            </a:extLst>
          </p:cNvPr>
          <p:cNvPicPr>
            <a:picLocks noChangeAspect="1"/>
          </p:cNvPicPr>
          <p:nvPr/>
        </p:nvPicPr>
        <p:blipFill>
          <a:blip r:embed="rId4"/>
          <a:stretch>
            <a:fillRect/>
          </a:stretch>
        </p:blipFill>
        <p:spPr>
          <a:xfrm>
            <a:off x="8471072" y="4426127"/>
            <a:ext cx="3009900" cy="2006600"/>
          </a:xfrm>
          <a:prstGeom prst="rect">
            <a:avLst/>
          </a:prstGeom>
        </p:spPr>
      </p:pic>
      <p:sp>
        <p:nvSpPr>
          <p:cNvPr id="15" name="TextBox 14">
            <a:extLst>
              <a:ext uri="{FF2B5EF4-FFF2-40B4-BE49-F238E27FC236}">
                <a16:creationId xmlns:a16="http://schemas.microsoft.com/office/drawing/2014/main" id="{77EE1136-1541-1D29-7BE7-3F4F4DADA792}"/>
              </a:ext>
            </a:extLst>
          </p:cNvPr>
          <p:cNvSpPr txBox="1"/>
          <p:nvPr/>
        </p:nvSpPr>
        <p:spPr>
          <a:xfrm>
            <a:off x="976183" y="3429000"/>
            <a:ext cx="7290486" cy="3139321"/>
          </a:xfrm>
          <a:prstGeom prst="rect">
            <a:avLst/>
          </a:prstGeom>
          <a:noFill/>
        </p:spPr>
        <p:txBody>
          <a:bodyPr wrap="square" rtlCol="0">
            <a:spAutoFit/>
          </a:bodyPr>
          <a:lstStyle/>
          <a:p>
            <a:r>
              <a:rPr lang="en-US" sz="3600" dirty="0"/>
              <a:t>Russia captures remainder of Ukraine</a:t>
            </a:r>
          </a:p>
          <a:p>
            <a:endParaRPr lang="en-US" sz="3600" dirty="0"/>
          </a:p>
          <a:p>
            <a:endParaRPr lang="en-US" sz="3600" dirty="0"/>
          </a:p>
          <a:p>
            <a:endParaRPr lang="en-US" sz="3600" dirty="0"/>
          </a:p>
          <a:p>
            <a:r>
              <a:rPr lang="en-US" sz="3600" dirty="0"/>
              <a:t>China Invades Taiwan</a:t>
            </a:r>
          </a:p>
          <a:p>
            <a:endParaRPr lang="en-US" dirty="0"/>
          </a:p>
        </p:txBody>
      </p:sp>
      <p:pic>
        <p:nvPicPr>
          <p:cNvPr id="17" name="Picture 16">
            <a:extLst>
              <a:ext uri="{FF2B5EF4-FFF2-40B4-BE49-F238E27FC236}">
                <a16:creationId xmlns:a16="http://schemas.microsoft.com/office/drawing/2014/main" id="{756E6304-9A23-4B19-5D27-AE7FD036C2E7}"/>
              </a:ext>
            </a:extLst>
          </p:cNvPr>
          <p:cNvPicPr>
            <a:picLocks noChangeAspect="1"/>
          </p:cNvPicPr>
          <p:nvPr/>
        </p:nvPicPr>
        <p:blipFill>
          <a:blip r:embed="rId5"/>
          <a:stretch>
            <a:fillRect/>
          </a:stretch>
        </p:blipFill>
        <p:spPr>
          <a:xfrm>
            <a:off x="9601200" y="82206"/>
            <a:ext cx="2413037" cy="633267"/>
          </a:xfrm>
          <a:prstGeom prst="rect">
            <a:avLst/>
          </a:prstGeom>
        </p:spPr>
      </p:pic>
    </p:spTree>
    <p:extLst>
      <p:ext uri="{BB962C8B-B14F-4D97-AF65-F5344CB8AC3E}">
        <p14:creationId xmlns:p14="http://schemas.microsoft.com/office/powerpoint/2010/main" val="297790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1F193-5E7D-B827-84FD-097B5BCADCDE}"/>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rPr>
              <a:t>How Could This Crisis Have Been Prevented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E5E4EA-5978-913F-F7DF-2FAE62B2E548}"/>
              </a:ext>
            </a:extLst>
          </p:cNvPr>
          <p:cNvSpPr>
            <a:spLocks noGrp="1"/>
          </p:cNvSpPr>
          <p:nvPr>
            <p:ph idx="1"/>
          </p:nvPr>
        </p:nvSpPr>
        <p:spPr>
          <a:xfrm>
            <a:off x="4447308" y="591344"/>
            <a:ext cx="6906491" cy="5585619"/>
          </a:xfrm>
        </p:spPr>
        <p:txBody>
          <a:bodyPr anchor="ctr">
            <a:normAutofit fontScale="92500" lnSpcReduction="10000"/>
          </a:bodyPr>
          <a:lstStyle/>
          <a:p>
            <a:pPr marL="0" indent="0">
              <a:buNone/>
            </a:pPr>
            <a:r>
              <a:rPr lang="en-US" sz="2000" b="1" dirty="0"/>
              <a:t>The 2024 Election was a disaster.</a:t>
            </a:r>
          </a:p>
          <a:p>
            <a:pPr marL="411480"/>
            <a:r>
              <a:rPr lang="en-US" sz="2000" b="1" dirty="0"/>
              <a:t>Both Republican and Democrat candidates declared victory. </a:t>
            </a:r>
          </a:p>
          <a:p>
            <a:pPr marL="411480"/>
            <a:r>
              <a:rPr lang="en-US" sz="2000" b="1" dirty="0"/>
              <a:t>States submitted multiple sets of Electoral College delegates. </a:t>
            </a:r>
          </a:p>
          <a:p>
            <a:pPr marL="411480"/>
            <a:r>
              <a:rPr lang="en-US" sz="2000" b="1" dirty="0"/>
              <a:t>Congress was deadlocked. </a:t>
            </a:r>
          </a:p>
          <a:p>
            <a:pPr marL="411480"/>
            <a:r>
              <a:rPr lang="en-US" sz="2000" b="1" dirty="0"/>
              <a:t>The Supreme Court refused to rule on multiple lawsuits. </a:t>
            </a:r>
          </a:p>
          <a:p>
            <a:pPr marL="182880" indent="0">
              <a:buNone/>
            </a:pPr>
            <a:endParaRPr lang="en-US" sz="2000" b="1" dirty="0"/>
          </a:p>
          <a:p>
            <a:pPr marL="0" indent="0">
              <a:buNone/>
            </a:pPr>
            <a:r>
              <a:rPr lang="en-US" sz="2000" b="1" dirty="0"/>
              <a:t>This was a crisis that did not have to occur. </a:t>
            </a:r>
          </a:p>
          <a:p>
            <a:pPr marL="411480"/>
            <a:r>
              <a:rPr lang="en-US" sz="2000" b="1" dirty="0"/>
              <a:t>Everyone knew at some point our elections laws, including the Electoral Count Act of 1887 and the Failed Election Law of 1845, would fail us because they were so poorly written. </a:t>
            </a:r>
          </a:p>
          <a:p>
            <a:pPr marL="285750" lvl="1" indent="-285750"/>
            <a:endParaRPr lang="en-US" sz="2000" b="1" dirty="0"/>
          </a:p>
          <a:p>
            <a:pPr marL="285750" lvl="1" indent="-285750"/>
            <a:r>
              <a:rPr lang="en-US" sz="2000" b="1" dirty="0"/>
              <a:t>In  2022, Congress could have fixed the laws, but it was busy fighting.  </a:t>
            </a:r>
          </a:p>
          <a:p>
            <a:pPr marL="285750" lvl="1" indent="-285750"/>
            <a:endParaRPr lang="en-US" sz="2000" dirty="0"/>
          </a:p>
          <a:p>
            <a:pPr marL="285750" lvl="1" indent="-285750"/>
            <a:r>
              <a:rPr lang="en-US" sz="2000" b="1" dirty="0"/>
              <a:t>Avoiding this disaster could have been easy if our political leaders had done their job and our people had pressed them to fix our election laws. </a:t>
            </a:r>
          </a:p>
          <a:p>
            <a:pPr marL="0" indent="0">
              <a:buNone/>
            </a:pPr>
            <a:endParaRPr lang="en-US" sz="1500" dirty="0"/>
          </a:p>
        </p:txBody>
      </p:sp>
      <p:pic>
        <p:nvPicPr>
          <p:cNvPr id="4" name="Picture 3">
            <a:extLst>
              <a:ext uri="{FF2B5EF4-FFF2-40B4-BE49-F238E27FC236}">
                <a16:creationId xmlns:a16="http://schemas.microsoft.com/office/drawing/2014/main" id="{46F3FA85-EC2E-3709-57BA-7947DD55E7CB}"/>
              </a:ext>
            </a:extLst>
          </p:cNvPr>
          <p:cNvPicPr>
            <a:picLocks noChangeAspect="1"/>
          </p:cNvPicPr>
          <p:nvPr/>
        </p:nvPicPr>
        <p:blipFill>
          <a:blip r:embed="rId2"/>
          <a:stretch>
            <a:fillRect/>
          </a:stretch>
        </p:blipFill>
        <p:spPr>
          <a:xfrm>
            <a:off x="9823622" y="48491"/>
            <a:ext cx="2082235" cy="633267"/>
          </a:xfrm>
          <a:prstGeom prst="rect">
            <a:avLst/>
          </a:prstGeom>
        </p:spPr>
      </p:pic>
    </p:spTree>
    <p:extLst>
      <p:ext uri="{BB962C8B-B14F-4D97-AF65-F5344CB8AC3E}">
        <p14:creationId xmlns:p14="http://schemas.microsoft.com/office/powerpoint/2010/main" val="1916191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218</Words>
  <Application>Microsoft Macintosh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If We Don’t Fix our Election Laws Now This is What We Could See in January 2025</vt:lpstr>
      <vt:lpstr>PowerPoint Presentation</vt:lpstr>
      <vt:lpstr>-                                  --Jan 8, 2025</vt:lpstr>
      <vt:lpstr>Jan. 9, 2025</vt:lpstr>
      <vt:lpstr>JAN. 8, 2025</vt:lpstr>
      <vt:lpstr>How Could This Crisis Have Been Prevented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FIX Election Laws Now  To Avoid a Disaster in 2025</dc:title>
  <dc:creator>peter siris</dc:creator>
  <cp:lastModifiedBy>peter siris</cp:lastModifiedBy>
  <cp:revision>2</cp:revision>
  <dcterms:created xsi:type="dcterms:W3CDTF">2022-08-27T22:06:03Z</dcterms:created>
  <dcterms:modified xsi:type="dcterms:W3CDTF">2022-08-28T01:22:44Z</dcterms:modified>
</cp:coreProperties>
</file>