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7" r:id="rId3"/>
    <p:sldId id="282" r:id="rId4"/>
    <p:sldId id="257" r:id="rId5"/>
    <p:sldId id="264" r:id="rId6"/>
    <p:sldId id="265" r:id="rId7"/>
    <p:sldId id="258" r:id="rId8"/>
    <p:sldId id="293" r:id="rId9"/>
    <p:sldId id="262" r:id="rId10"/>
    <p:sldId id="278" r:id="rId11"/>
    <p:sldId id="268" r:id="rId12"/>
    <p:sldId id="261" r:id="rId13"/>
    <p:sldId id="290" r:id="rId14"/>
    <p:sldId id="266" r:id="rId15"/>
    <p:sldId id="269" r:id="rId16"/>
    <p:sldId id="295" r:id="rId17"/>
    <p:sldId id="272" r:id="rId18"/>
    <p:sldId id="283" r:id="rId19"/>
    <p:sldId id="259" r:id="rId20"/>
    <p:sldId id="280" r:id="rId21"/>
    <p:sldId id="292" r:id="rId22"/>
    <p:sldId id="281" r:id="rId23"/>
    <p:sldId id="287" r:id="rId24"/>
    <p:sldId id="273" r:id="rId25"/>
    <p:sldId id="276" r:id="rId26"/>
    <p:sldId id="294" r:id="rId27"/>
    <p:sldId id="288" r:id="rId28"/>
    <p:sldId id="296" r:id="rId29"/>
    <p:sldId id="28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17"/>
    <p:restoredTop sz="96315"/>
  </p:normalViewPr>
  <p:slideViewPr>
    <p:cSldViewPr snapToGrid="0" snapToObjects="1">
      <p:cViewPr>
        <p:scale>
          <a:sx n="126" d="100"/>
          <a:sy n="126" d="100"/>
        </p:scale>
        <p:origin x="1464" y="8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48AF09-90DC-441E-BAC6-3C8CBA324D2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04CE059-4E66-4D9B-9CC3-42E91B1E0A13}">
      <dgm:prSet/>
      <dgm:spPr/>
      <dgm:t>
        <a:bodyPr/>
        <a:lstStyle/>
        <a:p>
          <a:r>
            <a:rPr lang="en-US" dirty="0"/>
            <a:t>There is only one problem with using the Interstate Commerce Law to protect people who cross state lines for an abortion. </a:t>
          </a:r>
        </a:p>
      </dgm:t>
    </dgm:pt>
    <dgm:pt modelId="{D1E9C421-3B19-40F7-8678-F0D3C16691E3}" type="parTrans" cxnId="{16667370-4463-44B4-A59B-F3AC73DD5F03}">
      <dgm:prSet/>
      <dgm:spPr/>
      <dgm:t>
        <a:bodyPr/>
        <a:lstStyle/>
        <a:p>
          <a:endParaRPr lang="en-US"/>
        </a:p>
      </dgm:t>
    </dgm:pt>
    <dgm:pt modelId="{F1B660D9-8024-4290-A79E-AECCE878B05A}" type="sibTrans" cxnId="{16667370-4463-44B4-A59B-F3AC73DD5F03}">
      <dgm:prSet/>
      <dgm:spPr/>
      <dgm:t>
        <a:bodyPr/>
        <a:lstStyle/>
        <a:p>
          <a:endParaRPr lang="en-US"/>
        </a:p>
      </dgm:t>
    </dgm:pt>
    <dgm:pt modelId="{E2F86E6C-DCDF-40DE-A0E5-60F706CE1009}">
      <dgm:prSet/>
      <dgm:spPr/>
      <dgm:t>
        <a:bodyPr/>
        <a:lstStyle/>
        <a:p>
          <a:r>
            <a:rPr lang="en-US" dirty="0"/>
            <a:t>Article IV, Section 2 of the U.S. Constitution requires that “</a:t>
          </a:r>
          <a:r>
            <a:rPr lang="en-US" b="0" i="1" dirty="0"/>
            <a:t>A Person charged in any State with Treason, Felony, or other Crime, who shall flee from Justice, and be found in another State, shall on Demand of the executive Authority of the State from which he fled, be delivered up, to be removed to the State having Jurisdiction of the Crime.”</a:t>
          </a:r>
          <a:endParaRPr lang="en-US" dirty="0"/>
        </a:p>
      </dgm:t>
    </dgm:pt>
    <dgm:pt modelId="{62E2D77D-1981-4F0B-8BD8-FD76C15D69FC}" type="parTrans" cxnId="{03D9AECA-D8B0-41A5-AA37-BDFAD4C29ECC}">
      <dgm:prSet/>
      <dgm:spPr/>
      <dgm:t>
        <a:bodyPr/>
        <a:lstStyle/>
        <a:p>
          <a:endParaRPr lang="en-US"/>
        </a:p>
      </dgm:t>
    </dgm:pt>
    <dgm:pt modelId="{D6DDA081-188C-4261-8A1D-255D57978AC0}" type="sibTrans" cxnId="{03D9AECA-D8B0-41A5-AA37-BDFAD4C29ECC}">
      <dgm:prSet/>
      <dgm:spPr/>
      <dgm:t>
        <a:bodyPr/>
        <a:lstStyle/>
        <a:p>
          <a:endParaRPr lang="en-US"/>
        </a:p>
      </dgm:t>
    </dgm:pt>
    <dgm:pt modelId="{316AF45A-ECBE-4D74-91E6-9415D468BB9E}">
      <dgm:prSet/>
      <dgm:spPr/>
      <dgm:t>
        <a:bodyPr/>
        <a:lstStyle/>
        <a:p>
          <a:r>
            <a:rPr lang="en-US" dirty="0"/>
            <a:t>Thus, a law to protect women traveling across state lines for an abortion would likely be struck down because it conflicts with the U.S. Constitution. </a:t>
          </a:r>
        </a:p>
        <a:p>
          <a:r>
            <a:rPr lang="en-US" dirty="0"/>
            <a:t>. </a:t>
          </a:r>
        </a:p>
      </dgm:t>
    </dgm:pt>
    <dgm:pt modelId="{F5C8E25F-7B8A-49FB-B719-DC34568539F4}" type="parTrans" cxnId="{B165BE8C-B632-4E2F-9FDC-C4EF583C4985}">
      <dgm:prSet/>
      <dgm:spPr/>
      <dgm:t>
        <a:bodyPr/>
        <a:lstStyle/>
        <a:p>
          <a:endParaRPr lang="en-US"/>
        </a:p>
      </dgm:t>
    </dgm:pt>
    <dgm:pt modelId="{7293E8F3-A2E9-4388-AF4B-AC235AF2ED12}" type="sibTrans" cxnId="{B165BE8C-B632-4E2F-9FDC-C4EF583C4985}">
      <dgm:prSet/>
      <dgm:spPr/>
      <dgm:t>
        <a:bodyPr/>
        <a:lstStyle/>
        <a:p>
          <a:endParaRPr lang="en-US"/>
        </a:p>
      </dgm:t>
    </dgm:pt>
    <dgm:pt modelId="{D01ACC2E-68DF-5D40-95A3-979F8BC2586E}" type="pres">
      <dgm:prSet presAssocID="{4F48AF09-90DC-441E-BAC6-3C8CBA324D25}" presName="linear" presStyleCnt="0">
        <dgm:presLayoutVars>
          <dgm:animLvl val="lvl"/>
          <dgm:resizeHandles val="exact"/>
        </dgm:presLayoutVars>
      </dgm:prSet>
      <dgm:spPr/>
    </dgm:pt>
    <dgm:pt modelId="{61C81F9B-7A80-6047-AE9B-B1460851018D}" type="pres">
      <dgm:prSet presAssocID="{F04CE059-4E66-4D9B-9CC3-42E91B1E0A13}" presName="parentText" presStyleLbl="node1" presStyleIdx="0" presStyleCnt="3">
        <dgm:presLayoutVars>
          <dgm:chMax val="0"/>
          <dgm:bulletEnabled val="1"/>
        </dgm:presLayoutVars>
      </dgm:prSet>
      <dgm:spPr/>
    </dgm:pt>
    <dgm:pt modelId="{5C3A532D-AF3F-CB46-9C3D-00B42AD01CAE}" type="pres">
      <dgm:prSet presAssocID="{F1B660D9-8024-4290-A79E-AECCE878B05A}" presName="spacer" presStyleCnt="0"/>
      <dgm:spPr/>
    </dgm:pt>
    <dgm:pt modelId="{1F3411F2-E049-944C-8C8F-A4232A6F1754}" type="pres">
      <dgm:prSet presAssocID="{E2F86E6C-DCDF-40DE-A0E5-60F706CE1009}" presName="parentText" presStyleLbl="node1" presStyleIdx="1" presStyleCnt="3">
        <dgm:presLayoutVars>
          <dgm:chMax val="0"/>
          <dgm:bulletEnabled val="1"/>
        </dgm:presLayoutVars>
      </dgm:prSet>
      <dgm:spPr/>
    </dgm:pt>
    <dgm:pt modelId="{40E3C146-E515-C642-9621-A64FACA53EE2}" type="pres">
      <dgm:prSet presAssocID="{D6DDA081-188C-4261-8A1D-255D57978AC0}" presName="spacer" presStyleCnt="0"/>
      <dgm:spPr/>
    </dgm:pt>
    <dgm:pt modelId="{A0A192C1-C2FB-474B-9C52-5FCBD44EFD71}" type="pres">
      <dgm:prSet presAssocID="{316AF45A-ECBE-4D74-91E6-9415D468BB9E}" presName="parentText" presStyleLbl="node1" presStyleIdx="2" presStyleCnt="3">
        <dgm:presLayoutVars>
          <dgm:chMax val="0"/>
          <dgm:bulletEnabled val="1"/>
        </dgm:presLayoutVars>
      </dgm:prSet>
      <dgm:spPr/>
    </dgm:pt>
  </dgm:ptLst>
  <dgm:cxnLst>
    <dgm:cxn modelId="{EFE91B08-91D0-5848-AA80-233F6ED8E7B7}" type="presOf" srcId="{E2F86E6C-DCDF-40DE-A0E5-60F706CE1009}" destId="{1F3411F2-E049-944C-8C8F-A4232A6F1754}" srcOrd="0" destOrd="0" presId="urn:microsoft.com/office/officeart/2005/8/layout/vList2"/>
    <dgm:cxn modelId="{4560974B-CB40-2A49-8D1F-6FDC11F3798F}" type="presOf" srcId="{4F48AF09-90DC-441E-BAC6-3C8CBA324D25}" destId="{D01ACC2E-68DF-5D40-95A3-979F8BC2586E}" srcOrd="0" destOrd="0" presId="urn:microsoft.com/office/officeart/2005/8/layout/vList2"/>
    <dgm:cxn modelId="{16667370-4463-44B4-A59B-F3AC73DD5F03}" srcId="{4F48AF09-90DC-441E-BAC6-3C8CBA324D25}" destId="{F04CE059-4E66-4D9B-9CC3-42E91B1E0A13}" srcOrd="0" destOrd="0" parTransId="{D1E9C421-3B19-40F7-8678-F0D3C16691E3}" sibTransId="{F1B660D9-8024-4290-A79E-AECCE878B05A}"/>
    <dgm:cxn modelId="{B165BE8C-B632-4E2F-9FDC-C4EF583C4985}" srcId="{4F48AF09-90DC-441E-BAC6-3C8CBA324D25}" destId="{316AF45A-ECBE-4D74-91E6-9415D468BB9E}" srcOrd="2" destOrd="0" parTransId="{F5C8E25F-7B8A-49FB-B719-DC34568539F4}" sibTransId="{7293E8F3-A2E9-4388-AF4B-AC235AF2ED12}"/>
    <dgm:cxn modelId="{96B13DA6-3DA0-E442-9331-3D57CCCF583D}" type="presOf" srcId="{316AF45A-ECBE-4D74-91E6-9415D468BB9E}" destId="{A0A192C1-C2FB-474B-9C52-5FCBD44EFD71}" srcOrd="0" destOrd="0" presId="urn:microsoft.com/office/officeart/2005/8/layout/vList2"/>
    <dgm:cxn modelId="{03D9AECA-D8B0-41A5-AA37-BDFAD4C29ECC}" srcId="{4F48AF09-90DC-441E-BAC6-3C8CBA324D25}" destId="{E2F86E6C-DCDF-40DE-A0E5-60F706CE1009}" srcOrd="1" destOrd="0" parTransId="{62E2D77D-1981-4F0B-8BD8-FD76C15D69FC}" sibTransId="{D6DDA081-188C-4261-8A1D-255D57978AC0}"/>
    <dgm:cxn modelId="{F72DE3D5-16F3-5846-9031-795AB22C82A3}" type="presOf" srcId="{F04CE059-4E66-4D9B-9CC3-42E91B1E0A13}" destId="{61C81F9B-7A80-6047-AE9B-B1460851018D}" srcOrd="0" destOrd="0" presId="urn:microsoft.com/office/officeart/2005/8/layout/vList2"/>
    <dgm:cxn modelId="{3ABA90E6-4FD7-1C4F-BBE0-8A5F49E8C821}" type="presParOf" srcId="{D01ACC2E-68DF-5D40-95A3-979F8BC2586E}" destId="{61C81F9B-7A80-6047-AE9B-B1460851018D}" srcOrd="0" destOrd="0" presId="urn:microsoft.com/office/officeart/2005/8/layout/vList2"/>
    <dgm:cxn modelId="{AF515F30-289C-8C40-BDE6-9706B3AB952E}" type="presParOf" srcId="{D01ACC2E-68DF-5D40-95A3-979F8BC2586E}" destId="{5C3A532D-AF3F-CB46-9C3D-00B42AD01CAE}" srcOrd="1" destOrd="0" presId="urn:microsoft.com/office/officeart/2005/8/layout/vList2"/>
    <dgm:cxn modelId="{E9D415E5-5446-BA4E-9813-92D9FF2270F5}" type="presParOf" srcId="{D01ACC2E-68DF-5D40-95A3-979F8BC2586E}" destId="{1F3411F2-E049-944C-8C8F-A4232A6F1754}" srcOrd="2" destOrd="0" presId="urn:microsoft.com/office/officeart/2005/8/layout/vList2"/>
    <dgm:cxn modelId="{B67AACD7-5C97-8B48-B066-6CFDEE36BAF2}" type="presParOf" srcId="{D01ACC2E-68DF-5D40-95A3-979F8BC2586E}" destId="{40E3C146-E515-C642-9621-A64FACA53EE2}" srcOrd="3" destOrd="0" presId="urn:microsoft.com/office/officeart/2005/8/layout/vList2"/>
    <dgm:cxn modelId="{456CCD8C-B718-1D43-92E5-5C9C7471F34F}" type="presParOf" srcId="{D01ACC2E-68DF-5D40-95A3-979F8BC2586E}" destId="{A0A192C1-C2FB-474B-9C52-5FCBD44EFD7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C81F9B-7A80-6047-AE9B-B1460851018D}">
      <dsp:nvSpPr>
        <dsp:cNvPr id="0" name=""/>
        <dsp:cNvSpPr/>
      </dsp:nvSpPr>
      <dsp:spPr>
        <a:xfrm>
          <a:off x="0" y="149046"/>
          <a:ext cx="8924867" cy="13463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There is only one problem with using the Interstate Commerce Law to protect people who cross state lines for an abortion. </a:t>
          </a:r>
        </a:p>
      </dsp:txBody>
      <dsp:txXfrm>
        <a:off x="65721" y="214767"/>
        <a:ext cx="8793425" cy="1214862"/>
      </dsp:txXfrm>
    </dsp:sp>
    <dsp:sp modelId="{1F3411F2-E049-944C-8C8F-A4232A6F1754}">
      <dsp:nvSpPr>
        <dsp:cNvPr id="0" name=""/>
        <dsp:cNvSpPr/>
      </dsp:nvSpPr>
      <dsp:spPr>
        <a:xfrm>
          <a:off x="0" y="1550070"/>
          <a:ext cx="8924867" cy="13463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Article IV, Section 2 of the U.S. Constitution requires that “</a:t>
          </a:r>
          <a:r>
            <a:rPr lang="en-US" sz="1900" b="0" i="1" kern="1200" dirty="0"/>
            <a:t>A Person charged in any State with Treason, Felony, or other Crime, who shall flee from Justice, and be found in another State, shall on Demand of the executive Authority of the State from which he fled, be delivered up, to be removed to the State having Jurisdiction of the Crime.”</a:t>
          </a:r>
          <a:endParaRPr lang="en-US" sz="1900" kern="1200" dirty="0"/>
        </a:p>
      </dsp:txBody>
      <dsp:txXfrm>
        <a:off x="65721" y="1615791"/>
        <a:ext cx="8793425" cy="1214862"/>
      </dsp:txXfrm>
    </dsp:sp>
    <dsp:sp modelId="{A0A192C1-C2FB-474B-9C52-5FCBD44EFD71}">
      <dsp:nvSpPr>
        <dsp:cNvPr id="0" name=""/>
        <dsp:cNvSpPr/>
      </dsp:nvSpPr>
      <dsp:spPr>
        <a:xfrm>
          <a:off x="0" y="2951095"/>
          <a:ext cx="8924867" cy="13463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Thus, a law to protect women traveling across state lines for an abortion would likely be struck down because it conflicts with the U.S. Constitution. </a:t>
          </a:r>
        </a:p>
        <a:p>
          <a:pPr marL="0" lvl="0" indent="0" algn="l" defTabSz="844550">
            <a:lnSpc>
              <a:spcPct val="90000"/>
            </a:lnSpc>
            <a:spcBef>
              <a:spcPct val="0"/>
            </a:spcBef>
            <a:spcAft>
              <a:spcPct val="35000"/>
            </a:spcAft>
            <a:buNone/>
          </a:pPr>
          <a:r>
            <a:rPr lang="en-US" sz="1900" kern="1200" dirty="0"/>
            <a:t>. </a:t>
          </a:r>
        </a:p>
      </dsp:txBody>
      <dsp:txXfrm>
        <a:off x="65721" y="3016816"/>
        <a:ext cx="8793425" cy="121486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5D493-3813-C1CA-E667-4D3DE1C8A93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A02DF8-1E7B-1198-84E5-2443186139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B8EADBA-9826-281C-9E1E-A267FE5EAD5D}"/>
              </a:ext>
            </a:extLst>
          </p:cNvPr>
          <p:cNvSpPr>
            <a:spLocks noGrp="1"/>
          </p:cNvSpPr>
          <p:nvPr>
            <p:ph type="dt" sz="half" idx="10"/>
          </p:nvPr>
        </p:nvSpPr>
        <p:spPr/>
        <p:txBody>
          <a:bodyPr/>
          <a:lstStyle/>
          <a:p>
            <a:fld id="{1ED64F21-8680-6D47-B6C6-CAE2BC272CDD}" type="datetimeFigureOut">
              <a:rPr lang="en-US" smtClean="0"/>
              <a:t>9/20/22</a:t>
            </a:fld>
            <a:endParaRPr lang="en-US" dirty="0"/>
          </a:p>
        </p:txBody>
      </p:sp>
      <p:sp>
        <p:nvSpPr>
          <p:cNvPr id="5" name="Footer Placeholder 4">
            <a:extLst>
              <a:ext uri="{FF2B5EF4-FFF2-40B4-BE49-F238E27FC236}">
                <a16:creationId xmlns:a16="http://schemas.microsoft.com/office/drawing/2014/main" id="{AB36C784-F2A1-B4A7-F5B4-E5324A7C6C3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538FF35-665F-99BB-167D-8B88517C427A}"/>
              </a:ext>
            </a:extLst>
          </p:cNvPr>
          <p:cNvSpPr>
            <a:spLocks noGrp="1"/>
          </p:cNvSpPr>
          <p:nvPr>
            <p:ph type="sldNum" sz="quarter" idx="12"/>
          </p:nvPr>
        </p:nvSpPr>
        <p:spPr/>
        <p:txBody>
          <a:bodyPr/>
          <a:lstStyle/>
          <a:p>
            <a:fld id="{CDDEDC9C-E5B3-0C40-ACBB-56296D41CD56}" type="slidenum">
              <a:rPr lang="en-US" smtClean="0"/>
              <a:t>‹#›</a:t>
            </a:fld>
            <a:endParaRPr lang="en-US" dirty="0"/>
          </a:p>
        </p:txBody>
      </p:sp>
    </p:spTree>
    <p:extLst>
      <p:ext uri="{BB962C8B-B14F-4D97-AF65-F5344CB8AC3E}">
        <p14:creationId xmlns:p14="http://schemas.microsoft.com/office/powerpoint/2010/main" val="521738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0BEC2-F09A-5D90-820D-29DA999474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6FBCE1-B6F9-6388-623B-ACC95E7BEC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71D3B8-5CC8-954D-F3A4-360465D508B3}"/>
              </a:ext>
            </a:extLst>
          </p:cNvPr>
          <p:cNvSpPr>
            <a:spLocks noGrp="1"/>
          </p:cNvSpPr>
          <p:nvPr>
            <p:ph type="dt" sz="half" idx="10"/>
          </p:nvPr>
        </p:nvSpPr>
        <p:spPr/>
        <p:txBody>
          <a:bodyPr/>
          <a:lstStyle/>
          <a:p>
            <a:fld id="{1ED64F21-8680-6D47-B6C6-CAE2BC272CDD}" type="datetimeFigureOut">
              <a:rPr lang="en-US" smtClean="0"/>
              <a:t>9/20/22</a:t>
            </a:fld>
            <a:endParaRPr lang="en-US" dirty="0"/>
          </a:p>
        </p:txBody>
      </p:sp>
      <p:sp>
        <p:nvSpPr>
          <p:cNvPr id="5" name="Footer Placeholder 4">
            <a:extLst>
              <a:ext uri="{FF2B5EF4-FFF2-40B4-BE49-F238E27FC236}">
                <a16:creationId xmlns:a16="http://schemas.microsoft.com/office/drawing/2014/main" id="{38EECAEE-7A4C-801E-02D5-79502C8B00F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18874EE-56F6-8F0F-FF60-414E9A350D56}"/>
              </a:ext>
            </a:extLst>
          </p:cNvPr>
          <p:cNvSpPr>
            <a:spLocks noGrp="1"/>
          </p:cNvSpPr>
          <p:nvPr>
            <p:ph type="sldNum" sz="quarter" idx="12"/>
          </p:nvPr>
        </p:nvSpPr>
        <p:spPr/>
        <p:txBody>
          <a:bodyPr/>
          <a:lstStyle/>
          <a:p>
            <a:fld id="{CDDEDC9C-E5B3-0C40-ACBB-56296D41CD56}" type="slidenum">
              <a:rPr lang="en-US" smtClean="0"/>
              <a:t>‹#›</a:t>
            </a:fld>
            <a:endParaRPr lang="en-US" dirty="0"/>
          </a:p>
        </p:txBody>
      </p:sp>
    </p:spTree>
    <p:extLst>
      <p:ext uri="{BB962C8B-B14F-4D97-AF65-F5344CB8AC3E}">
        <p14:creationId xmlns:p14="http://schemas.microsoft.com/office/powerpoint/2010/main" val="4263110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AD1D98-DF0D-8D3D-AD31-F9D7479308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B7547AB-7365-5799-BB78-3D56D85BBF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9FF030-B1DF-B6F5-5CE9-F7B0C9A85C36}"/>
              </a:ext>
            </a:extLst>
          </p:cNvPr>
          <p:cNvSpPr>
            <a:spLocks noGrp="1"/>
          </p:cNvSpPr>
          <p:nvPr>
            <p:ph type="dt" sz="half" idx="10"/>
          </p:nvPr>
        </p:nvSpPr>
        <p:spPr/>
        <p:txBody>
          <a:bodyPr/>
          <a:lstStyle/>
          <a:p>
            <a:fld id="{1ED64F21-8680-6D47-B6C6-CAE2BC272CDD}" type="datetimeFigureOut">
              <a:rPr lang="en-US" smtClean="0"/>
              <a:t>9/20/22</a:t>
            </a:fld>
            <a:endParaRPr lang="en-US" dirty="0"/>
          </a:p>
        </p:txBody>
      </p:sp>
      <p:sp>
        <p:nvSpPr>
          <p:cNvPr id="5" name="Footer Placeholder 4">
            <a:extLst>
              <a:ext uri="{FF2B5EF4-FFF2-40B4-BE49-F238E27FC236}">
                <a16:creationId xmlns:a16="http://schemas.microsoft.com/office/drawing/2014/main" id="{9EF0E15C-ADFA-52E7-F4B3-27D5AF9CF3B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0509800-E454-4207-8534-2FF9CA87809C}"/>
              </a:ext>
            </a:extLst>
          </p:cNvPr>
          <p:cNvSpPr>
            <a:spLocks noGrp="1"/>
          </p:cNvSpPr>
          <p:nvPr>
            <p:ph type="sldNum" sz="quarter" idx="12"/>
          </p:nvPr>
        </p:nvSpPr>
        <p:spPr/>
        <p:txBody>
          <a:bodyPr/>
          <a:lstStyle/>
          <a:p>
            <a:fld id="{CDDEDC9C-E5B3-0C40-ACBB-56296D41CD56}" type="slidenum">
              <a:rPr lang="en-US" smtClean="0"/>
              <a:t>‹#›</a:t>
            </a:fld>
            <a:endParaRPr lang="en-US" dirty="0"/>
          </a:p>
        </p:txBody>
      </p:sp>
    </p:spTree>
    <p:extLst>
      <p:ext uri="{BB962C8B-B14F-4D97-AF65-F5344CB8AC3E}">
        <p14:creationId xmlns:p14="http://schemas.microsoft.com/office/powerpoint/2010/main" val="3225844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35267-47DB-6FAE-94B0-884D86C1E2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2AD18A-9269-AA6E-A61C-B65519531D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2B87-03D3-5B32-11E6-0C1F755625BB}"/>
              </a:ext>
            </a:extLst>
          </p:cNvPr>
          <p:cNvSpPr>
            <a:spLocks noGrp="1"/>
          </p:cNvSpPr>
          <p:nvPr>
            <p:ph type="dt" sz="half" idx="10"/>
          </p:nvPr>
        </p:nvSpPr>
        <p:spPr/>
        <p:txBody>
          <a:bodyPr/>
          <a:lstStyle/>
          <a:p>
            <a:fld id="{1ED64F21-8680-6D47-B6C6-CAE2BC272CDD}" type="datetimeFigureOut">
              <a:rPr lang="en-US" smtClean="0"/>
              <a:t>9/20/22</a:t>
            </a:fld>
            <a:endParaRPr lang="en-US" dirty="0"/>
          </a:p>
        </p:txBody>
      </p:sp>
      <p:sp>
        <p:nvSpPr>
          <p:cNvPr id="5" name="Footer Placeholder 4">
            <a:extLst>
              <a:ext uri="{FF2B5EF4-FFF2-40B4-BE49-F238E27FC236}">
                <a16:creationId xmlns:a16="http://schemas.microsoft.com/office/drawing/2014/main" id="{99AFC856-4F4C-E7C9-D383-A3D21FBCC08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D41EE0A-2262-2C88-092C-E139775C55BA}"/>
              </a:ext>
            </a:extLst>
          </p:cNvPr>
          <p:cNvSpPr>
            <a:spLocks noGrp="1"/>
          </p:cNvSpPr>
          <p:nvPr>
            <p:ph type="sldNum" sz="quarter" idx="12"/>
          </p:nvPr>
        </p:nvSpPr>
        <p:spPr/>
        <p:txBody>
          <a:bodyPr/>
          <a:lstStyle/>
          <a:p>
            <a:fld id="{CDDEDC9C-E5B3-0C40-ACBB-56296D41CD56}" type="slidenum">
              <a:rPr lang="en-US" smtClean="0"/>
              <a:t>‹#›</a:t>
            </a:fld>
            <a:endParaRPr lang="en-US" dirty="0"/>
          </a:p>
        </p:txBody>
      </p:sp>
    </p:spTree>
    <p:extLst>
      <p:ext uri="{BB962C8B-B14F-4D97-AF65-F5344CB8AC3E}">
        <p14:creationId xmlns:p14="http://schemas.microsoft.com/office/powerpoint/2010/main" val="517286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BFD0F-BC43-D559-581D-911807740E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7DC8110-9130-1A8C-A76E-D7262BEB75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E08E36-DEA8-F4A5-006F-DC06BE406277}"/>
              </a:ext>
            </a:extLst>
          </p:cNvPr>
          <p:cNvSpPr>
            <a:spLocks noGrp="1"/>
          </p:cNvSpPr>
          <p:nvPr>
            <p:ph type="dt" sz="half" idx="10"/>
          </p:nvPr>
        </p:nvSpPr>
        <p:spPr/>
        <p:txBody>
          <a:bodyPr/>
          <a:lstStyle/>
          <a:p>
            <a:fld id="{1ED64F21-8680-6D47-B6C6-CAE2BC272CDD}" type="datetimeFigureOut">
              <a:rPr lang="en-US" smtClean="0"/>
              <a:t>9/20/22</a:t>
            </a:fld>
            <a:endParaRPr lang="en-US" dirty="0"/>
          </a:p>
        </p:txBody>
      </p:sp>
      <p:sp>
        <p:nvSpPr>
          <p:cNvPr id="5" name="Footer Placeholder 4">
            <a:extLst>
              <a:ext uri="{FF2B5EF4-FFF2-40B4-BE49-F238E27FC236}">
                <a16:creationId xmlns:a16="http://schemas.microsoft.com/office/drawing/2014/main" id="{FD1F86EE-7F43-7624-4A5D-3AF325454C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3C9508D-EA52-3F82-9A05-871C39BAC93A}"/>
              </a:ext>
            </a:extLst>
          </p:cNvPr>
          <p:cNvSpPr>
            <a:spLocks noGrp="1"/>
          </p:cNvSpPr>
          <p:nvPr>
            <p:ph type="sldNum" sz="quarter" idx="12"/>
          </p:nvPr>
        </p:nvSpPr>
        <p:spPr/>
        <p:txBody>
          <a:bodyPr/>
          <a:lstStyle/>
          <a:p>
            <a:fld id="{CDDEDC9C-E5B3-0C40-ACBB-56296D41CD56}" type="slidenum">
              <a:rPr lang="en-US" smtClean="0"/>
              <a:t>‹#›</a:t>
            </a:fld>
            <a:endParaRPr lang="en-US" dirty="0"/>
          </a:p>
        </p:txBody>
      </p:sp>
    </p:spTree>
    <p:extLst>
      <p:ext uri="{BB962C8B-B14F-4D97-AF65-F5344CB8AC3E}">
        <p14:creationId xmlns:p14="http://schemas.microsoft.com/office/powerpoint/2010/main" val="146642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A3E12-82FE-220B-34EC-C882793804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AB7F26-B855-05D3-1CCD-E63FB5292F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6C614F-16EF-68A1-9479-E5FA7FEF13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68CB642-A36E-92CD-0AF8-E06964E3F094}"/>
              </a:ext>
            </a:extLst>
          </p:cNvPr>
          <p:cNvSpPr>
            <a:spLocks noGrp="1"/>
          </p:cNvSpPr>
          <p:nvPr>
            <p:ph type="dt" sz="half" idx="10"/>
          </p:nvPr>
        </p:nvSpPr>
        <p:spPr/>
        <p:txBody>
          <a:bodyPr/>
          <a:lstStyle/>
          <a:p>
            <a:fld id="{1ED64F21-8680-6D47-B6C6-CAE2BC272CDD}" type="datetimeFigureOut">
              <a:rPr lang="en-US" smtClean="0"/>
              <a:t>9/20/22</a:t>
            </a:fld>
            <a:endParaRPr lang="en-US" dirty="0"/>
          </a:p>
        </p:txBody>
      </p:sp>
      <p:sp>
        <p:nvSpPr>
          <p:cNvPr id="6" name="Footer Placeholder 5">
            <a:extLst>
              <a:ext uri="{FF2B5EF4-FFF2-40B4-BE49-F238E27FC236}">
                <a16:creationId xmlns:a16="http://schemas.microsoft.com/office/drawing/2014/main" id="{9DF412BE-1E7E-8799-6FDC-BC6895A4557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8CFD33C-319A-545B-795A-99F36511ACC3}"/>
              </a:ext>
            </a:extLst>
          </p:cNvPr>
          <p:cNvSpPr>
            <a:spLocks noGrp="1"/>
          </p:cNvSpPr>
          <p:nvPr>
            <p:ph type="sldNum" sz="quarter" idx="12"/>
          </p:nvPr>
        </p:nvSpPr>
        <p:spPr/>
        <p:txBody>
          <a:bodyPr/>
          <a:lstStyle/>
          <a:p>
            <a:fld id="{CDDEDC9C-E5B3-0C40-ACBB-56296D41CD56}" type="slidenum">
              <a:rPr lang="en-US" smtClean="0"/>
              <a:t>‹#›</a:t>
            </a:fld>
            <a:endParaRPr lang="en-US" dirty="0"/>
          </a:p>
        </p:txBody>
      </p:sp>
    </p:spTree>
    <p:extLst>
      <p:ext uri="{BB962C8B-B14F-4D97-AF65-F5344CB8AC3E}">
        <p14:creationId xmlns:p14="http://schemas.microsoft.com/office/powerpoint/2010/main" val="1051290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112D1-9154-8EDC-91DF-2473B6BB3CB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01D150-5042-F28A-47DE-8663CB1CC5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7076CC-4A7A-B42C-E9D8-750A2623B4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F44A46-F1EF-8F39-C621-658AA094B0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0A97B3-1BD3-D0B5-7A3E-595588A92F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3EDCFF-22B4-5D9A-A76D-37A3B3A1A64E}"/>
              </a:ext>
            </a:extLst>
          </p:cNvPr>
          <p:cNvSpPr>
            <a:spLocks noGrp="1"/>
          </p:cNvSpPr>
          <p:nvPr>
            <p:ph type="dt" sz="half" idx="10"/>
          </p:nvPr>
        </p:nvSpPr>
        <p:spPr/>
        <p:txBody>
          <a:bodyPr/>
          <a:lstStyle/>
          <a:p>
            <a:fld id="{1ED64F21-8680-6D47-B6C6-CAE2BC272CDD}" type="datetimeFigureOut">
              <a:rPr lang="en-US" smtClean="0"/>
              <a:t>9/20/22</a:t>
            </a:fld>
            <a:endParaRPr lang="en-US" dirty="0"/>
          </a:p>
        </p:txBody>
      </p:sp>
      <p:sp>
        <p:nvSpPr>
          <p:cNvPr id="8" name="Footer Placeholder 7">
            <a:extLst>
              <a:ext uri="{FF2B5EF4-FFF2-40B4-BE49-F238E27FC236}">
                <a16:creationId xmlns:a16="http://schemas.microsoft.com/office/drawing/2014/main" id="{4376EE17-E035-643C-B65F-B3D01754E47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B9EE4CA-1790-26C3-B82F-78A840E348FC}"/>
              </a:ext>
            </a:extLst>
          </p:cNvPr>
          <p:cNvSpPr>
            <a:spLocks noGrp="1"/>
          </p:cNvSpPr>
          <p:nvPr>
            <p:ph type="sldNum" sz="quarter" idx="12"/>
          </p:nvPr>
        </p:nvSpPr>
        <p:spPr/>
        <p:txBody>
          <a:bodyPr/>
          <a:lstStyle/>
          <a:p>
            <a:fld id="{CDDEDC9C-E5B3-0C40-ACBB-56296D41CD56}" type="slidenum">
              <a:rPr lang="en-US" smtClean="0"/>
              <a:t>‹#›</a:t>
            </a:fld>
            <a:endParaRPr lang="en-US" dirty="0"/>
          </a:p>
        </p:txBody>
      </p:sp>
    </p:spTree>
    <p:extLst>
      <p:ext uri="{BB962C8B-B14F-4D97-AF65-F5344CB8AC3E}">
        <p14:creationId xmlns:p14="http://schemas.microsoft.com/office/powerpoint/2010/main" val="596478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456C7-97DA-E4E1-A5D3-EA1AFD212E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D21950-675B-9D90-1BA1-1C012AC60537}"/>
              </a:ext>
            </a:extLst>
          </p:cNvPr>
          <p:cNvSpPr>
            <a:spLocks noGrp="1"/>
          </p:cNvSpPr>
          <p:nvPr>
            <p:ph type="dt" sz="half" idx="10"/>
          </p:nvPr>
        </p:nvSpPr>
        <p:spPr/>
        <p:txBody>
          <a:bodyPr/>
          <a:lstStyle/>
          <a:p>
            <a:fld id="{1ED64F21-8680-6D47-B6C6-CAE2BC272CDD}" type="datetimeFigureOut">
              <a:rPr lang="en-US" smtClean="0"/>
              <a:t>9/20/22</a:t>
            </a:fld>
            <a:endParaRPr lang="en-US" dirty="0"/>
          </a:p>
        </p:txBody>
      </p:sp>
      <p:sp>
        <p:nvSpPr>
          <p:cNvPr id="4" name="Footer Placeholder 3">
            <a:extLst>
              <a:ext uri="{FF2B5EF4-FFF2-40B4-BE49-F238E27FC236}">
                <a16:creationId xmlns:a16="http://schemas.microsoft.com/office/drawing/2014/main" id="{3ECE0409-5B48-12C9-875E-FB2FA50B543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AC3EE10-B0E1-7679-E50D-067BB1D1C114}"/>
              </a:ext>
            </a:extLst>
          </p:cNvPr>
          <p:cNvSpPr>
            <a:spLocks noGrp="1"/>
          </p:cNvSpPr>
          <p:nvPr>
            <p:ph type="sldNum" sz="quarter" idx="12"/>
          </p:nvPr>
        </p:nvSpPr>
        <p:spPr/>
        <p:txBody>
          <a:bodyPr/>
          <a:lstStyle/>
          <a:p>
            <a:fld id="{CDDEDC9C-E5B3-0C40-ACBB-56296D41CD56}" type="slidenum">
              <a:rPr lang="en-US" smtClean="0"/>
              <a:t>‹#›</a:t>
            </a:fld>
            <a:endParaRPr lang="en-US" dirty="0"/>
          </a:p>
        </p:txBody>
      </p:sp>
    </p:spTree>
    <p:extLst>
      <p:ext uri="{BB962C8B-B14F-4D97-AF65-F5344CB8AC3E}">
        <p14:creationId xmlns:p14="http://schemas.microsoft.com/office/powerpoint/2010/main" val="3303863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4C9F03-B1AF-C58F-0677-D0A7E3975309}"/>
              </a:ext>
            </a:extLst>
          </p:cNvPr>
          <p:cNvSpPr>
            <a:spLocks noGrp="1"/>
          </p:cNvSpPr>
          <p:nvPr>
            <p:ph type="dt" sz="half" idx="10"/>
          </p:nvPr>
        </p:nvSpPr>
        <p:spPr/>
        <p:txBody>
          <a:bodyPr/>
          <a:lstStyle/>
          <a:p>
            <a:fld id="{1ED64F21-8680-6D47-B6C6-CAE2BC272CDD}" type="datetimeFigureOut">
              <a:rPr lang="en-US" smtClean="0"/>
              <a:t>9/20/22</a:t>
            </a:fld>
            <a:endParaRPr lang="en-US" dirty="0"/>
          </a:p>
        </p:txBody>
      </p:sp>
      <p:sp>
        <p:nvSpPr>
          <p:cNvPr id="3" name="Footer Placeholder 2">
            <a:extLst>
              <a:ext uri="{FF2B5EF4-FFF2-40B4-BE49-F238E27FC236}">
                <a16:creationId xmlns:a16="http://schemas.microsoft.com/office/drawing/2014/main" id="{BE4130AE-A893-8336-0389-49F2715DBEB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520C35F-22BB-9BD0-B670-22F02580881E}"/>
              </a:ext>
            </a:extLst>
          </p:cNvPr>
          <p:cNvSpPr>
            <a:spLocks noGrp="1"/>
          </p:cNvSpPr>
          <p:nvPr>
            <p:ph type="sldNum" sz="quarter" idx="12"/>
          </p:nvPr>
        </p:nvSpPr>
        <p:spPr/>
        <p:txBody>
          <a:bodyPr/>
          <a:lstStyle/>
          <a:p>
            <a:fld id="{CDDEDC9C-E5B3-0C40-ACBB-56296D41CD56}" type="slidenum">
              <a:rPr lang="en-US" smtClean="0"/>
              <a:t>‹#›</a:t>
            </a:fld>
            <a:endParaRPr lang="en-US" dirty="0"/>
          </a:p>
        </p:txBody>
      </p:sp>
    </p:spTree>
    <p:extLst>
      <p:ext uri="{BB962C8B-B14F-4D97-AF65-F5344CB8AC3E}">
        <p14:creationId xmlns:p14="http://schemas.microsoft.com/office/powerpoint/2010/main" val="801209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903B5-3B6D-2BA8-F6AF-FB2E0AC911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38704B-9335-24EF-D805-20DC77316F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763366-DD09-8371-7E7F-3A3C1E28FE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05742A-63D2-4A86-2371-7DECFE5AF25B}"/>
              </a:ext>
            </a:extLst>
          </p:cNvPr>
          <p:cNvSpPr>
            <a:spLocks noGrp="1"/>
          </p:cNvSpPr>
          <p:nvPr>
            <p:ph type="dt" sz="half" idx="10"/>
          </p:nvPr>
        </p:nvSpPr>
        <p:spPr/>
        <p:txBody>
          <a:bodyPr/>
          <a:lstStyle/>
          <a:p>
            <a:fld id="{1ED64F21-8680-6D47-B6C6-CAE2BC272CDD}" type="datetimeFigureOut">
              <a:rPr lang="en-US" smtClean="0"/>
              <a:t>9/20/22</a:t>
            </a:fld>
            <a:endParaRPr lang="en-US" dirty="0"/>
          </a:p>
        </p:txBody>
      </p:sp>
      <p:sp>
        <p:nvSpPr>
          <p:cNvPr id="6" name="Footer Placeholder 5">
            <a:extLst>
              <a:ext uri="{FF2B5EF4-FFF2-40B4-BE49-F238E27FC236}">
                <a16:creationId xmlns:a16="http://schemas.microsoft.com/office/drawing/2014/main" id="{CA39F278-C32E-331A-50FC-5F4586FFA37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F6EB3FF-882E-55C7-10C8-05144E7BD39E}"/>
              </a:ext>
            </a:extLst>
          </p:cNvPr>
          <p:cNvSpPr>
            <a:spLocks noGrp="1"/>
          </p:cNvSpPr>
          <p:nvPr>
            <p:ph type="sldNum" sz="quarter" idx="12"/>
          </p:nvPr>
        </p:nvSpPr>
        <p:spPr/>
        <p:txBody>
          <a:bodyPr/>
          <a:lstStyle/>
          <a:p>
            <a:fld id="{CDDEDC9C-E5B3-0C40-ACBB-56296D41CD56}" type="slidenum">
              <a:rPr lang="en-US" smtClean="0"/>
              <a:t>‹#›</a:t>
            </a:fld>
            <a:endParaRPr lang="en-US" dirty="0"/>
          </a:p>
        </p:txBody>
      </p:sp>
    </p:spTree>
    <p:extLst>
      <p:ext uri="{BB962C8B-B14F-4D97-AF65-F5344CB8AC3E}">
        <p14:creationId xmlns:p14="http://schemas.microsoft.com/office/powerpoint/2010/main" val="2897203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823CD-2040-8957-BE87-346FD9C69F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D3872AE-24CE-2D37-C4DE-C184E5D93D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FDE02D5-5D0C-BE7A-FF34-CEF77C7058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14CB9D-A4B2-093A-2FE4-0337A27C1203}"/>
              </a:ext>
            </a:extLst>
          </p:cNvPr>
          <p:cNvSpPr>
            <a:spLocks noGrp="1"/>
          </p:cNvSpPr>
          <p:nvPr>
            <p:ph type="dt" sz="half" idx="10"/>
          </p:nvPr>
        </p:nvSpPr>
        <p:spPr/>
        <p:txBody>
          <a:bodyPr/>
          <a:lstStyle/>
          <a:p>
            <a:fld id="{1ED64F21-8680-6D47-B6C6-CAE2BC272CDD}" type="datetimeFigureOut">
              <a:rPr lang="en-US" smtClean="0"/>
              <a:t>9/20/22</a:t>
            </a:fld>
            <a:endParaRPr lang="en-US" dirty="0"/>
          </a:p>
        </p:txBody>
      </p:sp>
      <p:sp>
        <p:nvSpPr>
          <p:cNvPr id="6" name="Footer Placeholder 5">
            <a:extLst>
              <a:ext uri="{FF2B5EF4-FFF2-40B4-BE49-F238E27FC236}">
                <a16:creationId xmlns:a16="http://schemas.microsoft.com/office/drawing/2014/main" id="{0484C430-C57D-13A0-63A1-46088A1CEB7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984B0A6-E191-E765-DD03-A19BC959B131}"/>
              </a:ext>
            </a:extLst>
          </p:cNvPr>
          <p:cNvSpPr>
            <a:spLocks noGrp="1"/>
          </p:cNvSpPr>
          <p:nvPr>
            <p:ph type="sldNum" sz="quarter" idx="12"/>
          </p:nvPr>
        </p:nvSpPr>
        <p:spPr/>
        <p:txBody>
          <a:bodyPr/>
          <a:lstStyle/>
          <a:p>
            <a:fld id="{CDDEDC9C-E5B3-0C40-ACBB-56296D41CD56}" type="slidenum">
              <a:rPr lang="en-US" smtClean="0"/>
              <a:t>‹#›</a:t>
            </a:fld>
            <a:endParaRPr lang="en-US" dirty="0"/>
          </a:p>
        </p:txBody>
      </p:sp>
    </p:spTree>
    <p:extLst>
      <p:ext uri="{BB962C8B-B14F-4D97-AF65-F5344CB8AC3E}">
        <p14:creationId xmlns:p14="http://schemas.microsoft.com/office/powerpoint/2010/main" val="490031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C39CF4-F84A-36DF-53C9-989A3F626C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A15760-DF2A-33AF-1F0F-63098FEF53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F880B1-7B06-D925-CA50-46026570C1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D64F21-8680-6D47-B6C6-CAE2BC272CDD}" type="datetimeFigureOut">
              <a:rPr lang="en-US" smtClean="0"/>
              <a:t>9/20/22</a:t>
            </a:fld>
            <a:endParaRPr lang="en-US" dirty="0"/>
          </a:p>
        </p:txBody>
      </p:sp>
      <p:sp>
        <p:nvSpPr>
          <p:cNvPr id="5" name="Footer Placeholder 4">
            <a:extLst>
              <a:ext uri="{FF2B5EF4-FFF2-40B4-BE49-F238E27FC236}">
                <a16:creationId xmlns:a16="http://schemas.microsoft.com/office/drawing/2014/main" id="{A25CEF46-3BD9-A2DE-93F7-98CCF921A2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9213C9B-1F20-760D-6B6A-A38FAE8636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EDC9C-E5B3-0C40-ACBB-56296D41CD56}" type="slidenum">
              <a:rPr lang="en-US" smtClean="0"/>
              <a:t>‹#›</a:t>
            </a:fld>
            <a:endParaRPr lang="en-US" dirty="0"/>
          </a:p>
        </p:txBody>
      </p:sp>
    </p:spTree>
    <p:extLst>
      <p:ext uri="{BB962C8B-B14F-4D97-AF65-F5344CB8AC3E}">
        <p14:creationId xmlns:p14="http://schemas.microsoft.com/office/powerpoint/2010/main" val="989586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tif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cholar.google.com/scholar_case?case=4053797526279899410" TargetMode="External"/><Relationship Id="rId2" Type="http://schemas.openxmlformats.org/officeDocument/2006/relationships/hyperlink" Target="http://www.justice.gov/crt/about/vot/overview.php#vra" TargetMode="External"/><Relationship Id="rId1" Type="http://schemas.openxmlformats.org/officeDocument/2006/relationships/slideLayout" Target="../slideLayouts/slideLayout2.xml"/><Relationship Id="rId4" Type="http://schemas.openxmlformats.org/officeDocument/2006/relationships/image" Target="../media/image1.tiff"/></Relationships>
</file>

<file path=ppt/slides/_rels/slide23.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D60E71B4-DE6B-4668-8007-AAE6137E4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CFF0353-F861-CB87-3E40-D6CAE7C50379}"/>
              </a:ext>
            </a:extLst>
          </p:cNvPr>
          <p:cNvPicPr>
            <a:picLocks noChangeAspect="1"/>
          </p:cNvPicPr>
          <p:nvPr/>
        </p:nvPicPr>
        <p:blipFill>
          <a:blip r:embed="rId2"/>
          <a:stretch>
            <a:fillRect/>
          </a:stretch>
        </p:blipFill>
        <p:spPr>
          <a:xfrm>
            <a:off x="795529" y="2624479"/>
            <a:ext cx="3506256" cy="999282"/>
          </a:xfrm>
          <a:prstGeom prst="rect">
            <a:avLst/>
          </a:prstGeom>
        </p:spPr>
      </p:pic>
      <p:grpSp>
        <p:nvGrpSpPr>
          <p:cNvPr id="26" name="Group 25">
            <a:extLst>
              <a:ext uri="{FF2B5EF4-FFF2-40B4-BE49-F238E27FC236}">
                <a16:creationId xmlns:a16="http://schemas.microsoft.com/office/drawing/2014/main" id="{F6E4C944-4BB6-469F-81D8-BD81B4A1B54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652632" y="1135060"/>
            <a:ext cx="1080325" cy="5357935"/>
            <a:chOff x="4484269" y="1135060"/>
            <a:chExt cx="1080325" cy="5357935"/>
          </a:xfrm>
        </p:grpSpPr>
        <p:sp>
          <p:nvSpPr>
            <p:cNvPr id="27" name="Freeform 5">
              <a:extLst>
                <a:ext uri="{FF2B5EF4-FFF2-40B4-BE49-F238E27FC236}">
                  <a16:creationId xmlns:a16="http://schemas.microsoft.com/office/drawing/2014/main" id="{049C18AF-F7F1-4882-AD18-7B2F41ECE34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484269" y="1756600"/>
              <a:ext cx="1080325" cy="4736395"/>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6">
              <a:extLst>
                <a:ext uri="{FF2B5EF4-FFF2-40B4-BE49-F238E27FC236}">
                  <a16:creationId xmlns:a16="http://schemas.microsoft.com/office/drawing/2014/main" id="{30A22449-086C-4824-B1B9-BF39EA117D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76839" y="1357766"/>
              <a:ext cx="687754" cy="430312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7">
              <a:extLst>
                <a:ext uri="{FF2B5EF4-FFF2-40B4-BE49-F238E27FC236}">
                  <a16:creationId xmlns:a16="http://schemas.microsoft.com/office/drawing/2014/main" id="{3D4E73C1-53C3-46BA-B103-34DE7B5138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78850" y="1135060"/>
              <a:ext cx="409371" cy="416921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31" name="Rectangle 8">
            <a:extLst>
              <a:ext uri="{FF2B5EF4-FFF2-40B4-BE49-F238E27FC236}">
                <a16:creationId xmlns:a16="http://schemas.microsoft.com/office/drawing/2014/main" id="{0595ECE5-BD7E-4F71-820D-409719708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25957" y="1124043"/>
            <a:ext cx="6477540" cy="3978121"/>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202DA94-B4DC-51AE-381F-4EA8222E2780}"/>
              </a:ext>
            </a:extLst>
          </p:cNvPr>
          <p:cNvSpPr>
            <a:spLocks noGrp="1"/>
          </p:cNvSpPr>
          <p:nvPr>
            <p:ph type="ctrTitle"/>
          </p:nvPr>
        </p:nvSpPr>
        <p:spPr>
          <a:xfrm>
            <a:off x="5214730" y="1445775"/>
            <a:ext cx="5877340" cy="3342435"/>
          </a:xfrm>
        </p:spPr>
        <p:txBody>
          <a:bodyPr anchor="ctr">
            <a:normAutofit/>
          </a:bodyPr>
          <a:lstStyle/>
          <a:p>
            <a:pPr algn="l"/>
            <a:br>
              <a:rPr lang="en-US" dirty="0">
                <a:solidFill>
                  <a:srgbClr val="FFFFFF"/>
                </a:solidFill>
              </a:rPr>
            </a:br>
            <a:r>
              <a:rPr lang="en-US" sz="7200" dirty="0">
                <a:solidFill>
                  <a:srgbClr val="FFFFFF"/>
                </a:solidFill>
              </a:rPr>
              <a:t>Democracy Vs. Republic</a:t>
            </a:r>
          </a:p>
        </p:txBody>
      </p:sp>
      <p:sp>
        <p:nvSpPr>
          <p:cNvPr id="3" name="Subtitle 2">
            <a:extLst>
              <a:ext uri="{FF2B5EF4-FFF2-40B4-BE49-F238E27FC236}">
                <a16:creationId xmlns:a16="http://schemas.microsoft.com/office/drawing/2014/main" id="{A3DEE038-B355-2CC5-5EE1-06FA7AF5B5E2}"/>
              </a:ext>
            </a:extLst>
          </p:cNvPr>
          <p:cNvSpPr>
            <a:spLocks noGrp="1"/>
          </p:cNvSpPr>
          <p:nvPr>
            <p:ph type="subTitle" idx="1"/>
          </p:nvPr>
        </p:nvSpPr>
        <p:spPr>
          <a:xfrm>
            <a:off x="6009329" y="5160336"/>
            <a:ext cx="5428770" cy="1332659"/>
          </a:xfrm>
        </p:spPr>
        <p:txBody>
          <a:bodyPr anchor="t">
            <a:noAutofit/>
          </a:bodyPr>
          <a:lstStyle/>
          <a:p>
            <a:pPr algn="l"/>
            <a:r>
              <a:rPr lang="en-US" sz="2800" dirty="0"/>
              <a:t>Is the Balance Between the Federal Government &amp; the States Becoming Unraveled?</a:t>
            </a:r>
          </a:p>
        </p:txBody>
      </p:sp>
    </p:spTree>
    <p:extLst>
      <p:ext uri="{BB962C8B-B14F-4D97-AF65-F5344CB8AC3E}">
        <p14:creationId xmlns:p14="http://schemas.microsoft.com/office/powerpoint/2010/main" val="325060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4CC23597-C708-D5A1-48EC-49F501FCFCE4}"/>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Interracial Marriage</a:t>
            </a:r>
          </a:p>
        </p:txBody>
      </p:sp>
      <p:sp>
        <p:nvSpPr>
          <p:cNvPr id="3" name="Content Placeholder 2">
            <a:extLst>
              <a:ext uri="{FF2B5EF4-FFF2-40B4-BE49-F238E27FC236}">
                <a16:creationId xmlns:a16="http://schemas.microsoft.com/office/drawing/2014/main" id="{CB87F29C-E27C-83B1-8072-4596D9F74CCA}"/>
              </a:ext>
            </a:extLst>
          </p:cNvPr>
          <p:cNvSpPr>
            <a:spLocks noGrp="1"/>
          </p:cNvSpPr>
          <p:nvPr>
            <p:ph idx="1"/>
          </p:nvPr>
        </p:nvSpPr>
        <p:spPr>
          <a:xfrm>
            <a:off x="1424904" y="2494450"/>
            <a:ext cx="8945222" cy="3563159"/>
          </a:xfrm>
        </p:spPr>
        <p:txBody>
          <a:bodyPr>
            <a:noAutofit/>
          </a:bodyPr>
          <a:lstStyle/>
          <a:p>
            <a:pPr>
              <a:lnSpc>
                <a:spcPct val="100000"/>
              </a:lnSpc>
              <a:spcBef>
                <a:spcPts val="0"/>
              </a:spcBef>
            </a:pPr>
            <a:r>
              <a:rPr lang="en-US" sz="1800" dirty="0"/>
              <a:t>Loving V. Virginia protected interracial marriage. Should there be a legal distinction between same sex and Interracial marriage? </a:t>
            </a:r>
          </a:p>
          <a:p>
            <a:pPr marL="0" indent="0">
              <a:lnSpc>
                <a:spcPct val="100000"/>
              </a:lnSpc>
              <a:spcBef>
                <a:spcPts val="0"/>
              </a:spcBef>
              <a:buNone/>
            </a:pPr>
            <a:r>
              <a:rPr lang="en-US" sz="1800" dirty="0"/>
              <a:t>		Yes			No</a:t>
            </a:r>
          </a:p>
          <a:p>
            <a:pPr>
              <a:lnSpc>
                <a:spcPct val="100000"/>
              </a:lnSpc>
              <a:spcBef>
                <a:spcPts val="0"/>
              </a:spcBef>
            </a:pPr>
            <a:endParaRPr lang="en-US" sz="1800" dirty="0"/>
          </a:p>
          <a:p>
            <a:pPr>
              <a:lnSpc>
                <a:spcPct val="100000"/>
              </a:lnSpc>
              <a:spcBef>
                <a:spcPts val="0"/>
              </a:spcBef>
            </a:pPr>
            <a:r>
              <a:rPr lang="en-US" sz="1800" dirty="0"/>
              <a:t>If the Supreme Court overturns Loving V. Virginia, would Clarence Thomas still be married to Ginny? </a:t>
            </a:r>
          </a:p>
          <a:p>
            <a:pPr marL="1828800" lvl="4" indent="0">
              <a:lnSpc>
                <a:spcPct val="100000"/>
              </a:lnSpc>
              <a:spcBef>
                <a:spcPts val="0"/>
              </a:spcBef>
              <a:buNone/>
            </a:pPr>
            <a:r>
              <a:rPr lang="en-US" dirty="0"/>
              <a:t>Yes			No</a:t>
            </a:r>
          </a:p>
          <a:p>
            <a:pPr>
              <a:lnSpc>
                <a:spcPct val="100000"/>
              </a:lnSpc>
              <a:spcBef>
                <a:spcPts val="0"/>
              </a:spcBef>
            </a:pPr>
            <a:endParaRPr lang="en-US" sz="1800" dirty="0"/>
          </a:p>
          <a:p>
            <a:pPr>
              <a:lnSpc>
                <a:spcPct val="100000"/>
              </a:lnSpc>
              <a:spcBef>
                <a:spcPts val="0"/>
              </a:spcBef>
            </a:pPr>
            <a:r>
              <a:rPr lang="en-US" sz="1800" dirty="0"/>
              <a:t>Would he be happier? </a:t>
            </a:r>
          </a:p>
          <a:p>
            <a:pPr marL="1828800" lvl="4" indent="0">
              <a:lnSpc>
                <a:spcPct val="100000"/>
              </a:lnSpc>
              <a:spcBef>
                <a:spcPts val="0"/>
              </a:spcBef>
              <a:buNone/>
            </a:pPr>
            <a:r>
              <a:rPr lang="en-US" dirty="0"/>
              <a:t>Yes			No</a:t>
            </a:r>
          </a:p>
          <a:p>
            <a:pPr marL="0" lvl="4" indent="0">
              <a:lnSpc>
                <a:spcPct val="100000"/>
              </a:lnSpc>
              <a:spcBef>
                <a:spcPts val="0"/>
              </a:spcBef>
              <a:buNone/>
            </a:pPr>
            <a:endParaRPr lang="en-US" dirty="0"/>
          </a:p>
          <a:p>
            <a:pPr marL="0" lvl="4" indent="0">
              <a:lnSpc>
                <a:spcPct val="100000"/>
              </a:lnSpc>
              <a:spcBef>
                <a:spcPts val="0"/>
              </a:spcBef>
              <a:buNone/>
            </a:pPr>
            <a:r>
              <a:rPr lang="en-US" dirty="0"/>
              <a:t>You don’t have to answer these last two questions, as Thomas’ vote will make it obvious.</a:t>
            </a:r>
          </a:p>
        </p:txBody>
      </p:sp>
      <p:pic>
        <p:nvPicPr>
          <p:cNvPr id="4" name="Picture 3">
            <a:extLst>
              <a:ext uri="{FF2B5EF4-FFF2-40B4-BE49-F238E27FC236}">
                <a16:creationId xmlns:a16="http://schemas.microsoft.com/office/drawing/2014/main" id="{893E7913-4B5A-CC5D-E11C-B60147EE61C0}"/>
              </a:ext>
            </a:extLst>
          </p:cNvPr>
          <p:cNvPicPr>
            <a:picLocks noChangeAspect="1"/>
          </p:cNvPicPr>
          <p:nvPr/>
        </p:nvPicPr>
        <p:blipFill>
          <a:blip r:embed="rId2"/>
          <a:stretch>
            <a:fillRect/>
          </a:stretch>
        </p:blipFill>
        <p:spPr>
          <a:xfrm>
            <a:off x="10370126" y="3117851"/>
            <a:ext cx="1361210" cy="612485"/>
          </a:xfrm>
          <a:prstGeom prst="rect">
            <a:avLst/>
          </a:prstGeom>
        </p:spPr>
      </p:pic>
    </p:spTree>
    <p:extLst>
      <p:ext uri="{BB962C8B-B14F-4D97-AF65-F5344CB8AC3E}">
        <p14:creationId xmlns:p14="http://schemas.microsoft.com/office/powerpoint/2010/main" val="3275189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7CFAFFAA-F719-9726-9FFD-FC7F31C68D09}"/>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Polygamy</a:t>
            </a:r>
          </a:p>
        </p:txBody>
      </p:sp>
      <p:sp>
        <p:nvSpPr>
          <p:cNvPr id="3" name="Content Placeholder 2">
            <a:extLst>
              <a:ext uri="{FF2B5EF4-FFF2-40B4-BE49-F238E27FC236}">
                <a16:creationId xmlns:a16="http://schemas.microsoft.com/office/drawing/2014/main" id="{36368F9C-4B31-C051-56CE-DCAA37C718B6}"/>
              </a:ext>
            </a:extLst>
          </p:cNvPr>
          <p:cNvSpPr>
            <a:spLocks noGrp="1"/>
          </p:cNvSpPr>
          <p:nvPr>
            <p:ph idx="1"/>
          </p:nvPr>
        </p:nvSpPr>
        <p:spPr>
          <a:xfrm>
            <a:off x="1424904" y="2494450"/>
            <a:ext cx="8862096" cy="3563159"/>
          </a:xfrm>
        </p:spPr>
        <p:txBody>
          <a:bodyPr>
            <a:normAutofit/>
          </a:bodyPr>
          <a:lstStyle/>
          <a:p>
            <a:pPr marL="0" indent="0">
              <a:buNone/>
            </a:pPr>
            <a:r>
              <a:rPr lang="en-US" sz="1800" dirty="0"/>
              <a:t>If the argument for same sex and interracial marriage is that the government should not interfere with a person’s personal choices. </a:t>
            </a:r>
          </a:p>
          <a:p>
            <a:pPr marL="411480"/>
            <a:endParaRPr lang="en-US" sz="1800" dirty="0"/>
          </a:p>
          <a:p>
            <a:pPr marL="411480"/>
            <a:r>
              <a:rPr lang="en-US" sz="1800" dirty="0"/>
              <a:t>Assume that two brothers live on a farm. One dies, and the other offers to assume responsibility for the brother’s wife and their children, and both women approve. Should the husband be able to marry his brother’s wife?</a:t>
            </a:r>
          </a:p>
          <a:p>
            <a:pPr marL="411480"/>
            <a:endParaRPr lang="en-US" sz="1800" dirty="0"/>
          </a:p>
          <a:p>
            <a:pPr marL="411480"/>
            <a:r>
              <a:rPr lang="en-US" sz="1800" dirty="0"/>
              <a:t>Shouldn’t polygamy also be protected by the 14</a:t>
            </a:r>
            <a:r>
              <a:rPr lang="en-US" sz="1800" baseline="30000" dirty="0"/>
              <a:t>th</a:t>
            </a:r>
            <a:r>
              <a:rPr lang="en-US" sz="1800" dirty="0"/>
              <a:t> Amendment?</a:t>
            </a:r>
          </a:p>
          <a:p>
            <a:pPr marL="0" indent="0">
              <a:buNone/>
            </a:pPr>
            <a:r>
              <a:rPr lang="en-US" sz="1800" dirty="0"/>
              <a:t>		Yes				No</a:t>
            </a:r>
          </a:p>
          <a:p>
            <a:pPr marL="0" indent="0">
              <a:buNone/>
            </a:pPr>
            <a:endParaRPr lang="en-US" sz="1300" dirty="0"/>
          </a:p>
        </p:txBody>
      </p:sp>
      <p:pic>
        <p:nvPicPr>
          <p:cNvPr id="4" name="Picture 3">
            <a:extLst>
              <a:ext uri="{FF2B5EF4-FFF2-40B4-BE49-F238E27FC236}">
                <a16:creationId xmlns:a16="http://schemas.microsoft.com/office/drawing/2014/main" id="{327EFD22-D0AE-3355-BB60-D395068F2BC5}"/>
              </a:ext>
            </a:extLst>
          </p:cNvPr>
          <p:cNvPicPr>
            <a:picLocks noChangeAspect="1"/>
          </p:cNvPicPr>
          <p:nvPr/>
        </p:nvPicPr>
        <p:blipFill>
          <a:blip r:embed="rId2"/>
          <a:stretch>
            <a:fillRect/>
          </a:stretch>
        </p:blipFill>
        <p:spPr>
          <a:xfrm>
            <a:off x="10287000" y="3589720"/>
            <a:ext cx="1350818" cy="535472"/>
          </a:xfrm>
          <a:prstGeom prst="rect">
            <a:avLst/>
          </a:prstGeom>
        </p:spPr>
      </p:pic>
    </p:spTree>
    <p:extLst>
      <p:ext uri="{BB962C8B-B14F-4D97-AF65-F5344CB8AC3E}">
        <p14:creationId xmlns:p14="http://schemas.microsoft.com/office/powerpoint/2010/main" val="2323592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DA6CA667-1A34-A252-0F1F-CBAA0280FF57}"/>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Moving Between States</a:t>
            </a:r>
          </a:p>
        </p:txBody>
      </p:sp>
      <p:sp>
        <p:nvSpPr>
          <p:cNvPr id="3" name="Content Placeholder 2">
            <a:extLst>
              <a:ext uri="{FF2B5EF4-FFF2-40B4-BE49-F238E27FC236}">
                <a16:creationId xmlns:a16="http://schemas.microsoft.com/office/drawing/2014/main" id="{89D2E129-58F1-A000-6D49-6DA9443FBCDC}"/>
              </a:ext>
            </a:extLst>
          </p:cNvPr>
          <p:cNvSpPr>
            <a:spLocks noGrp="1"/>
          </p:cNvSpPr>
          <p:nvPr>
            <p:ph idx="1"/>
          </p:nvPr>
        </p:nvSpPr>
        <p:spPr>
          <a:xfrm>
            <a:off x="1424904" y="2494450"/>
            <a:ext cx="8550368" cy="3563159"/>
          </a:xfrm>
        </p:spPr>
        <p:txBody>
          <a:bodyPr>
            <a:normAutofit/>
          </a:bodyPr>
          <a:lstStyle/>
          <a:p>
            <a:pPr marL="411480"/>
            <a:r>
              <a:rPr lang="en-US" sz="1800" dirty="0"/>
              <a:t>A 15-year-old gives birth to a child in Maryland, weds the child’s father, and moves to Pennsylvania, where minors cannot marry. </a:t>
            </a:r>
          </a:p>
          <a:p>
            <a:pPr marL="411480"/>
            <a:r>
              <a:rPr lang="en-US" sz="1800" dirty="0"/>
              <a:t>60-year-old first cousins, who were married in New Mexico, move to Texas, where cousins cannot marry. </a:t>
            </a:r>
          </a:p>
          <a:p>
            <a:pPr marL="182880" indent="0">
              <a:buNone/>
            </a:pPr>
            <a:endParaRPr lang="en-US" sz="1800" dirty="0"/>
          </a:p>
          <a:p>
            <a:pPr marL="411480"/>
            <a:r>
              <a:rPr lang="en-US" sz="1800" dirty="0"/>
              <a:t>Should these marriages be legal in the new state?</a:t>
            </a:r>
          </a:p>
          <a:p>
            <a:pPr lvl="2"/>
            <a:r>
              <a:rPr lang="en-US" sz="1800" dirty="0"/>
              <a:t>Yes		No </a:t>
            </a:r>
          </a:p>
          <a:p>
            <a:pPr marL="182880" lvl="2" indent="0">
              <a:buNone/>
            </a:pPr>
            <a:endParaRPr lang="en-US" sz="1300" dirty="0"/>
          </a:p>
        </p:txBody>
      </p:sp>
      <p:pic>
        <p:nvPicPr>
          <p:cNvPr id="4" name="Picture 3">
            <a:extLst>
              <a:ext uri="{FF2B5EF4-FFF2-40B4-BE49-F238E27FC236}">
                <a16:creationId xmlns:a16="http://schemas.microsoft.com/office/drawing/2014/main" id="{059DB0F4-1D40-536D-6BBA-41F308D865E5}"/>
              </a:ext>
            </a:extLst>
          </p:cNvPr>
          <p:cNvPicPr>
            <a:picLocks noChangeAspect="1"/>
          </p:cNvPicPr>
          <p:nvPr/>
        </p:nvPicPr>
        <p:blipFill>
          <a:blip r:embed="rId2"/>
          <a:stretch>
            <a:fillRect/>
          </a:stretch>
        </p:blipFill>
        <p:spPr>
          <a:xfrm>
            <a:off x="9975272" y="3117851"/>
            <a:ext cx="1576543" cy="851477"/>
          </a:xfrm>
          <a:prstGeom prst="rect">
            <a:avLst/>
          </a:prstGeom>
        </p:spPr>
      </p:pic>
    </p:spTree>
    <p:extLst>
      <p:ext uri="{BB962C8B-B14F-4D97-AF65-F5344CB8AC3E}">
        <p14:creationId xmlns:p14="http://schemas.microsoft.com/office/powerpoint/2010/main" val="3283471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D47CA750-939B-2909-7028-110318F3A4B6}"/>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Guns</a:t>
            </a:r>
          </a:p>
        </p:txBody>
      </p:sp>
      <p:sp>
        <p:nvSpPr>
          <p:cNvPr id="3" name="Content Placeholder 2">
            <a:extLst>
              <a:ext uri="{FF2B5EF4-FFF2-40B4-BE49-F238E27FC236}">
                <a16:creationId xmlns:a16="http://schemas.microsoft.com/office/drawing/2014/main" id="{01006ACD-4BC9-C4BA-7A78-F62D32C8B80F}"/>
              </a:ext>
            </a:extLst>
          </p:cNvPr>
          <p:cNvSpPr>
            <a:spLocks noGrp="1"/>
          </p:cNvSpPr>
          <p:nvPr>
            <p:ph idx="1"/>
          </p:nvPr>
        </p:nvSpPr>
        <p:spPr>
          <a:xfrm>
            <a:off x="1424904" y="2494450"/>
            <a:ext cx="8841313" cy="3563159"/>
          </a:xfrm>
        </p:spPr>
        <p:txBody>
          <a:bodyPr>
            <a:noAutofit/>
          </a:bodyPr>
          <a:lstStyle/>
          <a:p>
            <a:pPr marL="0" indent="0">
              <a:buNone/>
            </a:pPr>
            <a:r>
              <a:rPr lang="en-US" sz="1800" dirty="0"/>
              <a:t>The 2</a:t>
            </a:r>
            <a:r>
              <a:rPr lang="en-US" sz="1800" baseline="30000" dirty="0"/>
              <a:t>nd</a:t>
            </a:r>
            <a:r>
              <a:rPr lang="en-US" sz="1800" dirty="0"/>
              <a:t> Amendment protects </a:t>
            </a:r>
            <a:r>
              <a:rPr lang="en-US" sz="1800" i="1" dirty="0"/>
              <a:t>the right of the people to keep and bear Arms.</a:t>
            </a:r>
          </a:p>
          <a:p>
            <a:pPr marL="0" indent="0">
              <a:buNone/>
            </a:pPr>
            <a:r>
              <a:rPr lang="en-US" sz="1800" dirty="0"/>
              <a:t>But states have very different gun laws relating to the age of the buyers; waiting time, purchase requirements,  permits for concealed carry, open carry, and campus carry; licensing of dealers, and regulations on assault weapons. </a:t>
            </a:r>
          </a:p>
          <a:p>
            <a:endParaRPr lang="en-US" sz="1800" dirty="0"/>
          </a:p>
          <a:p>
            <a:r>
              <a:rPr lang="en-US" sz="1800" dirty="0"/>
              <a:t>An 18-year-old New Hampshire resident brings an assault weapon to her freshman dorm at Harvard, where assault weapons are illegal. Is she breaking the law? </a:t>
            </a:r>
          </a:p>
          <a:p>
            <a:pPr marL="1371600" lvl="3" indent="0">
              <a:lnSpc>
                <a:spcPct val="100000"/>
              </a:lnSpc>
              <a:spcBef>
                <a:spcPts val="0"/>
              </a:spcBef>
              <a:buNone/>
            </a:pPr>
            <a:r>
              <a:rPr lang="en-US" dirty="0"/>
              <a:t>Yes				No</a:t>
            </a:r>
          </a:p>
          <a:p>
            <a:pPr marL="0" indent="0">
              <a:buNone/>
            </a:pPr>
            <a:endParaRPr lang="en-US" sz="1800" dirty="0"/>
          </a:p>
          <a:p>
            <a:r>
              <a:rPr lang="en-US" sz="1800" dirty="0"/>
              <a:t>Was your answer the same as that on marriage? Did you say that bringing a marriage across state lines was legal, but bringing a gun was not?</a:t>
            </a:r>
          </a:p>
        </p:txBody>
      </p:sp>
      <p:pic>
        <p:nvPicPr>
          <p:cNvPr id="4" name="Picture 3">
            <a:extLst>
              <a:ext uri="{FF2B5EF4-FFF2-40B4-BE49-F238E27FC236}">
                <a16:creationId xmlns:a16="http://schemas.microsoft.com/office/drawing/2014/main" id="{322C91CB-2EED-3026-B404-7E15696191AA}"/>
              </a:ext>
            </a:extLst>
          </p:cNvPr>
          <p:cNvPicPr>
            <a:picLocks noChangeAspect="1"/>
          </p:cNvPicPr>
          <p:nvPr/>
        </p:nvPicPr>
        <p:blipFill>
          <a:blip r:embed="rId2"/>
          <a:stretch>
            <a:fillRect/>
          </a:stretch>
        </p:blipFill>
        <p:spPr>
          <a:xfrm>
            <a:off x="10266217" y="3589720"/>
            <a:ext cx="1672937" cy="670554"/>
          </a:xfrm>
          <a:prstGeom prst="rect">
            <a:avLst/>
          </a:prstGeom>
        </p:spPr>
      </p:pic>
    </p:spTree>
    <p:extLst>
      <p:ext uri="{BB962C8B-B14F-4D97-AF65-F5344CB8AC3E}">
        <p14:creationId xmlns:p14="http://schemas.microsoft.com/office/powerpoint/2010/main" val="2190658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5"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67EC461C-E06A-4275-E39B-0E78987778D5}"/>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Marijuana- Federal V.  State Governments</a:t>
            </a:r>
          </a:p>
        </p:txBody>
      </p:sp>
      <p:sp>
        <p:nvSpPr>
          <p:cNvPr id="3" name="Content Placeholder 2">
            <a:extLst>
              <a:ext uri="{FF2B5EF4-FFF2-40B4-BE49-F238E27FC236}">
                <a16:creationId xmlns:a16="http://schemas.microsoft.com/office/drawing/2014/main" id="{B08A484D-9C8D-C731-C1AF-2331D72E1041}"/>
              </a:ext>
            </a:extLst>
          </p:cNvPr>
          <p:cNvSpPr>
            <a:spLocks noGrp="1"/>
          </p:cNvSpPr>
          <p:nvPr>
            <p:ph idx="1"/>
          </p:nvPr>
        </p:nvSpPr>
        <p:spPr>
          <a:xfrm>
            <a:off x="1424904" y="2494450"/>
            <a:ext cx="8830923" cy="4129870"/>
          </a:xfrm>
        </p:spPr>
        <p:txBody>
          <a:bodyPr>
            <a:normAutofit fontScale="92500" lnSpcReduction="20000"/>
          </a:bodyPr>
          <a:lstStyle/>
          <a:p>
            <a:r>
              <a:rPr lang="en-US" sz="2100" dirty="0"/>
              <a:t>Marijuana is legal in most states, but illegal Federally. </a:t>
            </a:r>
          </a:p>
          <a:p>
            <a:r>
              <a:rPr lang="en-US" sz="2100" dirty="0"/>
              <a:t>Under Federal law, Federally chartered banks and credit card companies cannot do business with marijuana dispensaries, meaning dispensaries are usually paid in cash.</a:t>
            </a:r>
          </a:p>
          <a:p>
            <a:r>
              <a:rPr lang="en-US" sz="2100" dirty="0"/>
              <a:t>As a result, marijuana dispensaries have the highest burglary rate of any business. </a:t>
            </a:r>
          </a:p>
          <a:p>
            <a:pPr lvl="1"/>
            <a:r>
              <a:rPr lang="en-US" sz="2100" i="1" dirty="0"/>
              <a:t>According to the Wharton School of Business, “one in every two cannabis dispensaries were robbed or burglarized.” While in Denver, cannabis dispensaries make up 1% of local businesses but account for 10% of all business burglaries. </a:t>
            </a:r>
            <a:r>
              <a:rPr lang="en-US" sz="1400" dirty="0"/>
              <a:t>*</a:t>
            </a:r>
            <a:r>
              <a:rPr lang="en-US" sz="1400" dirty="0" err="1"/>
              <a:t>RegTech</a:t>
            </a:r>
            <a:r>
              <a:rPr lang="en-US" sz="1400" dirty="0"/>
              <a:t> Consulting. June 23, 2019</a:t>
            </a:r>
          </a:p>
          <a:p>
            <a:pPr marL="457200" lvl="1" indent="0">
              <a:buNone/>
            </a:pPr>
            <a:endParaRPr lang="en-US" sz="2100" i="1" dirty="0"/>
          </a:p>
          <a:p>
            <a:r>
              <a:rPr lang="en-US" sz="2100" dirty="0"/>
              <a:t>Does it make sense for something to be illegal nationally but legal in specific states. </a:t>
            </a:r>
          </a:p>
          <a:p>
            <a:pPr marL="1371600" lvl="3" indent="0">
              <a:buNone/>
            </a:pPr>
            <a:r>
              <a:rPr lang="en-US" sz="2100" dirty="0"/>
              <a:t>Yes				No</a:t>
            </a:r>
          </a:p>
          <a:p>
            <a:pPr lvl="1"/>
            <a:endParaRPr lang="en-US" sz="2100" dirty="0"/>
          </a:p>
          <a:p>
            <a:r>
              <a:rPr lang="en-US" sz="2100" dirty="0"/>
              <a:t>If you answered no, how do you resolve this conflict? </a:t>
            </a:r>
          </a:p>
          <a:p>
            <a:r>
              <a:rPr lang="en-US" sz="2100" dirty="0"/>
              <a:t>Is there a better way to handle this conflict to lower the threat of marijuana related crime?</a:t>
            </a:r>
          </a:p>
          <a:p>
            <a:pPr marL="0" indent="0">
              <a:buNone/>
            </a:pPr>
            <a:endParaRPr lang="en-US" sz="2100" dirty="0"/>
          </a:p>
          <a:p>
            <a:pPr marL="0" indent="0">
              <a:buNone/>
            </a:pPr>
            <a:endParaRPr lang="en-US" sz="2100" dirty="0"/>
          </a:p>
          <a:p>
            <a:pPr marL="0" indent="0">
              <a:buNone/>
            </a:pPr>
            <a:endParaRPr lang="en-US" sz="2100" dirty="0"/>
          </a:p>
          <a:p>
            <a:pPr marL="0" indent="0">
              <a:buNone/>
            </a:pPr>
            <a:endParaRPr lang="en-US" sz="800" dirty="0"/>
          </a:p>
          <a:p>
            <a:pPr marL="0" indent="0">
              <a:buNone/>
            </a:pPr>
            <a:endParaRPr lang="en-US" sz="800" dirty="0"/>
          </a:p>
        </p:txBody>
      </p:sp>
      <p:pic>
        <p:nvPicPr>
          <p:cNvPr id="7" name="Picture 6">
            <a:extLst>
              <a:ext uri="{FF2B5EF4-FFF2-40B4-BE49-F238E27FC236}">
                <a16:creationId xmlns:a16="http://schemas.microsoft.com/office/drawing/2014/main" id="{70B56375-D083-606F-8F6C-3F8659C0C87E}"/>
              </a:ext>
            </a:extLst>
          </p:cNvPr>
          <p:cNvPicPr>
            <a:picLocks noChangeAspect="1"/>
          </p:cNvPicPr>
          <p:nvPr/>
        </p:nvPicPr>
        <p:blipFill>
          <a:blip r:embed="rId2"/>
          <a:stretch>
            <a:fillRect/>
          </a:stretch>
        </p:blipFill>
        <p:spPr>
          <a:xfrm>
            <a:off x="10401019" y="3249353"/>
            <a:ext cx="1382271" cy="564112"/>
          </a:xfrm>
          <a:prstGeom prst="rect">
            <a:avLst/>
          </a:prstGeom>
        </p:spPr>
      </p:pic>
    </p:spTree>
    <p:extLst>
      <p:ext uri="{BB962C8B-B14F-4D97-AF65-F5344CB8AC3E}">
        <p14:creationId xmlns:p14="http://schemas.microsoft.com/office/powerpoint/2010/main" val="3017024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03E08326-AB38-06D4-BE3C-8F863D9246E5}"/>
              </a:ext>
            </a:extLst>
          </p:cNvPr>
          <p:cNvSpPr>
            <a:spLocks noGrp="1"/>
          </p:cNvSpPr>
          <p:nvPr>
            <p:ph type="title"/>
          </p:nvPr>
        </p:nvSpPr>
        <p:spPr>
          <a:xfrm>
            <a:off x="1047280" y="759806"/>
            <a:ext cx="10306520" cy="1152122"/>
          </a:xfrm>
        </p:spPr>
        <p:txBody>
          <a:bodyPr>
            <a:normAutofit/>
          </a:bodyPr>
          <a:lstStyle/>
          <a:p>
            <a:r>
              <a:rPr lang="en-US" sz="4000" b="1" i="1" dirty="0">
                <a:solidFill>
                  <a:srgbClr val="FFFFFF"/>
                </a:solidFill>
              </a:rPr>
              <a:t>Abortion</a:t>
            </a:r>
          </a:p>
        </p:txBody>
      </p:sp>
      <p:sp>
        <p:nvSpPr>
          <p:cNvPr id="3" name="Content Placeholder 2">
            <a:extLst>
              <a:ext uri="{FF2B5EF4-FFF2-40B4-BE49-F238E27FC236}">
                <a16:creationId xmlns:a16="http://schemas.microsoft.com/office/drawing/2014/main" id="{90E80BBD-8FE9-25AC-7075-2640515D5F53}"/>
              </a:ext>
            </a:extLst>
          </p:cNvPr>
          <p:cNvSpPr>
            <a:spLocks noGrp="1"/>
          </p:cNvSpPr>
          <p:nvPr>
            <p:ph idx="1"/>
          </p:nvPr>
        </p:nvSpPr>
        <p:spPr>
          <a:xfrm>
            <a:off x="1424904" y="2494450"/>
            <a:ext cx="8830923" cy="4048590"/>
          </a:xfrm>
        </p:spPr>
        <p:txBody>
          <a:bodyPr>
            <a:noAutofit/>
          </a:bodyPr>
          <a:lstStyle/>
          <a:p>
            <a:pPr marL="0" indent="0">
              <a:buNone/>
            </a:pPr>
            <a:r>
              <a:rPr lang="en-US" sz="1600" dirty="0"/>
              <a:t>Prior to Roe V. Wade, only 4 states allowed abortion. Now the decisions are back in the hands of the states.</a:t>
            </a:r>
          </a:p>
          <a:p>
            <a:pPr marL="411480">
              <a:lnSpc>
                <a:spcPct val="100000"/>
              </a:lnSpc>
              <a:spcBef>
                <a:spcPts val="0"/>
              </a:spcBef>
            </a:pPr>
            <a:r>
              <a:rPr lang="en-US" sz="1600" dirty="0"/>
              <a:t>Should abortion be regulated by the states, the Federal government, or neither. </a:t>
            </a:r>
          </a:p>
          <a:p>
            <a:pPr marL="1325880" lvl="2">
              <a:lnSpc>
                <a:spcPct val="100000"/>
              </a:lnSpc>
              <a:spcBef>
                <a:spcPts val="0"/>
              </a:spcBef>
            </a:pPr>
            <a:r>
              <a:rPr lang="en-US" sz="1800" dirty="0"/>
              <a:t>States		Federal 		Neither</a:t>
            </a:r>
          </a:p>
          <a:p>
            <a:pPr marL="411480">
              <a:lnSpc>
                <a:spcPct val="100000"/>
              </a:lnSpc>
              <a:spcBef>
                <a:spcPts val="0"/>
              </a:spcBef>
            </a:pPr>
            <a:endParaRPr lang="en-US" sz="1600" dirty="0"/>
          </a:p>
          <a:p>
            <a:pPr marL="411480">
              <a:lnSpc>
                <a:spcPct val="100000"/>
              </a:lnSpc>
              <a:spcBef>
                <a:spcPts val="0"/>
              </a:spcBef>
            </a:pPr>
            <a:r>
              <a:rPr lang="en-US" sz="1600" dirty="0"/>
              <a:t>If the Federal government banned abortion, should states be able to legalize it?</a:t>
            </a:r>
          </a:p>
          <a:p>
            <a:pPr marL="1554480" lvl="3" indent="0">
              <a:lnSpc>
                <a:spcPct val="100000"/>
              </a:lnSpc>
              <a:spcBef>
                <a:spcPts val="0"/>
              </a:spcBef>
              <a:buNone/>
            </a:pPr>
            <a:r>
              <a:rPr lang="en-US" sz="1600" dirty="0"/>
              <a:t>Yes		No</a:t>
            </a:r>
          </a:p>
          <a:p>
            <a:pPr marL="182880" indent="0">
              <a:lnSpc>
                <a:spcPct val="100000"/>
              </a:lnSpc>
              <a:spcBef>
                <a:spcPts val="0"/>
              </a:spcBef>
              <a:buNone/>
            </a:pPr>
            <a:endParaRPr lang="en-US" sz="1600" dirty="0"/>
          </a:p>
          <a:p>
            <a:pPr marL="411480">
              <a:lnSpc>
                <a:spcPct val="100000"/>
              </a:lnSpc>
              <a:spcBef>
                <a:spcPts val="0"/>
              </a:spcBef>
            </a:pPr>
            <a:r>
              <a:rPr lang="en-US" sz="1600" dirty="0"/>
              <a:t>If Congress passed a compromise law banning abortions after 22 weeks would states have to comply?</a:t>
            </a:r>
          </a:p>
          <a:p>
            <a:pPr marL="0" indent="0">
              <a:lnSpc>
                <a:spcPct val="100000"/>
              </a:lnSpc>
              <a:spcBef>
                <a:spcPts val="0"/>
              </a:spcBef>
              <a:buNone/>
            </a:pPr>
            <a:r>
              <a:rPr lang="en-US" sz="1600" dirty="0"/>
              <a:t>		Yes		No</a:t>
            </a:r>
          </a:p>
          <a:p>
            <a:pPr marL="411480">
              <a:lnSpc>
                <a:spcPct val="100000"/>
              </a:lnSpc>
              <a:spcBef>
                <a:spcPts val="0"/>
              </a:spcBef>
            </a:pPr>
            <a:r>
              <a:rPr lang="en-US" sz="1600" dirty="0"/>
              <a:t>Since Congress regulates interstate commerce could it pass a law prohibiting a state from punishing a resident that crossed state lines for an abortion?</a:t>
            </a:r>
          </a:p>
          <a:p>
            <a:pPr marL="0" indent="0">
              <a:lnSpc>
                <a:spcPct val="100000"/>
              </a:lnSpc>
              <a:spcBef>
                <a:spcPts val="0"/>
              </a:spcBef>
              <a:buNone/>
            </a:pPr>
            <a:r>
              <a:rPr lang="en-US" sz="1600" dirty="0"/>
              <a:t>		Yes		No</a:t>
            </a:r>
          </a:p>
          <a:p>
            <a:pPr marL="0" indent="0">
              <a:lnSpc>
                <a:spcPct val="100000"/>
              </a:lnSpc>
              <a:spcBef>
                <a:spcPts val="0"/>
              </a:spcBef>
              <a:buNone/>
            </a:pPr>
            <a:endParaRPr lang="en-US" sz="1600" dirty="0"/>
          </a:p>
        </p:txBody>
      </p:sp>
      <p:pic>
        <p:nvPicPr>
          <p:cNvPr id="4" name="Picture 3">
            <a:extLst>
              <a:ext uri="{FF2B5EF4-FFF2-40B4-BE49-F238E27FC236}">
                <a16:creationId xmlns:a16="http://schemas.microsoft.com/office/drawing/2014/main" id="{31D51EFA-1097-FAA0-F569-84DAC10994CF}"/>
              </a:ext>
            </a:extLst>
          </p:cNvPr>
          <p:cNvPicPr>
            <a:picLocks noChangeAspect="1"/>
          </p:cNvPicPr>
          <p:nvPr/>
        </p:nvPicPr>
        <p:blipFill>
          <a:blip r:embed="rId2"/>
          <a:stretch>
            <a:fillRect/>
          </a:stretch>
        </p:blipFill>
        <p:spPr>
          <a:xfrm>
            <a:off x="10349345" y="3589719"/>
            <a:ext cx="1600200" cy="639381"/>
          </a:xfrm>
          <a:prstGeom prst="rect">
            <a:avLst/>
          </a:prstGeom>
        </p:spPr>
      </p:pic>
    </p:spTree>
    <p:extLst>
      <p:ext uri="{BB962C8B-B14F-4D97-AF65-F5344CB8AC3E}">
        <p14:creationId xmlns:p14="http://schemas.microsoft.com/office/powerpoint/2010/main" val="3930792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08326-AB38-06D4-BE3C-8F863D9246E5}"/>
              </a:ext>
            </a:extLst>
          </p:cNvPr>
          <p:cNvSpPr>
            <a:spLocks noGrp="1"/>
          </p:cNvSpPr>
          <p:nvPr>
            <p:ph type="title"/>
          </p:nvPr>
        </p:nvSpPr>
        <p:spPr>
          <a:xfrm>
            <a:off x="1047280" y="759806"/>
            <a:ext cx="10306520" cy="1152122"/>
          </a:xfrm>
        </p:spPr>
        <p:txBody>
          <a:bodyPr>
            <a:normAutofit/>
          </a:bodyPr>
          <a:lstStyle/>
          <a:p>
            <a:r>
              <a:rPr lang="en-US" sz="4000" b="1" i="1">
                <a:solidFill>
                  <a:srgbClr val="FFFFFF"/>
                </a:solidFill>
              </a:rPr>
              <a:t>Abortion</a:t>
            </a:r>
            <a:endParaRPr lang="en-US" sz="4000" b="1" i="1" dirty="0">
              <a:solidFill>
                <a:srgbClr val="FFFFFF"/>
              </a:solidFill>
            </a:endParaRPr>
          </a:p>
        </p:txBody>
      </p:sp>
      <p:graphicFrame>
        <p:nvGraphicFramePr>
          <p:cNvPr id="9" name="Content Placeholder 2">
            <a:extLst>
              <a:ext uri="{FF2B5EF4-FFF2-40B4-BE49-F238E27FC236}">
                <a16:creationId xmlns:a16="http://schemas.microsoft.com/office/drawing/2014/main" id="{36EA7094-281D-1EB5-83A4-C8ABE2AF77E0}"/>
              </a:ext>
            </a:extLst>
          </p:cNvPr>
          <p:cNvGraphicFramePr>
            <a:graphicFrameLocks noGrp="1"/>
          </p:cNvGraphicFramePr>
          <p:nvPr>
            <p:ph idx="1"/>
            <p:extLst>
              <p:ext uri="{D42A27DB-BD31-4B8C-83A1-F6EECF244321}">
                <p14:modId xmlns:p14="http://schemas.microsoft.com/office/powerpoint/2010/main" val="3636719012"/>
              </p:ext>
            </p:extLst>
          </p:nvPr>
        </p:nvGraphicFramePr>
        <p:xfrm>
          <a:off x="1330960" y="2096594"/>
          <a:ext cx="8924867" cy="4446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31D51EFA-1097-FAA0-F569-84DAC10994CF}"/>
              </a:ext>
            </a:extLst>
          </p:cNvPr>
          <p:cNvPicPr>
            <a:picLocks noChangeAspect="1"/>
          </p:cNvPicPr>
          <p:nvPr/>
        </p:nvPicPr>
        <p:blipFill>
          <a:blip r:embed="rId7"/>
          <a:stretch>
            <a:fillRect/>
          </a:stretch>
        </p:blipFill>
        <p:spPr>
          <a:xfrm>
            <a:off x="0" y="28092"/>
            <a:ext cx="2316480" cy="639381"/>
          </a:xfrm>
          <a:prstGeom prst="rect">
            <a:avLst/>
          </a:prstGeom>
        </p:spPr>
      </p:pic>
      <p:sp>
        <p:nvSpPr>
          <p:cNvPr id="5" name="TextBox 4">
            <a:extLst>
              <a:ext uri="{FF2B5EF4-FFF2-40B4-BE49-F238E27FC236}">
                <a16:creationId xmlns:a16="http://schemas.microsoft.com/office/drawing/2014/main" id="{49C4B6FA-3643-035F-E820-1C6E2104BACF}"/>
              </a:ext>
            </a:extLst>
          </p:cNvPr>
          <p:cNvSpPr txBox="1"/>
          <p:nvPr/>
        </p:nvSpPr>
        <p:spPr>
          <a:xfrm>
            <a:off x="1330960" y="944472"/>
            <a:ext cx="10190480" cy="646331"/>
          </a:xfrm>
          <a:prstGeom prst="rect">
            <a:avLst/>
          </a:prstGeom>
          <a:noFill/>
        </p:spPr>
        <p:txBody>
          <a:bodyPr wrap="square" rtlCol="0">
            <a:spAutoFit/>
          </a:bodyPr>
          <a:lstStyle/>
          <a:p>
            <a:pPr algn="ctr"/>
            <a:r>
              <a:rPr lang="en-US" sz="3600" dirty="0"/>
              <a:t>Abortion &amp; The Constitution</a:t>
            </a:r>
          </a:p>
        </p:txBody>
      </p:sp>
    </p:spTree>
    <p:extLst>
      <p:ext uri="{BB962C8B-B14F-4D97-AF65-F5344CB8AC3E}">
        <p14:creationId xmlns:p14="http://schemas.microsoft.com/office/powerpoint/2010/main" val="2999187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16">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01E44438-5020-227B-E16F-19ED52045175}"/>
              </a:ext>
            </a:extLst>
          </p:cNvPr>
          <p:cNvSpPr>
            <a:spLocks noGrp="1"/>
          </p:cNvSpPr>
          <p:nvPr>
            <p:ph type="title"/>
          </p:nvPr>
        </p:nvSpPr>
        <p:spPr>
          <a:xfrm>
            <a:off x="1047280" y="759805"/>
            <a:ext cx="10306520" cy="1325563"/>
          </a:xfrm>
        </p:spPr>
        <p:txBody>
          <a:bodyPr>
            <a:normAutofit fontScale="90000"/>
          </a:bodyPr>
          <a:lstStyle/>
          <a:p>
            <a:pPr algn="ctr"/>
            <a:r>
              <a:rPr lang="en-US" sz="4000" b="1" i="1" dirty="0">
                <a:solidFill>
                  <a:srgbClr val="FFFFFF"/>
                </a:solidFill>
              </a:rPr>
              <a:t>Part 2: Immigration</a:t>
            </a:r>
            <a:br>
              <a:rPr lang="en-US" sz="4000" b="1" i="1" dirty="0">
                <a:solidFill>
                  <a:srgbClr val="FFFFFF"/>
                </a:solidFill>
              </a:rPr>
            </a:br>
            <a:r>
              <a:rPr lang="en-US" sz="4000" b="1" i="1" dirty="0">
                <a:solidFill>
                  <a:srgbClr val="FFFFFF"/>
                </a:solidFill>
              </a:rPr>
              <a:t>Impact of Federal Laws on States</a:t>
            </a:r>
            <a:br>
              <a:rPr lang="en-US" sz="4000" b="1" i="1" dirty="0">
                <a:solidFill>
                  <a:srgbClr val="FFFFFF"/>
                </a:solidFill>
              </a:rPr>
            </a:br>
            <a:endParaRPr lang="en-US" sz="4000" b="1" i="1" dirty="0">
              <a:solidFill>
                <a:srgbClr val="FFFFFF"/>
              </a:solidFill>
            </a:endParaRPr>
          </a:p>
        </p:txBody>
      </p:sp>
      <p:sp>
        <p:nvSpPr>
          <p:cNvPr id="3" name="Content Placeholder 2">
            <a:extLst>
              <a:ext uri="{FF2B5EF4-FFF2-40B4-BE49-F238E27FC236}">
                <a16:creationId xmlns:a16="http://schemas.microsoft.com/office/drawing/2014/main" id="{BFBFCE38-AE43-5352-8355-4AE4FB3EFE27}"/>
              </a:ext>
            </a:extLst>
          </p:cNvPr>
          <p:cNvSpPr>
            <a:spLocks noGrp="1"/>
          </p:cNvSpPr>
          <p:nvPr>
            <p:ph idx="1"/>
          </p:nvPr>
        </p:nvSpPr>
        <p:spPr>
          <a:xfrm>
            <a:off x="1424904" y="2494450"/>
            <a:ext cx="8851704" cy="3563159"/>
          </a:xfrm>
        </p:spPr>
        <p:txBody>
          <a:bodyPr>
            <a:normAutofit/>
          </a:bodyPr>
          <a:lstStyle/>
          <a:p>
            <a:pPr marL="0" indent="0">
              <a:buNone/>
            </a:pPr>
            <a:r>
              <a:rPr lang="en-US" sz="1800" dirty="0"/>
              <a:t>The Federal Government sets the rules for immigration, but the impact of immigrants differs significantly between states. </a:t>
            </a:r>
          </a:p>
          <a:p>
            <a:r>
              <a:rPr lang="en-US" sz="1800" dirty="0"/>
              <a:t>In 2015, there were 10,700,000 undocumented immigrants in the U.S.  36% were in California and Texas, while 87% were in 11 states. </a:t>
            </a:r>
            <a:r>
              <a:rPr lang="en-US" sz="1200" dirty="0"/>
              <a:t>*</a:t>
            </a:r>
            <a:r>
              <a:rPr lang="en-US" sz="1200" dirty="0" err="1"/>
              <a:t>Immigrationroad.com</a:t>
            </a:r>
            <a:r>
              <a:rPr lang="en-US" sz="1200" dirty="0"/>
              <a:t> </a:t>
            </a:r>
          </a:p>
          <a:p>
            <a:pPr marL="457200" lvl="1" indent="0">
              <a:buNone/>
            </a:pPr>
            <a:endParaRPr lang="en-US" sz="1800" dirty="0"/>
          </a:p>
          <a:p>
            <a:pPr marL="285750" lvl="1" indent="-285750"/>
            <a:r>
              <a:rPr lang="en-US" sz="1800" dirty="0"/>
              <a:t>40% of the costs of supporting undocumented immigrants were incurred by California, Texas, and New York. The bottom 24 states incurred only 5%. </a:t>
            </a:r>
            <a:r>
              <a:rPr lang="en-US" sz="1200" dirty="0"/>
              <a:t>**</a:t>
            </a:r>
            <a:r>
              <a:rPr lang="en-US" sz="1200" dirty="0" err="1"/>
              <a:t>worldpopulation</a:t>
            </a:r>
            <a:r>
              <a:rPr lang="en-US" sz="1200" dirty="0"/>
              <a:t> review</a:t>
            </a:r>
          </a:p>
          <a:p>
            <a:pPr marL="742950" lvl="2" indent="-285750"/>
            <a:endParaRPr lang="en-US" sz="1800" dirty="0"/>
          </a:p>
          <a:p>
            <a:pPr marL="285750" lvl="2" indent="-285750"/>
            <a:r>
              <a:rPr lang="en-US" sz="1800" dirty="0"/>
              <a:t>If the Federal government sets immigration policies, shouldn’t it compensate the states for their expenses on undocumented immigrants?</a:t>
            </a:r>
          </a:p>
          <a:p>
            <a:pPr marL="1828800" lvl="6" indent="0">
              <a:buNone/>
            </a:pPr>
            <a:r>
              <a:rPr lang="en-US" dirty="0"/>
              <a:t>Yes				No</a:t>
            </a:r>
          </a:p>
          <a:p>
            <a:pPr marL="0" lvl="2" indent="0">
              <a:buNone/>
            </a:pPr>
            <a:endParaRPr lang="en-US" sz="1100" dirty="0"/>
          </a:p>
        </p:txBody>
      </p:sp>
      <p:pic>
        <p:nvPicPr>
          <p:cNvPr id="5" name="Picture 4">
            <a:extLst>
              <a:ext uri="{FF2B5EF4-FFF2-40B4-BE49-F238E27FC236}">
                <a16:creationId xmlns:a16="http://schemas.microsoft.com/office/drawing/2014/main" id="{0867B7EB-0000-27E7-7C19-F471CBA3E5C2}"/>
              </a:ext>
            </a:extLst>
          </p:cNvPr>
          <p:cNvPicPr>
            <a:picLocks noChangeAspect="1"/>
          </p:cNvPicPr>
          <p:nvPr/>
        </p:nvPicPr>
        <p:blipFill>
          <a:blip r:embed="rId2"/>
          <a:stretch>
            <a:fillRect/>
          </a:stretch>
        </p:blipFill>
        <p:spPr>
          <a:xfrm>
            <a:off x="10276608" y="3048449"/>
            <a:ext cx="1275207" cy="629934"/>
          </a:xfrm>
          <a:prstGeom prst="rect">
            <a:avLst/>
          </a:prstGeom>
        </p:spPr>
      </p:pic>
    </p:spTree>
    <p:extLst>
      <p:ext uri="{BB962C8B-B14F-4D97-AF65-F5344CB8AC3E}">
        <p14:creationId xmlns:p14="http://schemas.microsoft.com/office/powerpoint/2010/main" val="2450213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5"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97ACDFD4-DE84-9E57-0170-B9EA2F70FE91}"/>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Immigration-2</a:t>
            </a:r>
          </a:p>
        </p:txBody>
      </p:sp>
      <p:sp>
        <p:nvSpPr>
          <p:cNvPr id="3" name="Content Placeholder 2">
            <a:extLst>
              <a:ext uri="{FF2B5EF4-FFF2-40B4-BE49-F238E27FC236}">
                <a16:creationId xmlns:a16="http://schemas.microsoft.com/office/drawing/2014/main" id="{737EF2C4-940F-AF8D-06E3-9D92DA148A19}"/>
              </a:ext>
            </a:extLst>
          </p:cNvPr>
          <p:cNvSpPr>
            <a:spLocks noGrp="1"/>
          </p:cNvSpPr>
          <p:nvPr>
            <p:ph idx="1"/>
          </p:nvPr>
        </p:nvSpPr>
        <p:spPr>
          <a:xfrm>
            <a:off x="1310604" y="2535036"/>
            <a:ext cx="8957112" cy="3563159"/>
          </a:xfrm>
        </p:spPr>
        <p:txBody>
          <a:bodyPr>
            <a:normAutofit fontScale="55000" lnSpcReduction="20000"/>
          </a:bodyPr>
          <a:lstStyle/>
          <a:p>
            <a:pPr marL="0" indent="0">
              <a:buNone/>
            </a:pPr>
            <a:r>
              <a:rPr lang="en-US" sz="3300" dirty="0"/>
              <a:t>If the Federal government does not reimburse states, should states with a higher burden from undocumented immigrants have the right to establish their own policies?</a:t>
            </a:r>
          </a:p>
          <a:p>
            <a:pPr marL="411480">
              <a:lnSpc>
                <a:spcPct val="120000"/>
              </a:lnSpc>
              <a:spcBef>
                <a:spcPts val="0"/>
              </a:spcBef>
            </a:pPr>
            <a:endParaRPr lang="en-US" sz="3300" dirty="0"/>
          </a:p>
          <a:p>
            <a:pPr marL="411480">
              <a:lnSpc>
                <a:spcPct val="120000"/>
              </a:lnSpc>
              <a:spcBef>
                <a:spcPts val="0"/>
              </a:spcBef>
              <a:spcAft>
                <a:spcPts val="600"/>
              </a:spcAft>
            </a:pPr>
            <a:r>
              <a:rPr lang="en-US" sz="3300" dirty="0"/>
              <a:t>Should states have the right to transport undocumented immigrants to other states, as Texas and Florida have done? </a:t>
            </a:r>
          </a:p>
          <a:p>
            <a:pPr marL="411480" lvl="4">
              <a:lnSpc>
                <a:spcPct val="120000"/>
              </a:lnSpc>
              <a:spcBef>
                <a:spcPts val="0"/>
              </a:spcBef>
              <a:spcAft>
                <a:spcPts val="600"/>
              </a:spcAft>
              <a:buNone/>
            </a:pPr>
            <a:r>
              <a:rPr lang="en-US" sz="3300" dirty="0"/>
              <a:t>				Yes			No</a:t>
            </a:r>
          </a:p>
          <a:p>
            <a:pPr marL="411480">
              <a:lnSpc>
                <a:spcPct val="120000"/>
              </a:lnSpc>
              <a:spcBef>
                <a:spcPts val="0"/>
              </a:spcBef>
              <a:spcAft>
                <a:spcPts val="600"/>
              </a:spcAft>
            </a:pPr>
            <a:r>
              <a:rPr lang="en-US" sz="3300" dirty="0"/>
              <a:t>Can states deny undocumented immigrants services such as medical care or education? </a:t>
            </a:r>
          </a:p>
          <a:p>
            <a:pPr marL="411480" lvl="4">
              <a:lnSpc>
                <a:spcPct val="120000"/>
              </a:lnSpc>
              <a:spcBef>
                <a:spcPts val="0"/>
              </a:spcBef>
              <a:spcAft>
                <a:spcPts val="600"/>
              </a:spcAft>
              <a:buNone/>
            </a:pPr>
            <a:r>
              <a:rPr lang="en-US" sz="3300" dirty="0"/>
              <a:t>				Yes			No</a:t>
            </a:r>
          </a:p>
          <a:p>
            <a:pPr marL="411480">
              <a:lnSpc>
                <a:spcPct val="120000"/>
              </a:lnSpc>
              <a:spcBef>
                <a:spcPts val="0"/>
              </a:spcBef>
              <a:spcAft>
                <a:spcPts val="600"/>
              </a:spcAft>
            </a:pPr>
            <a:r>
              <a:rPr lang="en-US" sz="3300" dirty="0"/>
              <a:t>Should States be able to return undocumented immigrants to their countries of origin? </a:t>
            </a:r>
          </a:p>
          <a:p>
            <a:pPr marL="411480">
              <a:lnSpc>
                <a:spcPct val="120000"/>
              </a:lnSpc>
              <a:spcBef>
                <a:spcPts val="0"/>
              </a:spcBef>
              <a:spcAft>
                <a:spcPts val="600"/>
              </a:spcAft>
              <a:buNone/>
            </a:pPr>
            <a:r>
              <a:rPr lang="en-US" sz="3300" dirty="0"/>
              <a:t>				Yes			No </a:t>
            </a:r>
          </a:p>
          <a:p>
            <a:pPr marL="0" indent="0">
              <a:lnSpc>
                <a:spcPct val="120000"/>
              </a:lnSpc>
              <a:spcBef>
                <a:spcPts val="0"/>
              </a:spcBef>
              <a:buNone/>
            </a:pPr>
            <a:endParaRPr lang="en-US" sz="3300" dirty="0"/>
          </a:p>
          <a:p>
            <a:pPr marL="0" indent="0">
              <a:lnSpc>
                <a:spcPct val="120000"/>
              </a:lnSpc>
              <a:spcBef>
                <a:spcPts val="0"/>
              </a:spcBef>
              <a:buNone/>
            </a:pPr>
            <a:endParaRPr lang="en-US" sz="3300" dirty="0"/>
          </a:p>
          <a:p>
            <a:endParaRPr lang="en-US" sz="600" dirty="0"/>
          </a:p>
        </p:txBody>
      </p:sp>
      <p:pic>
        <p:nvPicPr>
          <p:cNvPr id="7" name="Picture 6">
            <a:extLst>
              <a:ext uri="{FF2B5EF4-FFF2-40B4-BE49-F238E27FC236}">
                <a16:creationId xmlns:a16="http://schemas.microsoft.com/office/drawing/2014/main" id="{B4DB3C5E-5522-BEDC-113B-A1E0782259D7}"/>
              </a:ext>
            </a:extLst>
          </p:cNvPr>
          <p:cNvPicPr>
            <a:picLocks noChangeAspect="1"/>
          </p:cNvPicPr>
          <p:nvPr/>
        </p:nvPicPr>
        <p:blipFill>
          <a:blip r:embed="rId2"/>
          <a:stretch>
            <a:fillRect/>
          </a:stretch>
        </p:blipFill>
        <p:spPr>
          <a:xfrm>
            <a:off x="10382016" y="3429001"/>
            <a:ext cx="1505184" cy="706582"/>
          </a:xfrm>
          <a:prstGeom prst="rect">
            <a:avLst/>
          </a:prstGeom>
        </p:spPr>
      </p:pic>
    </p:spTree>
    <p:extLst>
      <p:ext uri="{BB962C8B-B14F-4D97-AF65-F5344CB8AC3E}">
        <p14:creationId xmlns:p14="http://schemas.microsoft.com/office/powerpoint/2010/main" val="2999487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5AA7BC3F-EECD-1465-88BD-B7DF9E94315C}"/>
              </a:ext>
            </a:extLst>
          </p:cNvPr>
          <p:cNvSpPr>
            <a:spLocks noGrp="1"/>
          </p:cNvSpPr>
          <p:nvPr>
            <p:ph type="title"/>
          </p:nvPr>
        </p:nvSpPr>
        <p:spPr>
          <a:xfrm>
            <a:off x="1047280" y="759805"/>
            <a:ext cx="10306520" cy="1325563"/>
          </a:xfrm>
        </p:spPr>
        <p:txBody>
          <a:bodyPr>
            <a:normAutofit/>
          </a:bodyPr>
          <a:lstStyle/>
          <a:p>
            <a:pPr algn="ctr"/>
            <a:r>
              <a:rPr lang="en-US" sz="4000" b="1" i="1" dirty="0">
                <a:solidFill>
                  <a:srgbClr val="FFFFFF"/>
                </a:solidFill>
              </a:rPr>
              <a:t>  Part 3: Election Laws</a:t>
            </a:r>
            <a:br>
              <a:rPr lang="en-US" sz="4000" b="1" i="1" dirty="0">
                <a:solidFill>
                  <a:srgbClr val="FFFFFF"/>
                </a:solidFill>
              </a:rPr>
            </a:br>
            <a:r>
              <a:rPr lang="en-US" sz="4000" b="1" i="1" dirty="0">
                <a:solidFill>
                  <a:srgbClr val="FFFFFF"/>
                </a:solidFill>
              </a:rPr>
              <a:t>Voting Systems</a:t>
            </a:r>
          </a:p>
        </p:txBody>
      </p:sp>
      <p:sp>
        <p:nvSpPr>
          <p:cNvPr id="3" name="Content Placeholder 2">
            <a:extLst>
              <a:ext uri="{FF2B5EF4-FFF2-40B4-BE49-F238E27FC236}">
                <a16:creationId xmlns:a16="http://schemas.microsoft.com/office/drawing/2014/main" id="{6AA30BC9-06DD-4CB5-8C63-868DF5B84BB6}"/>
              </a:ext>
            </a:extLst>
          </p:cNvPr>
          <p:cNvSpPr>
            <a:spLocks noGrp="1"/>
          </p:cNvSpPr>
          <p:nvPr>
            <p:ph idx="1"/>
          </p:nvPr>
        </p:nvSpPr>
        <p:spPr>
          <a:xfrm>
            <a:off x="1424904" y="2494450"/>
            <a:ext cx="8498413" cy="3563159"/>
          </a:xfrm>
        </p:spPr>
        <p:txBody>
          <a:bodyPr>
            <a:normAutofit/>
          </a:bodyPr>
          <a:lstStyle/>
          <a:p>
            <a:pPr marL="0" indent="0">
              <a:buNone/>
            </a:pPr>
            <a:r>
              <a:rPr lang="en-US" sz="1800" dirty="0"/>
              <a:t>The Constitution lays out broad rules for the election of Presidents and Members of Congress. Most states have a similar systems, but a few have created their own versions. </a:t>
            </a:r>
          </a:p>
          <a:p>
            <a:pPr marL="0" indent="0">
              <a:buNone/>
            </a:pPr>
            <a:endParaRPr lang="en-US" sz="1800" dirty="0"/>
          </a:p>
          <a:p>
            <a:r>
              <a:rPr lang="en-US" sz="1800" dirty="0"/>
              <a:t>Maine and Alaska have adopted versions of Ranked Choice Voting. </a:t>
            </a:r>
          </a:p>
          <a:p>
            <a:r>
              <a:rPr lang="en-US" sz="1800" dirty="0"/>
              <a:t>Washington, California, and Louisiana have adopted top 2 non-partisan primaries for Federal Elections. </a:t>
            </a:r>
          </a:p>
          <a:p>
            <a:r>
              <a:rPr lang="en-US" sz="1800" dirty="0"/>
              <a:t>Should states have the right create their own election systems for Federal offices?</a:t>
            </a:r>
          </a:p>
          <a:p>
            <a:pPr marL="0" indent="0">
              <a:buNone/>
            </a:pPr>
            <a:r>
              <a:rPr lang="en-US" sz="1800" dirty="0"/>
              <a:t>		YES			No</a:t>
            </a:r>
          </a:p>
          <a:p>
            <a:endParaRPr lang="en-US" sz="1300" dirty="0"/>
          </a:p>
        </p:txBody>
      </p:sp>
      <p:pic>
        <p:nvPicPr>
          <p:cNvPr id="4" name="Picture 3">
            <a:extLst>
              <a:ext uri="{FF2B5EF4-FFF2-40B4-BE49-F238E27FC236}">
                <a16:creationId xmlns:a16="http://schemas.microsoft.com/office/drawing/2014/main" id="{EF038D61-1442-B22E-6CF6-15B6F9779114}"/>
              </a:ext>
            </a:extLst>
          </p:cNvPr>
          <p:cNvPicPr>
            <a:picLocks noChangeAspect="1"/>
          </p:cNvPicPr>
          <p:nvPr/>
        </p:nvPicPr>
        <p:blipFill>
          <a:blip r:embed="rId2"/>
          <a:stretch>
            <a:fillRect/>
          </a:stretch>
        </p:blipFill>
        <p:spPr>
          <a:xfrm>
            <a:off x="9923317" y="3429001"/>
            <a:ext cx="1704109" cy="613064"/>
          </a:xfrm>
          <a:prstGeom prst="rect">
            <a:avLst/>
          </a:prstGeom>
        </p:spPr>
      </p:pic>
    </p:spTree>
    <p:extLst>
      <p:ext uri="{BB962C8B-B14F-4D97-AF65-F5344CB8AC3E}">
        <p14:creationId xmlns:p14="http://schemas.microsoft.com/office/powerpoint/2010/main" val="1392995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16">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BA1FE5FB-A4EE-3369-74D2-FBD5A6BCCEFD}"/>
              </a:ext>
            </a:extLst>
          </p:cNvPr>
          <p:cNvSpPr>
            <a:spLocks noGrp="1"/>
          </p:cNvSpPr>
          <p:nvPr>
            <p:ph type="title"/>
          </p:nvPr>
        </p:nvSpPr>
        <p:spPr>
          <a:xfrm>
            <a:off x="1047280" y="759805"/>
            <a:ext cx="10306520" cy="1325563"/>
          </a:xfrm>
        </p:spPr>
        <p:txBody>
          <a:bodyPr>
            <a:normAutofit/>
          </a:bodyPr>
          <a:lstStyle/>
          <a:p>
            <a:r>
              <a:rPr lang="en-US" sz="4000" b="1" i="1" dirty="0">
                <a:solidFill>
                  <a:srgbClr val="FFFFFF"/>
                </a:solidFill>
              </a:rPr>
              <a:t>The Federal Government Vs. The States</a:t>
            </a:r>
          </a:p>
        </p:txBody>
      </p:sp>
      <p:sp>
        <p:nvSpPr>
          <p:cNvPr id="3" name="Content Placeholder 2">
            <a:extLst>
              <a:ext uri="{FF2B5EF4-FFF2-40B4-BE49-F238E27FC236}">
                <a16:creationId xmlns:a16="http://schemas.microsoft.com/office/drawing/2014/main" id="{7D1DEBE9-0309-1074-7259-BF300ED82D43}"/>
              </a:ext>
            </a:extLst>
          </p:cNvPr>
          <p:cNvSpPr>
            <a:spLocks noGrp="1"/>
          </p:cNvSpPr>
          <p:nvPr>
            <p:ph idx="1"/>
          </p:nvPr>
        </p:nvSpPr>
        <p:spPr>
          <a:xfrm>
            <a:off x="1424903" y="2378076"/>
            <a:ext cx="9036509" cy="3844209"/>
          </a:xfrm>
        </p:spPr>
        <p:txBody>
          <a:bodyPr>
            <a:noAutofit/>
          </a:bodyPr>
          <a:lstStyle/>
          <a:p>
            <a:pPr marL="0" indent="0">
              <a:buNone/>
            </a:pPr>
            <a:r>
              <a:rPr lang="en-US" sz="1800" dirty="0"/>
              <a:t>The United States is part Democracy and part Republic. The founding fathers tried to strike a balance between the rights of the Federal Government and those of the States. But now it seems as if the balance is becoming unraveled. </a:t>
            </a:r>
          </a:p>
          <a:p>
            <a:r>
              <a:rPr lang="en-US" sz="1800" dirty="0"/>
              <a:t>Recent court decisions on Gerrymandering and Voting Rights have focused on what jurists term the </a:t>
            </a:r>
            <a:r>
              <a:rPr lang="en-US" sz="1800" b="1" dirty="0"/>
              <a:t>Independent States Legislative construction of the Constitution</a:t>
            </a:r>
            <a:r>
              <a:rPr lang="en-US" sz="1800" dirty="0"/>
              <a:t>, giving more power to the states. These rulings have been hailed by the Right and sent the Left into apoplexy. </a:t>
            </a:r>
          </a:p>
          <a:p>
            <a:pPr marL="285750" lvl="1" indent="-285750"/>
            <a:r>
              <a:rPr lang="en-US" sz="1800" dirty="0"/>
              <a:t>The power between the Federal Government and the states is being tested every day in many different ways. Just look at the undocumented immigrants being transported from Red states to Blue. </a:t>
            </a:r>
          </a:p>
          <a:p>
            <a:pPr marL="285750" lvl="1" indent="-285750"/>
            <a:endParaRPr lang="en-US" sz="1800" dirty="0"/>
          </a:p>
          <a:p>
            <a:pPr marL="285750" lvl="1" indent="-285750"/>
            <a:r>
              <a:rPr lang="en-US" sz="1800" dirty="0"/>
              <a:t>Adjudicating the balance between states, Federal, and individual rights is a highly complex problem, which is not Republican or Democratic, and which may have more middle ground than either side would dare to admit.</a:t>
            </a:r>
          </a:p>
        </p:txBody>
      </p:sp>
      <p:pic>
        <p:nvPicPr>
          <p:cNvPr id="5" name="Picture 4">
            <a:extLst>
              <a:ext uri="{FF2B5EF4-FFF2-40B4-BE49-F238E27FC236}">
                <a16:creationId xmlns:a16="http://schemas.microsoft.com/office/drawing/2014/main" id="{1CB0EF89-36D3-299B-43BC-A11FDD67579B}"/>
              </a:ext>
            </a:extLst>
          </p:cNvPr>
          <p:cNvPicPr>
            <a:picLocks noChangeAspect="1"/>
          </p:cNvPicPr>
          <p:nvPr/>
        </p:nvPicPr>
        <p:blipFill>
          <a:blip r:embed="rId2"/>
          <a:stretch>
            <a:fillRect/>
          </a:stretch>
        </p:blipFill>
        <p:spPr>
          <a:xfrm>
            <a:off x="10461413" y="3117851"/>
            <a:ext cx="1320877" cy="633267"/>
          </a:xfrm>
          <a:prstGeom prst="rect">
            <a:avLst/>
          </a:prstGeom>
        </p:spPr>
      </p:pic>
    </p:spTree>
    <p:extLst>
      <p:ext uri="{BB962C8B-B14F-4D97-AF65-F5344CB8AC3E}">
        <p14:creationId xmlns:p14="http://schemas.microsoft.com/office/powerpoint/2010/main" val="2349592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787270F-0624-A446-0437-618992BB3EAC}"/>
              </a:ext>
            </a:extLst>
          </p:cNvPr>
          <p:cNvSpPr>
            <a:spLocks noGrp="1"/>
          </p:cNvSpPr>
          <p:nvPr>
            <p:ph type="title"/>
          </p:nvPr>
        </p:nvSpPr>
        <p:spPr>
          <a:xfrm>
            <a:off x="958506" y="800392"/>
            <a:ext cx="10264697" cy="1212102"/>
          </a:xfrm>
        </p:spPr>
        <p:txBody>
          <a:bodyPr>
            <a:normAutofit/>
          </a:bodyPr>
          <a:lstStyle/>
          <a:p>
            <a:r>
              <a:rPr lang="en-US" sz="4000" b="1" i="1">
                <a:solidFill>
                  <a:srgbClr val="FFFFFF"/>
                </a:solidFill>
              </a:rPr>
              <a:t>Electoral College</a:t>
            </a:r>
          </a:p>
        </p:txBody>
      </p:sp>
      <p:sp>
        <p:nvSpPr>
          <p:cNvPr id="3" name="Content Placeholder 2">
            <a:extLst>
              <a:ext uri="{FF2B5EF4-FFF2-40B4-BE49-F238E27FC236}">
                <a16:creationId xmlns:a16="http://schemas.microsoft.com/office/drawing/2014/main" id="{AABF3705-CF30-2ED5-67AD-D1E63D5A5F5A}"/>
              </a:ext>
            </a:extLst>
          </p:cNvPr>
          <p:cNvSpPr>
            <a:spLocks noGrp="1"/>
          </p:cNvSpPr>
          <p:nvPr>
            <p:ph idx="1"/>
          </p:nvPr>
        </p:nvSpPr>
        <p:spPr>
          <a:xfrm>
            <a:off x="1367624" y="2490436"/>
            <a:ext cx="8659185" cy="3567173"/>
          </a:xfrm>
        </p:spPr>
        <p:txBody>
          <a:bodyPr anchor="ctr">
            <a:normAutofit/>
          </a:bodyPr>
          <a:lstStyle/>
          <a:p>
            <a:pPr marL="0" indent="0">
              <a:lnSpc>
                <a:spcPct val="110000"/>
              </a:lnSpc>
              <a:spcBef>
                <a:spcPts val="0"/>
              </a:spcBef>
              <a:buNone/>
            </a:pPr>
            <a:r>
              <a:rPr lang="en-US" sz="1800" dirty="0"/>
              <a:t>Presidential elections are decided by the Electoral College. </a:t>
            </a:r>
          </a:p>
          <a:p>
            <a:pPr>
              <a:lnSpc>
                <a:spcPct val="110000"/>
              </a:lnSpc>
              <a:spcBef>
                <a:spcPts val="0"/>
              </a:spcBef>
            </a:pPr>
            <a:r>
              <a:rPr lang="en-US" sz="1800" dirty="0"/>
              <a:t>48 states give their votes to the winner, but Maine and Nebraska, allocate electoral votes largely by Congressional districts. Should this be allowed? </a:t>
            </a:r>
          </a:p>
          <a:p>
            <a:pPr marL="1828800" lvl="4" indent="0">
              <a:lnSpc>
                <a:spcPct val="110000"/>
              </a:lnSpc>
              <a:spcBef>
                <a:spcPts val="0"/>
              </a:spcBef>
              <a:buNone/>
            </a:pPr>
            <a:r>
              <a:rPr lang="en-US" dirty="0"/>
              <a:t>Yes			No</a:t>
            </a:r>
          </a:p>
          <a:p>
            <a:pPr>
              <a:lnSpc>
                <a:spcPct val="110000"/>
              </a:lnSpc>
              <a:spcBef>
                <a:spcPts val="0"/>
              </a:spcBef>
            </a:pPr>
            <a:endParaRPr lang="en-US" sz="1800" dirty="0"/>
          </a:p>
          <a:p>
            <a:pPr>
              <a:lnSpc>
                <a:spcPct val="110000"/>
              </a:lnSpc>
              <a:spcBef>
                <a:spcPts val="0"/>
              </a:spcBef>
            </a:pPr>
            <a:r>
              <a:rPr lang="en-US" sz="1800" dirty="0"/>
              <a:t>What if states switched from one system to another based on political expediency? For example, in 2020, if Pennsylvania, Michigan, Georgia, Minnesota, and Arizona had switched to the system used in Maine and Nebraska, Trump would have won the election. Should this be allowed?</a:t>
            </a:r>
          </a:p>
          <a:p>
            <a:pPr lvl="3">
              <a:lnSpc>
                <a:spcPct val="110000"/>
              </a:lnSpc>
              <a:spcBef>
                <a:spcPts val="0"/>
              </a:spcBef>
            </a:pPr>
            <a:r>
              <a:rPr lang="en-US" dirty="0"/>
              <a:t>Yes			No</a:t>
            </a:r>
          </a:p>
          <a:p>
            <a:endParaRPr lang="en-US" sz="1500" dirty="0"/>
          </a:p>
        </p:txBody>
      </p:sp>
      <p:pic>
        <p:nvPicPr>
          <p:cNvPr id="4" name="Picture 3">
            <a:extLst>
              <a:ext uri="{FF2B5EF4-FFF2-40B4-BE49-F238E27FC236}">
                <a16:creationId xmlns:a16="http://schemas.microsoft.com/office/drawing/2014/main" id="{27A6AA58-0EC3-5928-A76A-B4CDFE3FB91E}"/>
              </a:ext>
            </a:extLst>
          </p:cNvPr>
          <p:cNvPicPr>
            <a:picLocks noChangeAspect="1"/>
          </p:cNvPicPr>
          <p:nvPr/>
        </p:nvPicPr>
        <p:blipFill>
          <a:blip r:embed="rId2"/>
          <a:stretch>
            <a:fillRect/>
          </a:stretch>
        </p:blipFill>
        <p:spPr>
          <a:xfrm>
            <a:off x="10120744" y="2907344"/>
            <a:ext cx="1974273" cy="667129"/>
          </a:xfrm>
          <a:prstGeom prst="rect">
            <a:avLst/>
          </a:prstGeom>
        </p:spPr>
      </p:pic>
    </p:spTree>
    <p:extLst>
      <p:ext uri="{BB962C8B-B14F-4D97-AF65-F5344CB8AC3E}">
        <p14:creationId xmlns:p14="http://schemas.microsoft.com/office/powerpoint/2010/main" val="888296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Rectangle 19">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CB37517-D403-679F-97CF-D2BB79BC26B5}"/>
              </a:ext>
            </a:extLst>
          </p:cNvPr>
          <p:cNvSpPr>
            <a:spLocks noGrp="1"/>
          </p:cNvSpPr>
          <p:nvPr>
            <p:ph type="title"/>
          </p:nvPr>
        </p:nvSpPr>
        <p:spPr>
          <a:xfrm>
            <a:off x="958506" y="800392"/>
            <a:ext cx="10264697" cy="1212102"/>
          </a:xfrm>
        </p:spPr>
        <p:txBody>
          <a:bodyPr>
            <a:normAutofit/>
          </a:bodyPr>
          <a:lstStyle/>
          <a:p>
            <a:r>
              <a:rPr lang="en-US" sz="4000" i="1">
                <a:solidFill>
                  <a:srgbClr val="FFFFFF"/>
                </a:solidFill>
              </a:rPr>
              <a:t>Drawing of Election Districts-Population</a:t>
            </a:r>
          </a:p>
        </p:txBody>
      </p:sp>
      <p:sp>
        <p:nvSpPr>
          <p:cNvPr id="3" name="Content Placeholder 2">
            <a:extLst>
              <a:ext uri="{FF2B5EF4-FFF2-40B4-BE49-F238E27FC236}">
                <a16:creationId xmlns:a16="http://schemas.microsoft.com/office/drawing/2014/main" id="{DA38A2F8-B7E7-9C87-373B-C4D86B462557}"/>
              </a:ext>
            </a:extLst>
          </p:cNvPr>
          <p:cNvSpPr>
            <a:spLocks noGrp="1"/>
          </p:cNvSpPr>
          <p:nvPr>
            <p:ph idx="1"/>
          </p:nvPr>
        </p:nvSpPr>
        <p:spPr>
          <a:xfrm>
            <a:off x="1367623" y="2490436"/>
            <a:ext cx="9164601" cy="3567173"/>
          </a:xfrm>
        </p:spPr>
        <p:txBody>
          <a:bodyPr anchor="ctr">
            <a:normAutofit fontScale="92500"/>
          </a:bodyPr>
          <a:lstStyle/>
          <a:p>
            <a:pPr marL="0" indent="0">
              <a:buNone/>
            </a:pPr>
            <a:r>
              <a:rPr lang="en-US" sz="1800" dirty="0"/>
              <a:t>There are few rules for the way states draw election districts. </a:t>
            </a:r>
          </a:p>
          <a:p>
            <a:r>
              <a:rPr lang="en-US" sz="1800" b="1" dirty="0"/>
              <a:t>“</a:t>
            </a:r>
            <a:r>
              <a:rPr lang="en-US" sz="1800" dirty="0"/>
              <a:t>The U.S. Constitution requires that each district have about the same population</a:t>
            </a:r>
            <a:r>
              <a:rPr lang="en-US" sz="1300" dirty="0"/>
              <a:t>.”(* All about Redistricting: Professor Doug Spencer’s Guide to Drawing the Electoral Lines)</a:t>
            </a:r>
            <a:r>
              <a:rPr lang="en-US" sz="1800" dirty="0"/>
              <a:t> This seems simple, but things could change. </a:t>
            </a:r>
          </a:p>
          <a:p>
            <a:pPr marL="411480"/>
            <a:r>
              <a:rPr lang="en-US" sz="1800" dirty="0"/>
              <a:t>Donald Trump wanted the census to count only citizens and exclude illegal immigrants, resulting in the loss of representation for many urban areas.  </a:t>
            </a:r>
          </a:p>
          <a:p>
            <a:pPr marL="411480"/>
            <a:r>
              <a:rPr lang="en-US" sz="1800" dirty="0"/>
              <a:t>States have discussed alternative systems for counting only voting age population or citizen voting age population. </a:t>
            </a:r>
          </a:p>
          <a:p>
            <a:r>
              <a:rPr lang="en-US" sz="1800" dirty="0"/>
              <a:t>Given the current leaning of the Supreme Court, it is possible that one or more states could attempt to employ this type of system. </a:t>
            </a:r>
          </a:p>
          <a:p>
            <a:r>
              <a:rPr lang="en-US" sz="1800" dirty="0"/>
              <a:t>Should states have the right to draw districts plans based on different definitions of population? </a:t>
            </a:r>
          </a:p>
          <a:p>
            <a:pPr lvl="3"/>
            <a:r>
              <a:rPr lang="en-US" b="1" dirty="0"/>
              <a:t>Yes				No</a:t>
            </a:r>
            <a:endParaRPr lang="en-US" dirty="0"/>
          </a:p>
          <a:p>
            <a:endParaRPr lang="en-US" sz="1500" dirty="0"/>
          </a:p>
        </p:txBody>
      </p:sp>
      <p:pic>
        <p:nvPicPr>
          <p:cNvPr id="5" name="Picture 4">
            <a:extLst>
              <a:ext uri="{FF2B5EF4-FFF2-40B4-BE49-F238E27FC236}">
                <a16:creationId xmlns:a16="http://schemas.microsoft.com/office/drawing/2014/main" id="{8657F308-73A2-1BD8-D1D0-88070CA5C9F8}"/>
              </a:ext>
            </a:extLst>
          </p:cNvPr>
          <p:cNvPicPr>
            <a:picLocks noChangeAspect="1"/>
          </p:cNvPicPr>
          <p:nvPr/>
        </p:nvPicPr>
        <p:blipFill>
          <a:blip r:embed="rId2"/>
          <a:stretch>
            <a:fillRect/>
          </a:stretch>
        </p:blipFill>
        <p:spPr>
          <a:xfrm>
            <a:off x="10623665" y="2909455"/>
            <a:ext cx="1440180" cy="519545"/>
          </a:xfrm>
          <a:prstGeom prst="rect">
            <a:avLst/>
          </a:prstGeom>
        </p:spPr>
      </p:pic>
    </p:spTree>
    <p:extLst>
      <p:ext uri="{BB962C8B-B14F-4D97-AF65-F5344CB8AC3E}">
        <p14:creationId xmlns:p14="http://schemas.microsoft.com/office/powerpoint/2010/main" val="3441172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8"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Rectangle 21">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42BB4CF6-AAB7-E345-E23D-0E18F1751AA4}"/>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Drawing of Election Districts-Discrimination</a:t>
            </a:r>
            <a:br>
              <a:rPr lang="en-US" sz="4000" b="1" i="1">
                <a:solidFill>
                  <a:srgbClr val="FFFFFF"/>
                </a:solidFill>
              </a:rPr>
            </a:br>
            <a:endParaRPr lang="en-US" sz="4000" b="1" i="1">
              <a:solidFill>
                <a:srgbClr val="FFFFFF"/>
              </a:solidFill>
            </a:endParaRPr>
          </a:p>
        </p:txBody>
      </p:sp>
      <p:sp>
        <p:nvSpPr>
          <p:cNvPr id="3" name="Content Placeholder 2">
            <a:extLst>
              <a:ext uri="{FF2B5EF4-FFF2-40B4-BE49-F238E27FC236}">
                <a16:creationId xmlns:a16="http://schemas.microsoft.com/office/drawing/2014/main" id="{A557E133-37C1-03CF-E977-B6FD63D722B1}"/>
              </a:ext>
            </a:extLst>
          </p:cNvPr>
          <p:cNvSpPr>
            <a:spLocks noGrp="1"/>
          </p:cNvSpPr>
          <p:nvPr>
            <p:ph idx="1"/>
          </p:nvPr>
        </p:nvSpPr>
        <p:spPr>
          <a:xfrm>
            <a:off x="1424904" y="2494450"/>
            <a:ext cx="9038950" cy="3563159"/>
          </a:xfrm>
        </p:spPr>
        <p:txBody>
          <a:bodyPr>
            <a:normAutofit fontScale="92500" lnSpcReduction="20000"/>
          </a:bodyPr>
          <a:lstStyle/>
          <a:p>
            <a:pPr marL="0" indent="0">
              <a:buNone/>
            </a:pPr>
            <a:r>
              <a:rPr lang="en-US" sz="1800" b="1" dirty="0"/>
              <a:t>The Constitution requires that district lines cannot be drawn to harm voters based on race or ethnicity. </a:t>
            </a:r>
            <a:r>
              <a:rPr lang="en-US" sz="1800" dirty="0"/>
              <a:t>The</a:t>
            </a:r>
            <a:r>
              <a:rPr lang="en-US" sz="1800" u="sng" dirty="0"/>
              <a:t> </a:t>
            </a:r>
            <a:r>
              <a:rPr lang="en-US" sz="1800" u="sng" dirty="0">
                <a:hlinkClick r:id="rId2"/>
              </a:rPr>
              <a:t>Voting Rights Act of 1965</a:t>
            </a:r>
            <a:r>
              <a:rPr lang="en-US" sz="1800" u="sng" dirty="0"/>
              <a:t> was </a:t>
            </a:r>
            <a:r>
              <a:rPr lang="en-US" sz="1800" dirty="0"/>
              <a:t>designed to combat discrimination tactics denying minorities the right to an effective vote. This act. which created “majority-minority” districts, nullified many state laws. </a:t>
            </a:r>
          </a:p>
          <a:p>
            <a:r>
              <a:rPr lang="en-US" sz="1800" dirty="0"/>
              <a:t>In the past 60 years, the white non-Hispanic percentage of the U.S. population has dropped from 85.4% to 57.8%. </a:t>
            </a:r>
          </a:p>
          <a:p>
            <a:r>
              <a:rPr lang="en-US" sz="1800" dirty="0"/>
              <a:t>Minority candidates win elections from “majority-minority districts” by more than twice the margin in an average district, meaning they may actually be underrepresented. </a:t>
            </a:r>
          </a:p>
          <a:p>
            <a:r>
              <a:rPr lang="en-US" sz="1800" dirty="0"/>
              <a:t>In </a:t>
            </a:r>
            <a:r>
              <a:rPr lang="en-US" sz="1800" i="1" dirty="0">
                <a:hlinkClick r:id="rId3"/>
              </a:rPr>
              <a:t>Shelby v. Holder</a:t>
            </a:r>
            <a:r>
              <a:rPr lang="en-US" sz="1800" i="1" dirty="0"/>
              <a:t>, </a:t>
            </a:r>
            <a:r>
              <a:rPr lang="en-US" sz="1800" dirty="0"/>
              <a:t>the Supreme Court struck down many of the provisions of the Voting Rights Act. </a:t>
            </a:r>
            <a:r>
              <a:rPr lang="en-US" sz="1300" dirty="0"/>
              <a:t>*(All about Redistricting: Professor Doug Spencer’s Guide to Drawing the Electoral Lines)</a:t>
            </a:r>
          </a:p>
          <a:p>
            <a:endParaRPr lang="en-US" sz="1800" dirty="0"/>
          </a:p>
          <a:p>
            <a:r>
              <a:rPr lang="en-US" sz="1800" dirty="0"/>
              <a:t>Should Congress pass an amended law protecting minorities or should states have the freedom to draw their own districts?</a:t>
            </a:r>
          </a:p>
          <a:p>
            <a:pPr marL="1371600" lvl="3" indent="0">
              <a:buNone/>
            </a:pPr>
            <a:r>
              <a:rPr lang="en-US" dirty="0"/>
              <a:t>		Federal			States			</a:t>
            </a:r>
          </a:p>
          <a:p>
            <a:endParaRPr lang="en-US" sz="1800" dirty="0"/>
          </a:p>
          <a:p>
            <a:pPr marL="411480">
              <a:spcBef>
                <a:spcPts val="0"/>
              </a:spcBef>
            </a:pPr>
            <a:endParaRPr lang="en-US" sz="1800" dirty="0"/>
          </a:p>
          <a:p>
            <a:pPr marL="0" indent="0">
              <a:buNone/>
            </a:pPr>
            <a:endParaRPr lang="en-US" sz="1000" dirty="0"/>
          </a:p>
        </p:txBody>
      </p:sp>
      <p:pic>
        <p:nvPicPr>
          <p:cNvPr id="10" name="Picture 9">
            <a:extLst>
              <a:ext uri="{FF2B5EF4-FFF2-40B4-BE49-F238E27FC236}">
                <a16:creationId xmlns:a16="http://schemas.microsoft.com/office/drawing/2014/main" id="{C396272C-DCE2-68C3-A2C2-E01E883303A5}"/>
              </a:ext>
            </a:extLst>
          </p:cNvPr>
          <p:cNvPicPr>
            <a:picLocks noChangeAspect="1"/>
          </p:cNvPicPr>
          <p:nvPr/>
        </p:nvPicPr>
        <p:blipFill>
          <a:blip r:embed="rId4"/>
          <a:stretch>
            <a:fillRect/>
          </a:stretch>
        </p:blipFill>
        <p:spPr>
          <a:xfrm>
            <a:off x="10463854" y="2910033"/>
            <a:ext cx="1524946" cy="654050"/>
          </a:xfrm>
          <a:prstGeom prst="rect">
            <a:avLst/>
          </a:prstGeom>
        </p:spPr>
      </p:pic>
    </p:spTree>
    <p:extLst>
      <p:ext uri="{BB962C8B-B14F-4D97-AF65-F5344CB8AC3E}">
        <p14:creationId xmlns:p14="http://schemas.microsoft.com/office/powerpoint/2010/main" val="20767462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87810CB0-89AF-2EFE-5DEF-B2EDC3A2F473}"/>
              </a:ext>
            </a:extLst>
          </p:cNvPr>
          <p:cNvSpPr>
            <a:spLocks noGrp="1"/>
          </p:cNvSpPr>
          <p:nvPr>
            <p:ph type="title"/>
          </p:nvPr>
        </p:nvSpPr>
        <p:spPr>
          <a:xfrm>
            <a:off x="1047280" y="759805"/>
            <a:ext cx="10306520" cy="1325563"/>
          </a:xfrm>
        </p:spPr>
        <p:txBody>
          <a:bodyPr>
            <a:normAutofit/>
          </a:bodyPr>
          <a:lstStyle/>
          <a:p>
            <a:r>
              <a:rPr lang="en-US" sz="4000" b="1" i="1" dirty="0">
                <a:solidFill>
                  <a:srgbClr val="FFFFFF"/>
                </a:solidFill>
              </a:rPr>
              <a:t>Gerrymandering</a:t>
            </a:r>
          </a:p>
        </p:txBody>
      </p:sp>
      <p:sp>
        <p:nvSpPr>
          <p:cNvPr id="3" name="Content Placeholder 2">
            <a:extLst>
              <a:ext uri="{FF2B5EF4-FFF2-40B4-BE49-F238E27FC236}">
                <a16:creationId xmlns:a16="http://schemas.microsoft.com/office/drawing/2014/main" id="{18AE0E02-64C7-A2A5-07F9-FCBBB3E708EB}"/>
              </a:ext>
            </a:extLst>
          </p:cNvPr>
          <p:cNvSpPr>
            <a:spLocks noGrp="1"/>
          </p:cNvSpPr>
          <p:nvPr>
            <p:ph idx="1"/>
          </p:nvPr>
        </p:nvSpPr>
        <p:spPr>
          <a:xfrm>
            <a:off x="1424904" y="2494450"/>
            <a:ext cx="8882878" cy="3563159"/>
          </a:xfrm>
        </p:spPr>
        <p:txBody>
          <a:bodyPr>
            <a:normAutofit/>
          </a:bodyPr>
          <a:lstStyle/>
          <a:p>
            <a:pPr marL="0" indent="0">
              <a:lnSpc>
                <a:spcPct val="120000"/>
              </a:lnSpc>
              <a:spcBef>
                <a:spcPts val="0"/>
              </a:spcBef>
              <a:buNone/>
            </a:pPr>
            <a:r>
              <a:rPr lang="en-US" sz="1800" dirty="0"/>
              <a:t>In the past, Courts have rejected some of the most racially biased gerrymandering, but a current case in front of the Supreme Court, Moore V. Harper, could give states more rights to gerrymander Congressional districts for political purposes. </a:t>
            </a:r>
          </a:p>
          <a:p>
            <a:pPr marL="182880" indent="0">
              <a:lnSpc>
                <a:spcPct val="120000"/>
              </a:lnSpc>
              <a:spcBef>
                <a:spcPts val="0"/>
              </a:spcBef>
              <a:buNone/>
            </a:pPr>
            <a:endParaRPr lang="en-US" sz="1800" dirty="0"/>
          </a:p>
          <a:p>
            <a:pPr marL="411480" lvl="1">
              <a:lnSpc>
                <a:spcPct val="120000"/>
              </a:lnSpc>
              <a:spcBef>
                <a:spcPts val="0"/>
              </a:spcBef>
            </a:pPr>
            <a:r>
              <a:rPr lang="en-US" sz="1800" dirty="0"/>
              <a:t>Assuming the Supreme Court rules in favor of the independent state law doctrine, should Congress pass legislation to define rules of drawing election districts?</a:t>
            </a:r>
          </a:p>
          <a:p>
            <a:pPr marL="914400" lvl="3" indent="0">
              <a:lnSpc>
                <a:spcPct val="120000"/>
              </a:lnSpc>
              <a:spcBef>
                <a:spcPts val="0"/>
              </a:spcBef>
              <a:buNone/>
            </a:pPr>
            <a:r>
              <a:rPr lang="en-US" dirty="0"/>
              <a:t>Yes				No</a:t>
            </a:r>
          </a:p>
          <a:p>
            <a:endParaRPr lang="en-US" sz="800" dirty="0"/>
          </a:p>
        </p:txBody>
      </p:sp>
      <p:pic>
        <p:nvPicPr>
          <p:cNvPr id="4" name="Picture 3">
            <a:extLst>
              <a:ext uri="{FF2B5EF4-FFF2-40B4-BE49-F238E27FC236}">
                <a16:creationId xmlns:a16="http://schemas.microsoft.com/office/drawing/2014/main" id="{02EEF134-18CB-58D2-0B61-2F06CF224417}"/>
              </a:ext>
            </a:extLst>
          </p:cNvPr>
          <p:cNvPicPr>
            <a:picLocks noChangeAspect="1"/>
          </p:cNvPicPr>
          <p:nvPr/>
        </p:nvPicPr>
        <p:blipFill>
          <a:blip r:embed="rId2"/>
          <a:stretch>
            <a:fillRect/>
          </a:stretch>
        </p:blipFill>
        <p:spPr>
          <a:xfrm>
            <a:off x="10457410" y="3221182"/>
            <a:ext cx="1616825" cy="586047"/>
          </a:xfrm>
          <a:prstGeom prst="rect">
            <a:avLst/>
          </a:prstGeom>
        </p:spPr>
      </p:pic>
    </p:spTree>
    <p:extLst>
      <p:ext uri="{BB962C8B-B14F-4D97-AF65-F5344CB8AC3E}">
        <p14:creationId xmlns:p14="http://schemas.microsoft.com/office/powerpoint/2010/main" val="29118261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0"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C75A7C11-FBB2-CC04-D759-09939B2A43EC}"/>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Independent Commissions</a:t>
            </a:r>
          </a:p>
        </p:txBody>
      </p:sp>
      <p:sp>
        <p:nvSpPr>
          <p:cNvPr id="3" name="Content Placeholder 2">
            <a:extLst>
              <a:ext uri="{FF2B5EF4-FFF2-40B4-BE49-F238E27FC236}">
                <a16:creationId xmlns:a16="http://schemas.microsoft.com/office/drawing/2014/main" id="{992DA128-A94A-B94A-1064-C39761E11AD3}"/>
              </a:ext>
            </a:extLst>
          </p:cNvPr>
          <p:cNvSpPr>
            <a:spLocks noGrp="1"/>
          </p:cNvSpPr>
          <p:nvPr>
            <p:ph idx="1"/>
          </p:nvPr>
        </p:nvSpPr>
        <p:spPr>
          <a:xfrm>
            <a:off x="1424904" y="2494450"/>
            <a:ext cx="8623104" cy="3563159"/>
          </a:xfrm>
        </p:spPr>
        <p:txBody>
          <a:bodyPr>
            <a:normAutofit/>
          </a:bodyPr>
          <a:lstStyle/>
          <a:p>
            <a:r>
              <a:rPr lang="en-US" sz="1800" dirty="0"/>
              <a:t>The use of independent commissions to draw election districts appears to result in less gerrymandering, more balanced elections, and more moderation. Should Congress have the right to mandate that all Congressional districts be drawn by independent commissions? </a:t>
            </a:r>
          </a:p>
          <a:p>
            <a:pPr marL="2743200" lvl="6" indent="0">
              <a:buNone/>
            </a:pPr>
            <a:r>
              <a:rPr lang="en-US" dirty="0"/>
              <a:t>Yes		No</a:t>
            </a:r>
          </a:p>
          <a:p>
            <a:endParaRPr lang="en-US" sz="1800" dirty="0"/>
          </a:p>
          <a:p>
            <a:r>
              <a:rPr lang="en-US" sz="1800" dirty="0"/>
              <a:t>Would many current members of Congress vote for a law creating commissions that could cost them their jobs?</a:t>
            </a:r>
          </a:p>
          <a:p>
            <a:endParaRPr lang="en-US" sz="1800" dirty="0"/>
          </a:p>
          <a:p>
            <a:pPr marL="0" indent="0">
              <a:buNone/>
            </a:pPr>
            <a:r>
              <a:rPr lang="en-US" sz="1800" dirty="0"/>
              <a:t>Don’t answer this question. The answer is too obvious. </a:t>
            </a:r>
          </a:p>
          <a:p>
            <a:pPr marL="457200" lvl="1" indent="0">
              <a:buNone/>
            </a:pPr>
            <a:endParaRPr lang="en-US" sz="1800" dirty="0"/>
          </a:p>
          <a:p>
            <a:pPr marL="0" indent="0">
              <a:buNone/>
            </a:pPr>
            <a:endParaRPr lang="en-US" sz="1800" dirty="0"/>
          </a:p>
          <a:p>
            <a:pPr marL="0" indent="0">
              <a:buNone/>
            </a:pPr>
            <a:endParaRPr lang="en-US" sz="1100" dirty="0"/>
          </a:p>
        </p:txBody>
      </p:sp>
      <p:pic>
        <p:nvPicPr>
          <p:cNvPr id="4" name="Picture 3">
            <a:extLst>
              <a:ext uri="{FF2B5EF4-FFF2-40B4-BE49-F238E27FC236}">
                <a16:creationId xmlns:a16="http://schemas.microsoft.com/office/drawing/2014/main" id="{BB132442-2BF9-2A29-B0CB-3CF95B3D41AB}"/>
              </a:ext>
            </a:extLst>
          </p:cNvPr>
          <p:cNvPicPr>
            <a:picLocks noChangeAspect="1"/>
          </p:cNvPicPr>
          <p:nvPr/>
        </p:nvPicPr>
        <p:blipFill>
          <a:blip r:embed="rId2"/>
          <a:stretch>
            <a:fillRect/>
          </a:stretch>
        </p:blipFill>
        <p:spPr>
          <a:xfrm>
            <a:off x="10048008" y="3589719"/>
            <a:ext cx="1620983" cy="660163"/>
          </a:xfrm>
          <a:prstGeom prst="rect">
            <a:avLst/>
          </a:prstGeom>
        </p:spPr>
      </p:pic>
    </p:spTree>
    <p:extLst>
      <p:ext uri="{BB962C8B-B14F-4D97-AF65-F5344CB8AC3E}">
        <p14:creationId xmlns:p14="http://schemas.microsoft.com/office/powerpoint/2010/main" val="12540808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6"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Rectangle 19">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DBBEF902-40FB-A650-284F-728AFB5064E9}"/>
              </a:ext>
            </a:extLst>
          </p:cNvPr>
          <p:cNvSpPr>
            <a:spLocks noGrp="1"/>
          </p:cNvSpPr>
          <p:nvPr>
            <p:ph type="title"/>
          </p:nvPr>
        </p:nvSpPr>
        <p:spPr>
          <a:xfrm>
            <a:off x="1047280" y="759805"/>
            <a:ext cx="10306520" cy="1325563"/>
          </a:xfrm>
        </p:spPr>
        <p:txBody>
          <a:bodyPr>
            <a:normAutofit/>
          </a:bodyPr>
          <a:lstStyle/>
          <a:p>
            <a:r>
              <a:rPr lang="en-US" sz="4000" b="1" i="1" dirty="0">
                <a:solidFill>
                  <a:srgbClr val="FFFFFF"/>
                </a:solidFill>
              </a:rPr>
              <a:t>National Vs. State Voting Rules</a:t>
            </a:r>
          </a:p>
        </p:txBody>
      </p:sp>
      <p:sp>
        <p:nvSpPr>
          <p:cNvPr id="3" name="Content Placeholder 2">
            <a:extLst>
              <a:ext uri="{FF2B5EF4-FFF2-40B4-BE49-F238E27FC236}">
                <a16:creationId xmlns:a16="http://schemas.microsoft.com/office/drawing/2014/main" id="{547D797B-1134-85F1-E804-BF967F93267A}"/>
              </a:ext>
            </a:extLst>
          </p:cNvPr>
          <p:cNvSpPr>
            <a:spLocks noGrp="1"/>
          </p:cNvSpPr>
          <p:nvPr>
            <p:ph idx="1"/>
          </p:nvPr>
        </p:nvSpPr>
        <p:spPr>
          <a:xfrm>
            <a:off x="1424904" y="2494450"/>
            <a:ext cx="8373722" cy="3563159"/>
          </a:xfrm>
        </p:spPr>
        <p:txBody>
          <a:bodyPr>
            <a:normAutofit/>
          </a:bodyPr>
          <a:lstStyle/>
          <a:p>
            <a:pPr>
              <a:spcBef>
                <a:spcPts val="400"/>
              </a:spcBef>
            </a:pPr>
            <a:r>
              <a:rPr lang="en-US" sz="1800" dirty="0"/>
              <a:t>Should states have the right to create their own voting rules for mail-in voting, number of voting places by population, early voting periods, and other aspects of voting or should the Federal government establish uniform rules for voting across all states?</a:t>
            </a:r>
          </a:p>
          <a:p>
            <a:pPr marL="0" indent="0">
              <a:spcBef>
                <a:spcPts val="0"/>
              </a:spcBef>
              <a:buNone/>
            </a:pPr>
            <a:r>
              <a:rPr lang="en-US" sz="1800" dirty="0"/>
              <a:t>		Federal 			States			</a:t>
            </a:r>
          </a:p>
          <a:p>
            <a:pPr marL="0" indent="0">
              <a:spcBef>
                <a:spcPts val="0"/>
              </a:spcBef>
              <a:buNone/>
            </a:pPr>
            <a:endParaRPr lang="en-US" sz="1800" dirty="0"/>
          </a:p>
          <a:p>
            <a:pPr>
              <a:spcBef>
                <a:spcPts val="0"/>
              </a:spcBef>
            </a:pPr>
            <a:r>
              <a:rPr lang="en-US" sz="1800" dirty="0"/>
              <a:t>Some states, like Utah, Colorado, Washington, Oregon, and Hawaii have all mail-in voting. If a Federal law created universal standards, these states would have to change their systems. Would this be beneficial?</a:t>
            </a:r>
          </a:p>
          <a:p>
            <a:pPr marL="1371600" lvl="3" indent="0">
              <a:spcBef>
                <a:spcPts val="0"/>
              </a:spcBef>
              <a:buNone/>
            </a:pPr>
            <a:r>
              <a:rPr lang="en-US" dirty="0"/>
              <a:t>	Yes			No</a:t>
            </a:r>
          </a:p>
          <a:p>
            <a:pPr marL="0" indent="0">
              <a:spcBef>
                <a:spcPts val="0"/>
              </a:spcBef>
              <a:buNone/>
            </a:pPr>
            <a:endParaRPr lang="en-US" sz="1800" dirty="0"/>
          </a:p>
        </p:txBody>
      </p:sp>
      <p:pic>
        <p:nvPicPr>
          <p:cNvPr id="8" name="Picture 7">
            <a:extLst>
              <a:ext uri="{FF2B5EF4-FFF2-40B4-BE49-F238E27FC236}">
                <a16:creationId xmlns:a16="http://schemas.microsoft.com/office/drawing/2014/main" id="{8277D041-996B-1BE2-7BEF-D10A87E9B44B}"/>
              </a:ext>
            </a:extLst>
          </p:cNvPr>
          <p:cNvPicPr>
            <a:picLocks noChangeAspect="1"/>
          </p:cNvPicPr>
          <p:nvPr/>
        </p:nvPicPr>
        <p:blipFill>
          <a:blip r:embed="rId2"/>
          <a:stretch>
            <a:fillRect/>
          </a:stretch>
        </p:blipFill>
        <p:spPr>
          <a:xfrm>
            <a:off x="9798626" y="3591686"/>
            <a:ext cx="1753189" cy="668587"/>
          </a:xfrm>
          <a:prstGeom prst="rect">
            <a:avLst/>
          </a:prstGeom>
        </p:spPr>
      </p:pic>
    </p:spTree>
    <p:extLst>
      <p:ext uri="{BB962C8B-B14F-4D97-AF65-F5344CB8AC3E}">
        <p14:creationId xmlns:p14="http://schemas.microsoft.com/office/powerpoint/2010/main" val="42714777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6"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Rectangle 19">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DBBEF902-40FB-A650-284F-728AFB5064E9}"/>
              </a:ext>
            </a:extLst>
          </p:cNvPr>
          <p:cNvSpPr>
            <a:spLocks noGrp="1"/>
          </p:cNvSpPr>
          <p:nvPr>
            <p:ph type="title"/>
          </p:nvPr>
        </p:nvSpPr>
        <p:spPr>
          <a:xfrm>
            <a:off x="1047280" y="759805"/>
            <a:ext cx="10306520" cy="1325563"/>
          </a:xfrm>
        </p:spPr>
        <p:txBody>
          <a:bodyPr>
            <a:normAutofit/>
          </a:bodyPr>
          <a:lstStyle/>
          <a:p>
            <a:r>
              <a:rPr lang="en-US" sz="4000" b="1" i="1" dirty="0">
                <a:solidFill>
                  <a:srgbClr val="FFFFFF"/>
                </a:solidFill>
              </a:rPr>
              <a:t>Registration and Voter I.D.s</a:t>
            </a:r>
          </a:p>
        </p:txBody>
      </p:sp>
      <p:sp>
        <p:nvSpPr>
          <p:cNvPr id="3" name="Content Placeholder 2">
            <a:extLst>
              <a:ext uri="{FF2B5EF4-FFF2-40B4-BE49-F238E27FC236}">
                <a16:creationId xmlns:a16="http://schemas.microsoft.com/office/drawing/2014/main" id="{547D797B-1134-85F1-E804-BF967F93267A}"/>
              </a:ext>
            </a:extLst>
          </p:cNvPr>
          <p:cNvSpPr>
            <a:spLocks noGrp="1"/>
          </p:cNvSpPr>
          <p:nvPr>
            <p:ph idx="1"/>
          </p:nvPr>
        </p:nvSpPr>
        <p:spPr>
          <a:xfrm>
            <a:off x="1424904" y="2494450"/>
            <a:ext cx="8542056" cy="4140030"/>
          </a:xfrm>
        </p:spPr>
        <p:txBody>
          <a:bodyPr>
            <a:normAutofit/>
          </a:bodyPr>
          <a:lstStyle/>
          <a:p>
            <a:pPr marL="0" indent="0">
              <a:spcBef>
                <a:spcPts val="0"/>
              </a:spcBef>
              <a:buNone/>
            </a:pPr>
            <a:endParaRPr lang="en-US" sz="1100" dirty="0"/>
          </a:p>
          <a:p>
            <a:pPr>
              <a:spcBef>
                <a:spcPts val="0"/>
              </a:spcBef>
            </a:pPr>
            <a:r>
              <a:rPr lang="en-US" sz="1800" dirty="0"/>
              <a:t>Should the Federal government mandate that all citizens have a valid national voter I.D. card? </a:t>
            </a:r>
          </a:p>
          <a:p>
            <a:pPr marL="457200" lvl="1" indent="0">
              <a:spcBef>
                <a:spcPts val="0"/>
              </a:spcBef>
              <a:buNone/>
            </a:pPr>
            <a:r>
              <a:rPr lang="en-US" sz="1800" dirty="0"/>
              <a:t>		Yes		No</a:t>
            </a:r>
          </a:p>
          <a:p>
            <a:pPr>
              <a:spcBef>
                <a:spcPts val="0"/>
              </a:spcBef>
            </a:pPr>
            <a:endParaRPr lang="en-US" sz="1800" dirty="0"/>
          </a:p>
          <a:p>
            <a:pPr>
              <a:spcBef>
                <a:spcPts val="0"/>
              </a:spcBef>
            </a:pPr>
            <a:r>
              <a:rPr lang="en-US" sz="1800" dirty="0"/>
              <a:t>Should the Federal government create a national voter registry to insure people do not vote in multiple states?</a:t>
            </a:r>
          </a:p>
          <a:p>
            <a:pPr marL="1828800" lvl="4" indent="0">
              <a:spcBef>
                <a:spcPts val="0"/>
              </a:spcBef>
              <a:buNone/>
            </a:pPr>
            <a:endParaRPr lang="en-US" dirty="0"/>
          </a:p>
          <a:p>
            <a:pPr marL="1828800" lvl="4" indent="0">
              <a:spcBef>
                <a:spcPts val="0"/>
              </a:spcBef>
              <a:buNone/>
            </a:pPr>
            <a:r>
              <a:rPr lang="en-US" dirty="0"/>
              <a:t>Yes			No</a:t>
            </a:r>
          </a:p>
        </p:txBody>
      </p:sp>
      <p:pic>
        <p:nvPicPr>
          <p:cNvPr id="8" name="Picture 7">
            <a:extLst>
              <a:ext uri="{FF2B5EF4-FFF2-40B4-BE49-F238E27FC236}">
                <a16:creationId xmlns:a16="http://schemas.microsoft.com/office/drawing/2014/main" id="{8277D041-996B-1BE2-7BEF-D10A87E9B44B}"/>
              </a:ext>
            </a:extLst>
          </p:cNvPr>
          <p:cNvPicPr>
            <a:picLocks noChangeAspect="1"/>
          </p:cNvPicPr>
          <p:nvPr/>
        </p:nvPicPr>
        <p:blipFill>
          <a:blip r:embed="rId2"/>
          <a:stretch>
            <a:fillRect/>
          </a:stretch>
        </p:blipFill>
        <p:spPr>
          <a:xfrm>
            <a:off x="10088880" y="3429000"/>
            <a:ext cx="1462935" cy="777241"/>
          </a:xfrm>
          <a:prstGeom prst="rect">
            <a:avLst/>
          </a:prstGeom>
        </p:spPr>
      </p:pic>
    </p:spTree>
    <p:extLst>
      <p:ext uri="{BB962C8B-B14F-4D97-AF65-F5344CB8AC3E}">
        <p14:creationId xmlns:p14="http://schemas.microsoft.com/office/powerpoint/2010/main" val="37005192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D7CB4F02-E322-D01F-08C9-173013273AB2}"/>
              </a:ext>
            </a:extLst>
          </p:cNvPr>
          <p:cNvSpPr>
            <a:spLocks noGrp="1"/>
          </p:cNvSpPr>
          <p:nvPr>
            <p:ph type="title"/>
          </p:nvPr>
        </p:nvSpPr>
        <p:spPr>
          <a:xfrm>
            <a:off x="1047280" y="759805"/>
            <a:ext cx="10306520" cy="1325563"/>
          </a:xfrm>
        </p:spPr>
        <p:txBody>
          <a:bodyPr>
            <a:normAutofit/>
          </a:bodyPr>
          <a:lstStyle/>
          <a:p>
            <a:r>
              <a:rPr lang="en-US" sz="4000" b="1" i="1" dirty="0">
                <a:solidFill>
                  <a:srgbClr val="FFFFFF"/>
                </a:solidFill>
              </a:rPr>
              <a:t>Oversight Voting Rules</a:t>
            </a:r>
          </a:p>
        </p:txBody>
      </p:sp>
      <p:sp>
        <p:nvSpPr>
          <p:cNvPr id="3" name="Content Placeholder 2">
            <a:extLst>
              <a:ext uri="{FF2B5EF4-FFF2-40B4-BE49-F238E27FC236}">
                <a16:creationId xmlns:a16="http://schemas.microsoft.com/office/drawing/2014/main" id="{EE4116D4-AF78-BE7B-E2B7-61942512A9E8}"/>
              </a:ext>
            </a:extLst>
          </p:cNvPr>
          <p:cNvSpPr>
            <a:spLocks noGrp="1"/>
          </p:cNvSpPr>
          <p:nvPr>
            <p:ph idx="1"/>
          </p:nvPr>
        </p:nvSpPr>
        <p:spPr>
          <a:xfrm>
            <a:off x="1424904" y="2494450"/>
            <a:ext cx="8394505" cy="3563159"/>
          </a:xfrm>
        </p:spPr>
        <p:txBody>
          <a:bodyPr>
            <a:normAutofit fontScale="92500" lnSpcReduction="10000"/>
          </a:bodyPr>
          <a:lstStyle/>
          <a:p>
            <a:pPr marL="0" indent="0">
              <a:buNone/>
            </a:pPr>
            <a:endParaRPr lang="en-US" sz="1300" dirty="0"/>
          </a:p>
          <a:p>
            <a:pPr marL="0" indent="0">
              <a:buNone/>
            </a:pPr>
            <a:r>
              <a:rPr lang="en-US" sz="1800" dirty="0"/>
              <a:t>Should the Federal government have the power to modify voting actions by a state that it believes discriminates against a particular group of voters?</a:t>
            </a:r>
          </a:p>
          <a:p>
            <a:pPr marL="0" indent="0">
              <a:buNone/>
            </a:pPr>
            <a:r>
              <a:rPr lang="en-US" sz="1800" dirty="0"/>
              <a:t>		Yes			No</a:t>
            </a:r>
          </a:p>
          <a:p>
            <a:pPr marL="0" indent="0">
              <a:buNone/>
            </a:pPr>
            <a:endParaRPr lang="en-US" sz="1800" dirty="0"/>
          </a:p>
          <a:p>
            <a:pPr marL="0" indent="0">
              <a:buNone/>
            </a:pPr>
            <a:r>
              <a:rPr lang="en-US" sz="1800" dirty="0"/>
              <a:t>Should the Federal government conduct an audit of every Federal election.</a:t>
            </a:r>
          </a:p>
          <a:p>
            <a:pPr marL="0" indent="0">
              <a:buNone/>
            </a:pPr>
            <a:r>
              <a:rPr lang="en-US" sz="1800" dirty="0"/>
              <a:t>		Yes			No</a:t>
            </a:r>
          </a:p>
          <a:p>
            <a:pPr marL="0" indent="0">
              <a:buNone/>
            </a:pPr>
            <a:r>
              <a:rPr lang="en-US" sz="1800" dirty="0"/>
              <a:t> </a:t>
            </a:r>
          </a:p>
          <a:p>
            <a:pPr marL="0" indent="0">
              <a:buNone/>
            </a:pPr>
            <a:r>
              <a:rPr lang="en-US" sz="1800" dirty="0"/>
              <a:t>Should the Federal government select the auditors or leave it up to states which might pick Cyber Ninjas? 	</a:t>
            </a:r>
          </a:p>
          <a:p>
            <a:pPr marL="0" indent="0">
              <a:buNone/>
            </a:pPr>
            <a:r>
              <a:rPr lang="en-US" sz="1800" dirty="0"/>
              <a:t>		Federal			States			</a:t>
            </a:r>
            <a:endParaRPr lang="en-US" sz="1300" dirty="0"/>
          </a:p>
        </p:txBody>
      </p:sp>
      <p:pic>
        <p:nvPicPr>
          <p:cNvPr id="6" name="Picture 5">
            <a:extLst>
              <a:ext uri="{FF2B5EF4-FFF2-40B4-BE49-F238E27FC236}">
                <a16:creationId xmlns:a16="http://schemas.microsoft.com/office/drawing/2014/main" id="{956832F2-90C4-18FD-B479-931CAF8A57A7}"/>
              </a:ext>
            </a:extLst>
          </p:cNvPr>
          <p:cNvPicPr>
            <a:picLocks noChangeAspect="1"/>
          </p:cNvPicPr>
          <p:nvPr/>
        </p:nvPicPr>
        <p:blipFill>
          <a:blip r:embed="rId2"/>
          <a:stretch>
            <a:fillRect/>
          </a:stretch>
        </p:blipFill>
        <p:spPr>
          <a:xfrm>
            <a:off x="10016836" y="3527375"/>
            <a:ext cx="1662546" cy="722508"/>
          </a:xfrm>
          <a:prstGeom prst="rect">
            <a:avLst/>
          </a:prstGeom>
        </p:spPr>
      </p:pic>
    </p:spTree>
    <p:extLst>
      <p:ext uri="{BB962C8B-B14F-4D97-AF65-F5344CB8AC3E}">
        <p14:creationId xmlns:p14="http://schemas.microsoft.com/office/powerpoint/2010/main" val="3900068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27D15F9-FBA9-45B6-A1EE-7E26109074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49D845D-9A57-49AC-9523-BB0D6DA6FE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4" name="Freeform 44">
              <a:extLst>
                <a:ext uri="{FF2B5EF4-FFF2-40B4-BE49-F238E27FC236}">
                  <a16:creationId xmlns:a16="http://schemas.microsoft.com/office/drawing/2014/main" id="{3348EFE1-9D21-4DC0-8EC9-C887670613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5">
              <a:extLst>
                <a:ext uri="{FF2B5EF4-FFF2-40B4-BE49-F238E27FC236}">
                  <a16:creationId xmlns:a16="http://schemas.microsoft.com/office/drawing/2014/main" id="{D9CD0CF4-76F6-470E-A8EF-DD74FC196C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6">
              <a:extLst>
                <a:ext uri="{FF2B5EF4-FFF2-40B4-BE49-F238E27FC236}">
                  <a16:creationId xmlns:a16="http://schemas.microsoft.com/office/drawing/2014/main" id="{71645EB6-7E0C-491E-9A5B-C25E80A64A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D20E5CAC-62A4-48E1-9F9F-1F81766831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053A11D2-F06B-447E-96A7-27A21A8FA6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D7CB4F02-E322-D01F-08C9-173013273AB2}"/>
              </a:ext>
            </a:extLst>
          </p:cNvPr>
          <p:cNvSpPr>
            <a:spLocks noGrp="1"/>
          </p:cNvSpPr>
          <p:nvPr>
            <p:ph type="title"/>
          </p:nvPr>
        </p:nvSpPr>
        <p:spPr>
          <a:xfrm>
            <a:off x="1047280" y="759805"/>
            <a:ext cx="10306520" cy="1325563"/>
          </a:xfrm>
        </p:spPr>
        <p:txBody>
          <a:bodyPr>
            <a:normAutofit/>
          </a:bodyPr>
          <a:lstStyle/>
          <a:p>
            <a:r>
              <a:rPr lang="en-US" sz="3400" b="1" i="1">
                <a:solidFill>
                  <a:srgbClr val="FFFFFF"/>
                </a:solidFill>
              </a:rPr>
              <a:t>The Supreme Court and the Independent States Legislative Construction of the Constitutionht Voting Rules</a:t>
            </a:r>
          </a:p>
        </p:txBody>
      </p:sp>
      <p:pic>
        <p:nvPicPr>
          <p:cNvPr id="6" name="Picture 5">
            <a:extLst>
              <a:ext uri="{FF2B5EF4-FFF2-40B4-BE49-F238E27FC236}">
                <a16:creationId xmlns:a16="http://schemas.microsoft.com/office/drawing/2014/main" id="{956832F2-90C4-18FD-B479-931CAF8A57A7}"/>
              </a:ext>
            </a:extLst>
          </p:cNvPr>
          <p:cNvPicPr>
            <a:picLocks noChangeAspect="1"/>
          </p:cNvPicPr>
          <p:nvPr/>
        </p:nvPicPr>
        <p:blipFill>
          <a:blip r:embed="rId2"/>
          <a:stretch>
            <a:fillRect/>
          </a:stretch>
        </p:blipFill>
        <p:spPr>
          <a:xfrm>
            <a:off x="10482935" y="3024189"/>
            <a:ext cx="1391920" cy="623252"/>
          </a:xfrm>
          <a:prstGeom prst="rect">
            <a:avLst/>
          </a:prstGeom>
        </p:spPr>
      </p:pic>
      <p:sp>
        <p:nvSpPr>
          <p:cNvPr id="5" name="Content Placeholder 4">
            <a:extLst>
              <a:ext uri="{FF2B5EF4-FFF2-40B4-BE49-F238E27FC236}">
                <a16:creationId xmlns:a16="http://schemas.microsoft.com/office/drawing/2014/main" id="{C91D5B86-580D-6520-B2FA-45A60F60E2EF}"/>
              </a:ext>
            </a:extLst>
          </p:cNvPr>
          <p:cNvSpPr>
            <a:spLocks noGrp="1"/>
          </p:cNvSpPr>
          <p:nvPr>
            <p:ph idx="1"/>
          </p:nvPr>
        </p:nvSpPr>
        <p:spPr>
          <a:xfrm>
            <a:off x="1330960" y="2494450"/>
            <a:ext cx="9733280" cy="3563159"/>
          </a:xfrm>
        </p:spPr>
        <p:txBody>
          <a:bodyPr>
            <a:noAutofit/>
          </a:bodyPr>
          <a:lstStyle/>
          <a:p>
            <a:pPr marL="0" indent="0">
              <a:buNone/>
            </a:pPr>
            <a:r>
              <a:rPr lang="en-US" sz="1800" dirty="0"/>
              <a:t>Assume the Conservative majority on the Supreme Court essentially rules that all elections should be decided by the states. Giving the states the right to:</a:t>
            </a:r>
          </a:p>
          <a:p>
            <a:pPr marL="411480">
              <a:spcBef>
                <a:spcPts val="0"/>
              </a:spcBef>
            </a:pPr>
            <a:r>
              <a:rPr lang="en-US" sz="1800" dirty="0"/>
              <a:t>Draw election districts, </a:t>
            </a:r>
          </a:p>
          <a:p>
            <a:pPr marL="411480">
              <a:spcBef>
                <a:spcPts val="0"/>
              </a:spcBef>
            </a:pPr>
            <a:r>
              <a:rPr lang="en-US" sz="1800" dirty="0"/>
              <a:t>Set voting rules, </a:t>
            </a:r>
          </a:p>
          <a:p>
            <a:pPr marL="411480">
              <a:spcBef>
                <a:spcPts val="0"/>
              </a:spcBef>
            </a:pPr>
            <a:r>
              <a:rPr lang="en-US" sz="1800" dirty="0"/>
              <a:t>Disqualify voters based on their own rules, and</a:t>
            </a:r>
          </a:p>
          <a:p>
            <a:pPr marL="411480">
              <a:spcBef>
                <a:spcPts val="0"/>
              </a:spcBef>
            </a:pPr>
            <a:r>
              <a:rPr lang="en-US" sz="1800" dirty="0"/>
              <a:t>Allocate Electoral votes based on the will of the Governor and the State Legislature.</a:t>
            </a:r>
          </a:p>
          <a:p>
            <a:pPr>
              <a:spcBef>
                <a:spcPts val="0"/>
              </a:spcBef>
            </a:pPr>
            <a:endParaRPr lang="en-US" sz="1800" dirty="0"/>
          </a:p>
          <a:p>
            <a:pPr marL="0" indent="0">
              <a:buNone/>
            </a:pPr>
            <a:r>
              <a:rPr lang="en-US" sz="1800" dirty="0"/>
              <a:t>This is in essence the </a:t>
            </a:r>
            <a:r>
              <a:rPr lang="en-US" sz="1800" b="1" dirty="0"/>
              <a:t>Independent States Legislative construction of the Constitution, where the states, not a majority of the people rule. </a:t>
            </a:r>
          </a:p>
          <a:p>
            <a:pPr marL="0" indent="0">
              <a:buNone/>
            </a:pPr>
            <a:endParaRPr lang="en-US" sz="900" b="1" dirty="0"/>
          </a:p>
          <a:p>
            <a:pPr marL="0" indent="0">
              <a:buNone/>
            </a:pPr>
            <a:r>
              <a:rPr lang="en-US" sz="1800" b="1" dirty="0"/>
              <a:t>If the Supreme Court ruled in this manner, what would happen to our Democracy and our country?</a:t>
            </a:r>
          </a:p>
          <a:p>
            <a:pPr marL="0" indent="0">
              <a:buNone/>
            </a:pPr>
            <a:r>
              <a:rPr lang="en-US" sz="1800" b="1" dirty="0"/>
              <a:t>You do not have to answer this question, but you do have to think about it, because it could happen. </a:t>
            </a:r>
          </a:p>
        </p:txBody>
      </p:sp>
    </p:spTree>
    <p:extLst>
      <p:ext uri="{BB962C8B-B14F-4D97-AF65-F5344CB8AC3E}">
        <p14:creationId xmlns:p14="http://schemas.microsoft.com/office/powerpoint/2010/main" val="23211130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4FF792C8-4A1F-332B-85EA-46DF63DAD314}"/>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Conclusion</a:t>
            </a:r>
          </a:p>
        </p:txBody>
      </p:sp>
      <p:sp>
        <p:nvSpPr>
          <p:cNvPr id="3" name="Content Placeholder 2">
            <a:extLst>
              <a:ext uri="{FF2B5EF4-FFF2-40B4-BE49-F238E27FC236}">
                <a16:creationId xmlns:a16="http://schemas.microsoft.com/office/drawing/2014/main" id="{BA895AE3-CF74-7D44-4729-0CCF67EA1CE7}"/>
              </a:ext>
            </a:extLst>
          </p:cNvPr>
          <p:cNvSpPr>
            <a:spLocks noGrp="1"/>
          </p:cNvSpPr>
          <p:nvPr>
            <p:ph idx="1"/>
          </p:nvPr>
        </p:nvSpPr>
        <p:spPr>
          <a:xfrm>
            <a:off x="1222646" y="2494450"/>
            <a:ext cx="9592212" cy="3727835"/>
          </a:xfrm>
        </p:spPr>
        <p:txBody>
          <a:bodyPr>
            <a:normAutofit fontScale="85000" lnSpcReduction="10000"/>
          </a:bodyPr>
          <a:lstStyle/>
          <a:p>
            <a:pPr marL="0" indent="0">
              <a:buNone/>
            </a:pPr>
            <a:r>
              <a:rPr lang="en-US" sz="1900" dirty="0"/>
              <a:t>As we said at the start of this presentation, we cannot give you our conclusions until we review your answers.</a:t>
            </a:r>
          </a:p>
          <a:p>
            <a:pPr marL="0" indent="0">
              <a:buNone/>
            </a:pPr>
            <a:r>
              <a:rPr lang="en-US" sz="1900" dirty="0"/>
              <a:t>In many instances, there are great advantages to allowing states to develop different systems, like Ranked Choice Voting or Top 2 Primaries. In cases such as these, the states are laboratories from which other states can learn. </a:t>
            </a:r>
          </a:p>
          <a:p>
            <a:pPr marL="0" indent="0">
              <a:buNone/>
            </a:pPr>
            <a:r>
              <a:rPr lang="en-US" sz="1900" dirty="0"/>
              <a:t>In other cases, citizens need to be protected from a potentially extreme government in an individual state imposing draconian rules of its citizens. </a:t>
            </a:r>
          </a:p>
          <a:p>
            <a:pPr marL="0" indent="0">
              <a:buNone/>
            </a:pPr>
            <a:r>
              <a:rPr lang="en-US" sz="1900" dirty="0"/>
              <a:t>We will tabulate your votes and send you the results. </a:t>
            </a:r>
          </a:p>
          <a:p>
            <a:pPr marL="0" indent="0">
              <a:buNone/>
            </a:pPr>
            <a:r>
              <a:rPr lang="en-US" sz="1900" dirty="0"/>
              <a:t>We do know there are no simple or easy solutions to the issues of Federal, State, and individual rights. However</a:t>
            </a:r>
            <a:r>
              <a:rPr lang="en-US" sz="1900"/>
              <a:t>, we </a:t>
            </a:r>
            <a:r>
              <a:rPr lang="en-US" sz="1900" dirty="0"/>
              <a:t>believe the balance between Federal and State power will be the most significant political issue of the next decade. </a:t>
            </a:r>
          </a:p>
          <a:p>
            <a:pPr marL="0" indent="0">
              <a:buNone/>
            </a:pPr>
            <a:endParaRPr lang="en-US" sz="1900" dirty="0"/>
          </a:p>
          <a:p>
            <a:pPr marL="0" indent="0">
              <a:buNone/>
            </a:pPr>
            <a:r>
              <a:rPr lang="en-US" sz="1900" dirty="0"/>
              <a:t>Now we will open the call to comments and discussion. </a:t>
            </a:r>
          </a:p>
          <a:p>
            <a:pPr marL="0" lvl="1" indent="0">
              <a:buNone/>
            </a:pPr>
            <a:endParaRPr lang="en-US" sz="1900" dirty="0"/>
          </a:p>
          <a:p>
            <a:pPr marL="0" lvl="1" indent="0">
              <a:lnSpc>
                <a:spcPct val="110000"/>
              </a:lnSpc>
              <a:spcBef>
                <a:spcPts val="0"/>
              </a:spcBef>
              <a:buNone/>
            </a:pPr>
            <a:r>
              <a:rPr lang="en-US" sz="1400" dirty="0"/>
              <a:t>Peter Siris</a:t>
            </a:r>
          </a:p>
          <a:p>
            <a:pPr marL="0" lvl="1" indent="0">
              <a:lnSpc>
                <a:spcPct val="110000"/>
              </a:lnSpc>
              <a:spcBef>
                <a:spcPts val="0"/>
              </a:spcBef>
              <a:buNone/>
            </a:pPr>
            <a:r>
              <a:rPr lang="en-US" sz="1400" dirty="0"/>
              <a:t>Director of Research</a:t>
            </a:r>
          </a:p>
          <a:p>
            <a:pPr marL="0" lvl="1" indent="0">
              <a:buNone/>
            </a:pPr>
            <a:endParaRPr lang="en-US" sz="1800" dirty="0"/>
          </a:p>
          <a:p>
            <a:pPr marL="0" indent="0">
              <a:buNone/>
            </a:pPr>
            <a:endParaRPr lang="en-US" sz="1000" dirty="0"/>
          </a:p>
        </p:txBody>
      </p:sp>
      <p:pic>
        <p:nvPicPr>
          <p:cNvPr id="4" name="Picture 3">
            <a:extLst>
              <a:ext uri="{FF2B5EF4-FFF2-40B4-BE49-F238E27FC236}">
                <a16:creationId xmlns:a16="http://schemas.microsoft.com/office/drawing/2014/main" id="{A8434A6D-50D6-92FA-6B4F-E9E0397671E3}"/>
              </a:ext>
            </a:extLst>
          </p:cNvPr>
          <p:cNvPicPr>
            <a:picLocks noChangeAspect="1"/>
          </p:cNvPicPr>
          <p:nvPr/>
        </p:nvPicPr>
        <p:blipFill>
          <a:blip r:embed="rId2"/>
          <a:stretch>
            <a:fillRect/>
          </a:stretch>
        </p:blipFill>
        <p:spPr>
          <a:xfrm>
            <a:off x="10814858" y="3117852"/>
            <a:ext cx="1082732" cy="487793"/>
          </a:xfrm>
          <a:prstGeom prst="rect">
            <a:avLst/>
          </a:prstGeom>
        </p:spPr>
      </p:pic>
    </p:spTree>
    <p:extLst>
      <p:ext uri="{BB962C8B-B14F-4D97-AF65-F5344CB8AC3E}">
        <p14:creationId xmlns:p14="http://schemas.microsoft.com/office/powerpoint/2010/main" val="2698158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45CE2E46-A93E-5D99-8412-74877EBC547A}"/>
              </a:ext>
            </a:extLst>
          </p:cNvPr>
          <p:cNvSpPr>
            <a:spLocks noGrp="1"/>
          </p:cNvSpPr>
          <p:nvPr>
            <p:ph type="title"/>
          </p:nvPr>
        </p:nvSpPr>
        <p:spPr>
          <a:xfrm>
            <a:off x="1047280" y="759805"/>
            <a:ext cx="10306520" cy="1325563"/>
          </a:xfrm>
        </p:spPr>
        <p:txBody>
          <a:bodyPr>
            <a:normAutofit/>
          </a:bodyPr>
          <a:lstStyle/>
          <a:p>
            <a:r>
              <a:rPr lang="en-US" sz="4000" b="1">
                <a:solidFill>
                  <a:srgbClr val="FFFFFF"/>
                </a:solidFill>
              </a:rPr>
              <a:t>Balance Between Federal, State, and Individual Rights</a:t>
            </a:r>
          </a:p>
        </p:txBody>
      </p:sp>
      <p:sp>
        <p:nvSpPr>
          <p:cNvPr id="3" name="Content Placeholder 2">
            <a:extLst>
              <a:ext uri="{FF2B5EF4-FFF2-40B4-BE49-F238E27FC236}">
                <a16:creationId xmlns:a16="http://schemas.microsoft.com/office/drawing/2014/main" id="{6C94A8FA-EBBF-2306-2600-F4FB60623FB2}"/>
              </a:ext>
            </a:extLst>
          </p:cNvPr>
          <p:cNvSpPr>
            <a:spLocks noGrp="1"/>
          </p:cNvSpPr>
          <p:nvPr>
            <p:ph idx="1"/>
          </p:nvPr>
        </p:nvSpPr>
        <p:spPr>
          <a:xfrm>
            <a:off x="1222645" y="2535036"/>
            <a:ext cx="8723241" cy="3563159"/>
          </a:xfrm>
        </p:spPr>
        <p:txBody>
          <a:bodyPr>
            <a:normAutofit/>
          </a:bodyPr>
          <a:lstStyle/>
          <a:p>
            <a:pPr marL="0" indent="0">
              <a:buNone/>
            </a:pPr>
            <a:r>
              <a:rPr lang="en-US" sz="1800" dirty="0"/>
              <a:t>In this presentation, we will consider the balance between these rights. </a:t>
            </a:r>
          </a:p>
          <a:p>
            <a:pPr marL="411480"/>
            <a:r>
              <a:rPr lang="en-US" sz="2400" dirty="0"/>
              <a:t>This presentation is about </a:t>
            </a:r>
            <a:r>
              <a:rPr lang="en-US" sz="2400" b="1" dirty="0"/>
              <a:t>you</a:t>
            </a:r>
            <a:r>
              <a:rPr lang="en-US" sz="2400" dirty="0"/>
              <a:t> and </a:t>
            </a:r>
            <a:r>
              <a:rPr lang="en-US" sz="2400" b="1" dirty="0"/>
              <a:t>your views. </a:t>
            </a:r>
          </a:p>
          <a:p>
            <a:pPr marL="411480"/>
            <a:r>
              <a:rPr lang="en-US" sz="1800" dirty="0"/>
              <a:t>We will be asking questions on specific issues related to Federal V. States rights. You will vote, and any conclusions will be based on what you- not what we- say. </a:t>
            </a:r>
          </a:p>
          <a:p>
            <a:pPr marL="411480"/>
            <a:r>
              <a:rPr lang="en-US" sz="1800" dirty="0"/>
              <a:t>You will have less than 10 seconds to answer each question, so please vote quickly. </a:t>
            </a:r>
          </a:p>
          <a:p>
            <a:pPr marL="411480"/>
            <a:r>
              <a:rPr lang="en-US" sz="1800" dirty="0"/>
              <a:t>The questions will cover personal rights, marriage, guns, abortion, immigration, and election rules. </a:t>
            </a:r>
          </a:p>
          <a:p>
            <a:pPr marL="0" indent="0">
              <a:buNone/>
            </a:pPr>
            <a:r>
              <a:rPr lang="en-US" sz="1800" dirty="0"/>
              <a:t>Get ready to answer. </a:t>
            </a:r>
          </a:p>
          <a:p>
            <a:pPr marL="0" indent="0">
              <a:buNone/>
            </a:pPr>
            <a:endParaRPr lang="en-US" sz="1800" dirty="0"/>
          </a:p>
          <a:p>
            <a:endParaRPr lang="en-US" sz="1000" dirty="0"/>
          </a:p>
        </p:txBody>
      </p:sp>
      <p:pic>
        <p:nvPicPr>
          <p:cNvPr id="4" name="Picture 3">
            <a:extLst>
              <a:ext uri="{FF2B5EF4-FFF2-40B4-BE49-F238E27FC236}">
                <a16:creationId xmlns:a16="http://schemas.microsoft.com/office/drawing/2014/main" id="{09ACE610-2C2E-3BEC-7A11-E5723A99B2A1}"/>
              </a:ext>
            </a:extLst>
          </p:cNvPr>
          <p:cNvPicPr>
            <a:picLocks noChangeAspect="1"/>
          </p:cNvPicPr>
          <p:nvPr/>
        </p:nvPicPr>
        <p:blipFill>
          <a:blip r:embed="rId2"/>
          <a:stretch>
            <a:fillRect/>
          </a:stretch>
        </p:blipFill>
        <p:spPr>
          <a:xfrm>
            <a:off x="10089572" y="3589719"/>
            <a:ext cx="1891145" cy="753681"/>
          </a:xfrm>
          <a:prstGeom prst="rect">
            <a:avLst/>
          </a:prstGeom>
        </p:spPr>
      </p:pic>
    </p:spTree>
    <p:extLst>
      <p:ext uri="{BB962C8B-B14F-4D97-AF65-F5344CB8AC3E}">
        <p14:creationId xmlns:p14="http://schemas.microsoft.com/office/powerpoint/2010/main" val="2678691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16DFF3D3-B92A-065F-9B01-8F69F906D833}"/>
              </a:ext>
            </a:extLst>
          </p:cNvPr>
          <p:cNvSpPr>
            <a:spLocks noGrp="1"/>
          </p:cNvSpPr>
          <p:nvPr>
            <p:ph type="title"/>
          </p:nvPr>
        </p:nvSpPr>
        <p:spPr>
          <a:xfrm>
            <a:off x="1047280" y="759805"/>
            <a:ext cx="10306520" cy="1325563"/>
          </a:xfrm>
        </p:spPr>
        <p:txBody>
          <a:bodyPr>
            <a:normAutofit/>
          </a:bodyPr>
          <a:lstStyle/>
          <a:p>
            <a:pPr algn="ctr"/>
            <a:r>
              <a:rPr lang="en-US" sz="4000" b="1" i="1" dirty="0">
                <a:solidFill>
                  <a:srgbClr val="FFFFFF"/>
                </a:solidFill>
              </a:rPr>
              <a:t>Part 1: Laws Relating to Individuals               </a:t>
            </a:r>
            <a:br>
              <a:rPr lang="en-US" sz="4000" b="1" i="1" dirty="0">
                <a:solidFill>
                  <a:srgbClr val="FFFFFF"/>
                </a:solidFill>
              </a:rPr>
            </a:br>
            <a:r>
              <a:rPr lang="en-US" sz="4000" b="1" i="1" dirty="0">
                <a:solidFill>
                  <a:srgbClr val="FFFFFF"/>
                </a:solidFill>
              </a:rPr>
              <a:t>Speed Limits on Interstate Highways</a:t>
            </a:r>
          </a:p>
        </p:txBody>
      </p:sp>
      <p:sp>
        <p:nvSpPr>
          <p:cNvPr id="3" name="Content Placeholder 2">
            <a:extLst>
              <a:ext uri="{FF2B5EF4-FFF2-40B4-BE49-F238E27FC236}">
                <a16:creationId xmlns:a16="http://schemas.microsoft.com/office/drawing/2014/main" id="{A527D71C-ECD1-8E9A-ED04-338A5364B618}"/>
              </a:ext>
            </a:extLst>
          </p:cNvPr>
          <p:cNvSpPr>
            <a:spLocks noGrp="1"/>
          </p:cNvSpPr>
          <p:nvPr>
            <p:ph idx="1"/>
          </p:nvPr>
        </p:nvSpPr>
        <p:spPr>
          <a:xfrm>
            <a:off x="1424904" y="2494450"/>
            <a:ext cx="8737405" cy="3563159"/>
          </a:xfrm>
        </p:spPr>
        <p:txBody>
          <a:bodyPr>
            <a:normAutofit/>
          </a:bodyPr>
          <a:lstStyle/>
          <a:p>
            <a:pPr marL="594360"/>
            <a:r>
              <a:rPr lang="en-US" sz="1800" dirty="0"/>
              <a:t>Idaho, Montana, Nevada, Oklahoma, South Dakota, Utah, &amp; Wyoming have speed limits up to 80. Texas has speed limits up to 85.</a:t>
            </a:r>
          </a:p>
          <a:p>
            <a:pPr marL="594360"/>
            <a:r>
              <a:rPr lang="en-US" sz="1800" dirty="0"/>
              <a:t>Alaska, Connecticut, Delaware, Massachusetts, New Jersey, New York, Rhode Island, and Vermont have maximum speed limits of 65.  In Hawaii, it is 60. </a:t>
            </a:r>
          </a:p>
          <a:p>
            <a:pPr marL="594360"/>
            <a:endParaRPr lang="en-US" sz="1800" dirty="0"/>
          </a:p>
          <a:p>
            <a:pPr marL="0" indent="0"/>
            <a:r>
              <a:rPr lang="en-US" sz="1800" dirty="0"/>
              <a:t>Who should determine speed limits on interstate highways?</a:t>
            </a:r>
          </a:p>
          <a:p>
            <a:pPr marL="0" indent="0">
              <a:buNone/>
            </a:pPr>
            <a:r>
              <a:rPr lang="en-US" sz="1800" dirty="0"/>
              <a:t>		Federal		State			</a:t>
            </a:r>
          </a:p>
        </p:txBody>
      </p:sp>
      <p:pic>
        <p:nvPicPr>
          <p:cNvPr id="4" name="Picture 3">
            <a:extLst>
              <a:ext uri="{FF2B5EF4-FFF2-40B4-BE49-F238E27FC236}">
                <a16:creationId xmlns:a16="http://schemas.microsoft.com/office/drawing/2014/main" id="{B2D77DA4-E45B-5513-C82B-EE91BC874A6C}"/>
              </a:ext>
            </a:extLst>
          </p:cNvPr>
          <p:cNvPicPr>
            <a:picLocks noChangeAspect="1"/>
          </p:cNvPicPr>
          <p:nvPr/>
        </p:nvPicPr>
        <p:blipFill>
          <a:blip r:embed="rId2"/>
          <a:stretch>
            <a:fillRect/>
          </a:stretch>
        </p:blipFill>
        <p:spPr>
          <a:xfrm>
            <a:off x="10255826" y="3589719"/>
            <a:ext cx="1295989" cy="649771"/>
          </a:xfrm>
          <a:prstGeom prst="rect">
            <a:avLst/>
          </a:prstGeom>
        </p:spPr>
      </p:pic>
    </p:spTree>
    <p:extLst>
      <p:ext uri="{BB962C8B-B14F-4D97-AF65-F5344CB8AC3E}">
        <p14:creationId xmlns:p14="http://schemas.microsoft.com/office/powerpoint/2010/main" val="1678041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B1E83D48-C439-46AC-8C1C-3A81666597AA}"/>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Drinking Age</a:t>
            </a:r>
          </a:p>
        </p:txBody>
      </p:sp>
      <p:sp>
        <p:nvSpPr>
          <p:cNvPr id="3" name="Content Placeholder 2">
            <a:extLst>
              <a:ext uri="{FF2B5EF4-FFF2-40B4-BE49-F238E27FC236}">
                <a16:creationId xmlns:a16="http://schemas.microsoft.com/office/drawing/2014/main" id="{C9F8A029-8CD8-B2E0-EB60-B33E5F3C5165}"/>
              </a:ext>
            </a:extLst>
          </p:cNvPr>
          <p:cNvSpPr>
            <a:spLocks noGrp="1"/>
          </p:cNvSpPr>
          <p:nvPr>
            <p:ph idx="1"/>
          </p:nvPr>
        </p:nvSpPr>
        <p:spPr>
          <a:xfrm>
            <a:off x="1424904" y="2494450"/>
            <a:ext cx="9044342" cy="3563159"/>
          </a:xfrm>
        </p:spPr>
        <p:txBody>
          <a:bodyPr>
            <a:normAutofit fontScale="85000" lnSpcReduction="20000"/>
          </a:bodyPr>
          <a:lstStyle/>
          <a:p>
            <a:pPr marL="0" lvl="0" indent="0">
              <a:buNone/>
            </a:pPr>
            <a:r>
              <a:rPr lang="en-US" sz="2200" dirty="0"/>
              <a:t>Who should determine drinking ages in each state?</a:t>
            </a:r>
          </a:p>
          <a:p>
            <a:pPr lvl="3">
              <a:lnSpc>
                <a:spcPct val="110000"/>
              </a:lnSpc>
              <a:spcBef>
                <a:spcPts val="0"/>
              </a:spcBef>
            </a:pPr>
            <a:r>
              <a:rPr lang="en-US" sz="2200" b="1" dirty="0"/>
              <a:t>Federal 		States			</a:t>
            </a:r>
          </a:p>
          <a:p>
            <a:pPr marL="0" lvl="3" indent="0">
              <a:lnSpc>
                <a:spcPct val="110000"/>
              </a:lnSpc>
              <a:spcBef>
                <a:spcPts val="0"/>
              </a:spcBef>
              <a:buNone/>
            </a:pPr>
            <a:endParaRPr lang="en-US" sz="2200" dirty="0"/>
          </a:p>
          <a:p>
            <a:pPr marL="228600" lvl="3">
              <a:lnSpc>
                <a:spcPct val="110000"/>
              </a:lnSpc>
              <a:spcBef>
                <a:spcPts val="0"/>
              </a:spcBef>
            </a:pPr>
            <a:endParaRPr lang="en-US" sz="2200" dirty="0"/>
          </a:p>
          <a:p>
            <a:pPr marL="228600" lvl="3">
              <a:lnSpc>
                <a:spcPct val="110000"/>
              </a:lnSpc>
              <a:spcBef>
                <a:spcPts val="0"/>
              </a:spcBef>
            </a:pPr>
            <a:r>
              <a:rPr lang="en-US" sz="2200" dirty="0"/>
              <a:t>This is actually a trick question. </a:t>
            </a:r>
          </a:p>
          <a:p>
            <a:pPr marL="228600" lvl="3">
              <a:lnSpc>
                <a:spcPct val="110000"/>
              </a:lnSpc>
              <a:spcBef>
                <a:spcPts val="0"/>
              </a:spcBef>
            </a:pPr>
            <a:r>
              <a:rPr lang="en-US" sz="2200" dirty="0"/>
              <a:t>While there is no national law on drinking age, </a:t>
            </a:r>
            <a:r>
              <a:rPr lang="en-US" sz="2200" b="1" dirty="0"/>
              <a:t>every state has a drinking age of 21</a:t>
            </a:r>
            <a:r>
              <a:rPr lang="en-US" sz="2200" dirty="0"/>
              <a:t>.</a:t>
            </a:r>
          </a:p>
          <a:p>
            <a:pPr marL="228600" lvl="3">
              <a:lnSpc>
                <a:spcPct val="110000"/>
              </a:lnSpc>
              <a:spcBef>
                <a:spcPts val="0"/>
              </a:spcBef>
            </a:pPr>
            <a:r>
              <a:rPr lang="en-US" sz="2200" dirty="0"/>
              <a:t>How can they agree on drinking age when they agree on nothing else?</a:t>
            </a:r>
          </a:p>
          <a:p>
            <a:r>
              <a:rPr lang="en-US" sz="2200" dirty="0"/>
              <a:t>In 1984, Congress passed the National Minimum Drinking Age Act. States did not have to abide by this law, but if they did not, they would not receive Federal highway funding. Given a choice, states took the money. </a:t>
            </a:r>
          </a:p>
          <a:p>
            <a:endParaRPr lang="en-US" sz="2200" dirty="0"/>
          </a:p>
          <a:p>
            <a:r>
              <a:rPr lang="en-US" sz="2200" dirty="0"/>
              <a:t>Could this funding model be used for other issues like abortion or same sex marriage? </a:t>
            </a:r>
          </a:p>
          <a:p>
            <a:endParaRPr lang="en-US" sz="2200" dirty="0"/>
          </a:p>
          <a:p>
            <a:endParaRPr lang="en-US" sz="1100" dirty="0"/>
          </a:p>
        </p:txBody>
      </p:sp>
      <p:pic>
        <p:nvPicPr>
          <p:cNvPr id="4" name="Picture 3">
            <a:extLst>
              <a:ext uri="{FF2B5EF4-FFF2-40B4-BE49-F238E27FC236}">
                <a16:creationId xmlns:a16="http://schemas.microsoft.com/office/drawing/2014/main" id="{7DE305F9-F9BC-DBC6-DB25-62FA68979FA1}"/>
              </a:ext>
            </a:extLst>
          </p:cNvPr>
          <p:cNvPicPr>
            <a:picLocks noChangeAspect="1"/>
          </p:cNvPicPr>
          <p:nvPr/>
        </p:nvPicPr>
        <p:blipFill>
          <a:blip r:embed="rId2"/>
          <a:stretch>
            <a:fillRect/>
          </a:stretch>
        </p:blipFill>
        <p:spPr>
          <a:xfrm>
            <a:off x="10469246" y="3048448"/>
            <a:ext cx="1507914" cy="806579"/>
          </a:xfrm>
          <a:prstGeom prst="rect">
            <a:avLst/>
          </a:prstGeom>
        </p:spPr>
      </p:pic>
    </p:spTree>
    <p:extLst>
      <p:ext uri="{BB962C8B-B14F-4D97-AF65-F5344CB8AC3E}">
        <p14:creationId xmlns:p14="http://schemas.microsoft.com/office/powerpoint/2010/main" val="2776104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E348EE56-839D-0C53-0869-EE56E9ECFC02}"/>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Exceptions to Drinking Age</a:t>
            </a:r>
          </a:p>
        </p:txBody>
      </p:sp>
      <p:sp>
        <p:nvSpPr>
          <p:cNvPr id="3" name="Content Placeholder 2">
            <a:extLst>
              <a:ext uri="{FF2B5EF4-FFF2-40B4-BE49-F238E27FC236}">
                <a16:creationId xmlns:a16="http://schemas.microsoft.com/office/drawing/2014/main" id="{9EC843B6-28C3-DCC1-87F8-7F0159054603}"/>
              </a:ext>
            </a:extLst>
          </p:cNvPr>
          <p:cNvSpPr>
            <a:spLocks noGrp="1"/>
          </p:cNvSpPr>
          <p:nvPr>
            <p:ph idx="1"/>
          </p:nvPr>
        </p:nvSpPr>
        <p:spPr>
          <a:xfrm>
            <a:off x="1309255" y="2494450"/>
            <a:ext cx="8972663" cy="3563159"/>
          </a:xfrm>
        </p:spPr>
        <p:txBody>
          <a:bodyPr>
            <a:normAutofit/>
          </a:bodyPr>
          <a:lstStyle/>
          <a:p>
            <a:pPr marL="0" indent="0">
              <a:buNone/>
            </a:pPr>
            <a:r>
              <a:rPr lang="en-US" sz="1800" dirty="0"/>
              <a:t>Although all states chose to accept the National Drinking Age Act, most found some loopholes. </a:t>
            </a:r>
          </a:p>
          <a:p>
            <a:pPr marL="502920"/>
            <a:r>
              <a:rPr lang="en-US" sz="1800" dirty="0"/>
              <a:t>29 States allow drinking at home if parents say it is OK. </a:t>
            </a:r>
          </a:p>
          <a:p>
            <a:pPr marL="502920"/>
            <a:r>
              <a:rPr lang="en-US" sz="1800" dirty="0"/>
              <a:t>10 states allow drinking if minors are out to a meal with parents. </a:t>
            </a:r>
          </a:p>
          <a:p>
            <a:pPr marL="502920"/>
            <a:r>
              <a:rPr lang="en-US" sz="1800" dirty="0"/>
              <a:t>11 states say allow Hospitality students to drink  in school. </a:t>
            </a:r>
          </a:p>
          <a:p>
            <a:pPr lvl="0">
              <a:lnSpc>
                <a:spcPct val="110000"/>
              </a:lnSpc>
              <a:spcBef>
                <a:spcPts val="0"/>
              </a:spcBef>
            </a:pPr>
            <a:endParaRPr lang="en-US" sz="1800" dirty="0"/>
          </a:p>
          <a:p>
            <a:pPr lvl="0">
              <a:lnSpc>
                <a:spcPct val="110000"/>
              </a:lnSpc>
              <a:spcBef>
                <a:spcPts val="0"/>
              </a:spcBef>
            </a:pPr>
            <a:r>
              <a:rPr lang="en-US" sz="1800" dirty="0"/>
              <a:t>24 states prohibit a minor from drinking in Church or at a Seder. </a:t>
            </a:r>
          </a:p>
          <a:p>
            <a:pPr lvl="0">
              <a:lnSpc>
                <a:spcPct val="110000"/>
              </a:lnSpc>
              <a:spcBef>
                <a:spcPts val="0"/>
              </a:spcBef>
            </a:pPr>
            <a:endParaRPr lang="en-US" sz="1800" dirty="0"/>
          </a:p>
          <a:p>
            <a:pPr lvl="1">
              <a:lnSpc>
                <a:spcPct val="110000"/>
              </a:lnSpc>
              <a:spcBef>
                <a:spcPts val="0"/>
              </a:spcBef>
            </a:pPr>
            <a:r>
              <a:rPr lang="en-US" sz="1800" dirty="0"/>
              <a:t>Is banning a teenager from drinking in Church or at a Seder a violation of the First Amendment Freedom of Religion?</a:t>
            </a:r>
          </a:p>
          <a:p>
            <a:pPr lvl="3">
              <a:lnSpc>
                <a:spcPct val="110000"/>
              </a:lnSpc>
              <a:spcBef>
                <a:spcPts val="0"/>
              </a:spcBef>
            </a:pPr>
            <a:r>
              <a:rPr lang="en-US" dirty="0"/>
              <a:t>YES			No</a:t>
            </a:r>
          </a:p>
          <a:p>
            <a:pPr marL="0" indent="0">
              <a:buNone/>
            </a:pPr>
            <a:endParaRPr lang="en-US" sz="1000" dirty="0"/>
          </a:p>
          <a:p>
            <a:pPr marL="0" indent="0">
              <a:buNone/>
            </a:pPr>
            <a:endParaRPr lang="en-US" sz="1000" dirty="0"/>
          </a:p>
          <a:p>
            <a:pPr marL="0" indent="0">
              <a:buNone/>
            </a:pPr>
            <a:endParaRPr lang="en-US" sz="1000" dirty="0"/>
          </a:p>
          <a:p>
            <a:pPr marL="0" indent="0">
              <a:buNone/>
            </a:pPr>
            <a:endParaRPr lang="en-US" sz="1000" dirty="0"/>
          </a:p>
          <a:p>
            <a:endParaRPr lang="en-US" sz="1000" dirty="0"/>
          </a:p>
        </p:txBody>
      </p:sp>
      <p:pic>
        <p:nvPicPr>
          <p:cNvPr id="4" name="Picture 3">
            <a:extLst>
              <a:ext uri="{FF2B5EF4-FFF2-40B4-BE49-F238E27FC236}">
                <a16:creationId xmlns:a16="http://schemas.microsoft.com/office/drawing/2014/main" id="{6AE5466E-EEF9-C3B5-7E34-87CCAD23127E}"/>
              </a:ext>
            </a:extLst>
          </p:cNvPr>
          <p:cNvPicPr>
            <a:picLocks noChangeAspect="1"/>
          </p:cNvPicPr>
          <p:nvPr/>
        </p:nvPicPr>
        <p:blipFill>
          <a:blip r:embed="rId2"/>
          <a:stretch>
            <a:fillRect/>
          </a:stretch>
        </p:blipFill>
        <p:spPr>
          <a:xfrm>
            <a:off x="10281919" y="2907345"/>
            <a:ext cx="1366289" cy="521656"/>
          </a:xfrm>
          <a:prstGeom prst="rect">
            <a:avLst/>
          </a:prstGeom>
        </p:spPr>
      </p:pic>
    </p:spTree>
    <p:extLst>
      <p:ext uri="{BB962C8B-B14F-4D97-AF65-F5344CB8AC3E}">
        <p14:creationId xmlns:p14="http://schemas.microsoft.com/office/powerpoint/2010/main" val="2084569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884EFCDD-5AD5-17A6-93A9-D3DEB703B432}"/>
              </a:ext>
            </a:extLst>
          </p:cNvPr>
          <p:cNvSpPr>
            <a:spLocks noGrp="1"/>
          </p:cNvSpPr>
          <p:nvPr>
            <p:ph type="title"/>
          </p:nvPr>
        </p:nvSpPr>
        <p:spPr>
          <a:xfrm>
            <a:off x="1047280" y="759805"/>
            <a:ext cx="10306520" cy="1325563"/>
          </a:xfrm>
        </p:spPr>
        <p:txBody>
          <a:bodyPr>
            <a:normAutofit/>
          </a:bodyPr>
          <a:lstStyle/>
          <a:p>
            <a:r>
              <a:rPr lang="en-US" sz="4000" b="1" i="1">
                <a:solidFill>
                  <a:srgbClr val="FFFFFF"/>
                </a:solidFill>
              </a:rPr>
              <a:t>Marriage Laws</a:t>
            </a:r>
          </a:p>
        </p:txBody>
      </p:sp>
      <p:sp>
        <p:nvSpPr>
          <p:cNvPr id="3" name="Content Placeholder 2">
            <a:extLst>
              <a:ext uri="{FF2B5EF4-FFF2-40B4-BE49-F238E27FC236}">
                <a16:creationId xmlns:a16="http://schemas.microsoft.com/office/drawing/2014/main" id="{9FC94B4F-2069-7331-4BD7-F3CAAAC99641}"/>
              </a:ext>
            </a:extLst>
          </p:cNvPr>
          <p:cNvSpPr>
            <a:spLocks noGrp="1"/>
          </p:cNvSpPr>
          <p:nvPr>
            <p:ph idx="1"/>
          </p:nvPr>
        </p:nvSpPr>
        <p:spPr>
          <a:xfrm>
            <a:off x="1424903" y="2494450"/>
            <a:ext cx="8872487" cy="3563159"/>
          </a:xfrm>
        </p:spPr>
        <p:txBody>
          <a:bodyPr>
            <a:normAutofit/>
          </a:bodyPr>
          <a:lstStyle/>
          <a:p>
            <a:r>
              <a:rPr lang="en-US" sz="1600" dirty="0"/>
              <a:t>Most states set the marriage age at 18, but a few have different ages.  </a:t>
            </a:r>
          </a:p>
          <a:p>
            <a:r>
              <a:rPr lang="en-US" sz="1600" dirty="0"/>
              <a:t>With parental consent, some states allow marriage at 16 or 17.  Mississippi allows females to marry at 15, while Maryland allows females to marry at 15 if they are pregnant or have given birth.</a:t>
            </a:r>
          </a:p>
          <a:p>
            <a:r>
              <a:rPr lang="en-US" sz="1600" dirty="0"/>
              <a:t>Who should decide marriage age?</a:t>
            </a:r>
          </a:p>
          <a:p>
            <a:pPr marL="0" indent="0">
              <a:buNone/>
            </a:pPr>
            <a:r>
              <a:rPr lang="en-US" sz="1600" dirty="0"/>
              <a:t>	Federal 			States			Individuals</a:t>
            </a:r>
          </a:p>
          <a:p>
            <a:r>
              <a:rPr lang="en-US" sz="1600" dirty="0"/>
              <a:t>20  states or territories have rules permitting people to marry their first cousins. Should marrying a first cousin be legal?</a:t>
            </a:r>
          </a:p>
          <a:p>
            <a:pPr marL="0" indent="0">
              <a:buNone/>
            </a:pPr>
            <a:r>
              <a:rPr lang="en-US" sz="1600" dirty="0"/>
              <a:t>	Yes			No</a:t>
            </a:r>
          </a:p>
          <a:p>
            <a:r>
              <a:rPr lang="en-US" sz="1600" dirty="0"/>
              <a:t>Extra question- Are the states that allow cousins to marry predominantly </a:t>
            </a:r>
          </a:p>
          <a:p>
            <a:pPr marL="0" indent="0">
              <a:buNone/>
            </a:pPr>
            <a:r>
              <a:rPr lang="en-US" sz="1600" dirty="0"/>
              <a:t>	Democratic		Republican</a:t>
            </a:r>
          </a:p>
          <a:p>
            <a:pPr marL="0" indent="0">
              <a:buNone/>
            </a:pPr>
            <a:endParaRPr lang="en-US" sz="1600" dirty="0"/>
          </a:p>
          <a:p>
            <a:pPr marL="0" indent="0">
              <a:buNone/>
            </a:pPr>
            <a:endParaRPr lang="en-US" sz="1100" dirty="0"/>
          </a:p>
        </p:txBody>
      </p:sp>
      <p:pic>
        <p:nvPicPr>
          <p:cNvPr id="4" name="Picture 3">
            <a:extLst>
              <a:ext uri="{FF2B5EF4-FFF2-40B4-BE49-F238E27FC236}">
                <a16:creationId xmlns:a16="http://schemas.microsoft.com/office/drawing/2014/main" id="{474DF0E0-D7D3-228B-E5FF-BBB195AE986E}"/>
              </a:ext>
            </a:extLst>
          </p:cNvPr>
          <p:cNvPicPr>
            <a:picLocks noChangeAspect="1"/>
          </p:cNvPicPr>
          <p:nvPr/>
        </p:nvPicPr>
        <p:blipFill>
          <a:blip r:embed="rId2"/>
          <a:stretch>
            <a:fillRect/>
          </a:stretch>
        </p:blipFill>
        <p:spPr>
          <a:xfrm>
            <a:off x="10380518" y="3589719"/>
            <a:ext cx="1413164" cy="680945"/>
          </a:xfrm>
          <a:prstGeom prst="rect">
            <a:avLst/>
          </a:prstGeom>
        </p:spPr>
      </p:pic>
    </p:spTree>
    <p:extLst>
      <p:ext uri="{BB962C8B-B14F-4D97-AF65-F5344CB8AC3E}">
        <p14:creationId xmlns:p14="http://schemas.microsoft.com/office/powerpoint/2010/main" val="680642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4A0DFE44-F433-9679-EFC4-8E7231E27424}"/>
              </a:ext>
            </a:extLst>
          </p:cNvPr>
          <p:cNvSpPr>
            <a:spLocks noGrp="1"/>
          </p:cNvSpPr>
          <p:nvPr>
            <p:ph type="title"/>
          </p:nvPr>
        </p:nvSpPr>
        <p:spPr>
          <a:xfrm>
            <a:off x="1047280" y="759805"/>
            <a:ext cx="10306520" cy="1325563"/>
          </a:xfrm>
        </p:spPr>
        <p:txBody>
          <a:bodyPr>
            <a:normAutofit/>
          </a:bodyPr>
          <a:lstStyle/>
          <a:p>
            <a:r>
              <a:rPr lang="en-US" sz="4000">
                <a:solidFill>
                  <a:srgbClr val="FFFFFF"/>
                </a:solidFill>
              </a:rPr>
              <a:t>States Where First Cousins Can Marry</a:t>
            </a:r>
          </a:p>
        </p:txBody>
      </p:sp>
      <p:sp>
        <p:nvSpPr>
          <p:cNvPr id="3" name="Content Placeholder 2">
            <a:extLst>
              <a:ext uri="{FF2B5EF4-FFF2-40B4-BE49-F238E27FC236}">
                <a16:creationId xmlns:a16="http://schemas.microsoft.com/office/drawing/2014/main" id="{2E194DD2-C0BD-2D4B-515B-A20C7A3FCAC8}"/>
              </a:ext>
            </a:extLst>
          </p:cNvPr>
          <p:cNvSpPr>
            <a:spLocks noGrp="1"/>
          </p:cNvSpPr>
          <p:nvPr>
            <p:ph idx="1"/>
          </p:nvPr>
        </p:nvSpPr>
        <p:spPr>
          <a:xfrm>
            <a:off x="1424904" y="2494450"/>
            <a:ext cx="8887496" cy="3977470"/>
          </a:xfrm>
        </p:spPr>
        <p:txBody>
          <a:bodyPr>
            <a:normAutofit fontScale="77500" lnSpcReduction="20000"/>
          </a:bodyPr>
          <a:lstStyle/>
          <a:p>
            <a:pPr marL="0" indent="0">
              <a:buNone/>
            </a:pPr>
            <a:endParaRPr lang="en-US" sz="600" b="0" i="0" u="none" strike="noStrike" dirty="0">
              <a:effectLst/>
              <a:latin typeface="Roboto" panose="02000000000000000000" pitchFamily="2" charset="0"/>
            </a:endParaRPr>
          </a:p>
          <a:p>
            <a:pPr marL="0" indent="0">
              <a:buNone/>
            </a:pPr>
            <a:r>
              <a:rPr lang="en-US" sz="1600" dirty="0">
                <a:latin typeface="Roboto" panose="02000000000000000000" pitchFamily="2" charset="0"/>
              </a:rPr>
              <a:t>Blue			Red		Purple		First Cousins over 50</a:t>
            </a:r>
          </a:p>
          <a:p>
            <a:pPr marL="0" indent="0">
              <a:buNone/>
            </a:pPr>
            <a:r>
              <a:rPr lang="en-US" sz="1600" dirty="0">
                <a:latin typeface="Roboto" panose="02000000000000000000" pitchFamily="2" charset="0"/>
              </a:rPr>
              <a:t>Virginia			Tennessee		North Carolina		Arizona</a:t>
            </a:r>
          </a:p>
          <a:p>
            <a:pPr marL="0" indent="0">
              <a:buNone/>
            </a:pPr>
            <a:r>
              <a:rPr lang="en-US" sz="1600" dirty="0">
                <a:latin typeface="Roboto" panose="02000000000000000000" pitchFamily="2" charset="0"/>
              </a:rPr>
              <a:t>Vermont			South Carolina	Georgia			Illinois</a:t>
            </a:r>
          </a:p>
          <a:p>
            <a:pPr marL="0" indent="0">
              <a:buNone/>
            </a:pPr>
            <a:r>
              <a:rPr lang="en-US" sz="1600" dirty="0">
                <a:latin typeface="Roboto" panose="02000000000000000000" pitchFamily="2" charset="0"/>
              </a:rPr>
              <a:t>Rhode Island			Alabama		Florida			Indiana</a:t>
            </a:r>
          </a:p>
          <a:p>
            <a:pPr marL="0" indent="0">
              <a:buNone/>
            </a:pPr>
            <a:r>
              <a:rPr lang="en-US" sz="1600" dirty="0">
                <a:latin typeface="Roboto" panose="02000000000000000000" pitchFamily="2" charset="0"/>
              </a:rPr>
              <a:t>New York 			Alaska					Utah</a:t>
            </a:r>
          </a:p>
          <a:p>
            <a:pPr marL="0" indent="0">
              <a:buNone/>
            </a:pPr>
            <a:r>
              <a:rPr lang="en-US" sz="1600" dirty="0">
                <a:latin typeface="Roboto" panose="02000000000000000000" pitchFamily="2" charset="0"/>
              </a:rPr>
              <a:t>New Mexico								Wisconsin</a:t>
            </a:r>
          </a:p>
          <a:p>
            <a:pPr marL="0" indent="0">
              <a:buNone/>
            </a:pPr>
            <a:r>
              <a:rPr lang="en-US" sz="1600" dirty="0">
                <a:latin typeface="Roboto" panose="02000000000000000000" pitchFamily="2" charset="0"/>
              </a:rPr>
              <a:t>New Jersey								</a:t>
            </a:r>
          </a:p>
          <a:p>
            <a:pPr marL="0" indent="0">
              <a:buNone/>
            </a:pPr>
            <a:r>
              <a:rPr lang="en-US" sz="1600" dirty="0">
                <a:latin typeface="Roboto" panose="02000000000000000000" pitchFamily="2" charset="0"/>
              </a:rPr>
              <a:t>Massachusetts</a:t>
            </a:r>
          </a:p>
          <a:p>
            <a:pPr marL="0" indent="0">
              <a:buNone/>
            </a:pPr>
            <a:r>
              <a:rPr lang="en-US" sz="1600" dirty="0">
                <a:latin typeface="Roboto" panose="02000000000000000000" pitchFamily="2" charset="0"/>
              </a:rPr>
              <a:t>Maryland</a:t>
            </a:r>
          </a:p>
          <a:p>
            <a:pPr marL="0" indent="0">
              <a:buNone/>
            </a:pPr>
            <a:r>
              <a:rPr lang="en-US" sz="1600" dirty="0">
                <a:latin typeface="Roboto" panose="02000000000000000000" pitchFamily="2" charset="0"/>
              </a:rPr>
              <a:t>Hawaii</a:t>
            </a:r>
          </a:p>
          <a:p>
            <a:pPr marL="0" indent="0">
              <a:buNone/>
            </a:pPr>
            <a:r>
              <a:rPr lang="en-US" sz="1600" dirty="0">
                <a:latin typeface="Roboto" panose="02000000000000000000" pitchFamily="2" charset="0"/>
              </a:rPr>
              <a:t>Connecticut			</a:t>
            </a:r>
          </a:p>
          <a:p>
            <a:pPr marL="0" indent="0">
              <a:buNone/>
            </a:pPr>
            <a:r>
              <a:rPr lang="en-US" sz="1600" dirty="0">
                <a:latin typeface="Roboto" panose="02000000000000000000" pitchFamily="2" charset="0"/>
              </a:rPr>
              <a:t>Colorado</a:t>
            </a:r>
          </a:p>
          <a:p>
            <a:pPr marL="0" indent="0">
              <a:buNone/>
            </a:pPr>
            <a:r>
              <a:rPr lang="en-US" sz="1600" dirty="0">
                <a:latin typeface="Roboto" panose="02000000000000000000" pitchFamily="2" charset="0"/>
              </a:rPr>
              <a:t>California</a:t>
            </a:r>
          </a:p>
          <a:p>
            <a:pPr marL="0" indent="0">
              <a:buNone/>
            </a:pPr>
            <a:r>
              <a:rPr lang="en-US" sz="1600" dirty="0">
                <a:latin typeface="Roboto" panose="02000000000000000000" pitchFamily="2" charset="0"/>
              </a:rPr>
              <a:t>Washington D.C. </a:t>
            </a:r>
          </a:p>
          <a:p>
            <a:pPr marL="0" indent="0">
              <a:buNone/>
            </a:pPr>
            <a:endParaRPr lang="en-US" sz="1600" dirty="0">
              <a:latin typeface="Roboto" panose="02000000000000000000" pitchFamily="2" charset="0"/>
            </a:endParaRPr>
          </a:p>
          <a:p>
            <a:pPr marL="0" indent="0">
              <a:buNone/>
            </a:pPr>
            <a:endParaRPr lang="en-US" sz="1600" dirty="0">
              <a:latin typeface="Roboto" panose="02000000000000000000" pitchFamily="2" charset="0"/>
            </a:endParaRPr>
          </a:p>
          <a:p>
            <a:pPr marL="0" indent="0">
              <a:buNone/>
            </a:pPr>
            <a:endParaRPr lang="en-US" sz="600" dirty="0">
              <a:latin typeface="Roboto" panose="02000000000000000000" pitchFamily="2" charset="0"/>
            </a:endParaRPr>
          </a:p>
          <a:p>
            <a:pPr marL="0" indent="0">
              <a:buNone/>
            </a:pPr>
            <a:endParaRPr lang="en-US" sz="600" dirty="0">
              <a:latin typeface="Roboto" panose="02000000000000000000" pitchFamily="2" charset="0"/>
            </a:endParaRPr>
          </a:p>
          <a:p>
            <a:endParaRPr lang="en-US" sz="600" dirty="0"/>
          </a:p>
        </p:txBody>
      </p:sp>
      <p:pic>
        <p:nvPicPr>
          <p:cNvPr id="4" name="Picture 3">
            <a:extLst>
              <a:ext uri="{FF2B5EF4-FFF2-40B4-BE49-F238E27FC236}">
                <a16:creationId xmlns:a16="http://schemas.microsoft.com/office/drawing/2014/main" id="{B31B202E-6B94-9E61-6DAD-DE6BF2A6F6EF}"/>
              </a:ext>
            </a:extLst>
          </p:cNvPr>
          <p:cNvPicPr>
            <a:picLocks noChangeAspect="1"/>
          </p:cNvPicPr>
          <p:nvPr/>
        </p:nvPicPr>
        <p:blipFill>
          <a:blip r:embed="rId2"/>
          <a:stretch>
            <a:fillRect/>
          </a:stretch>
        </p:blipFill>
        <p:spPr>
          <a:xfrm>
            <a:off x="10312400" y="2917254"/>
            <a:ext cx="1635759" cy="401194"/>
          </a:xfrm>
          <a:prstGeom prst="rect">
            <a:avLst/>
          </a:prstGeom>
        </p:spPr>
      </p:pic>
    </p:spTree>
    <p:extLst>
      <p:ext uri="{BB962C8B-B14F-4D97-AF65-F5344CB8AC3E}">
        <p14:creationId xmlns:p14="http://schemas.microsoft.com/office/powerpoint/2010/main" val="83105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75A9A60B-5437-AAF7-6F0C-2444A109DE4E}"/>
              </a:ext>
            </a:extLst>
          </p:cNvPr>
          <p:cNvSpPr>
            <a:spLocks noGrp="1"/>
          </p:cNvSpPr>
          <p:nvPr>
            <p:ph type="title"/>
          </p:nvPr>
        </p:nvSpPr>
        <p:spPr>
          <a:xfrm>
            <a:off x="1047280" y="759805"/>
            <a:ext cx="10306520" cy="1325563"/>
          </a:xfrm>
        </p:spPr>
        <p:txBody>
          <a:bodyPr>
            <a:normAutofit/>
          </a:bodyPr>
          <a:lstStyle/>
          <a:p>
            <a:r>
              <a:rPr lang="en-US" sz="4000" b="1" i="1" dirty="0">
                <a:solidFill>
                  <a:srgbClr val="FFFFFF"/>
                </a:solidFill>
              </a:rPr>
              <a:t>Same-Sex Marriage </a:t>
            </a:r>
          </a:p>
        </p:txBody>
      </p:sp>
      <p:sp>
        <p:nvSpPr>
          <p:cNvPr id="3" name="Content Placeholder 2">
            <a:extLst>
              <a:ext uri="{FF2B5EF4-FFF2-40B4-BE49-F238E27FC236}">
                <a16:creationId xmlns:a16="http://schemas.microsoft.com/office/drawing/2014/main" id="{93E8BCFA-1FCA-0116-0A74-BA790C613D4D}"/>
              </a:ext>
            </a:extLst>
          </p:cNvPr>
          <p:cNvSpPr>
            <a:spLocks noGrp="1"/>
          </p:cNvSpPr>
          <p:nvPr>
            <p:ph idx="1"/>
          </p:nvPr>
        </p:nvSpPr>
        <p:spPr>
          <a:xfrm>
            <a:off x="1529032" y="2475602"/>
            <a:ext cx="8560541" cy="4081062"/>
          </a:xfrm>
        </p:spPr>
        <p:txBody>
          <a:bodyPr>
            <a:noAutofit/>
          </a:bodyPr>
          <a:lstStyle/>
          <a:p>
            <a:pPr marL="0" indent="0">
              <a:buNone/>
            </a:pPr>
            <a:r>
              <a:rPr lang="en-US" sz="1800" dirty="0"/>
              <a:t>In 2015, the Supreme Court ruled that the fundamental right to marry is guaranteed to same-sex couples by the Due Process and Equal Protection Clauses of the 14</a:t>
            </a:r>
            <a:r>
              <a:rPr lang="en-US" sz="1800" baseline="30000" dirty="0"/>
              <a:t>th</a:t>
            </a:r>
            <a:r>
              <a:rPr lang="en-US" sz="1800" dirty="0"/>
              <a:t> Amendment. </a:t>
            </a:r>
          </a:p>
          <a:p>
            <a:pPr marL="411480"/>
            <a:r>
              <a:rPr lang="en-US" sz="1800" dirty="0"/>
              <a:t>Yet 29 states still have constitutions that still ban same sex marriage.</a:t>
            </a:r>
          </a:p>
          <a:p>
            <a:pPr marL="0" indent="0">
              <a:buNone/>
            </a:pPr>
            <a:endParaRPr lang="en-US" sz="1800" dirty="0"/>
          </a:p>
          <a:p>
            <a:pPr marL="0" indent="0">
              <a:buNone/>
            </a:pPr>
            <a:r>
              <a:rPr lang="en-US" sz="1800" dirty="0"/>
              <a:t>Who should decide rules for same-sex marriage?</a:t>
            </a:r>
          </a:p>
          <a:p>
            <a:pPr marL="228600" lvl="1">
              <a:buNone/>
            </a:pPr>
            <a:endParaRPr lang="en-US" sz="1800" dirty="0"/>
          </a:p>
          <a:p>
            <a:pPr marL="228600" lvl="1">
              <a:buNone/>
            </a:pPr>
            <a:r>
              <a:rPr lang="en-US" sz="1800" dirty="0"/>
              <a:t>			Federal 		States		Individuals</a:t>
            </a:r>
          </a:p>
        </p:txBody>
      </p:sp>
      <p:pic>
        <p:nvPicPr>
          <p:cNvPr id="4" name="Picture 3">
            <a:extLst>
              <a:ext uri="{FF2B5EF4-FFF2-40B4-BE49-F238E27FC236}">
                <a16:creationId xmlns:a16="http://schemas.microsoft.com/office/drawing/2014/main" id="{1965C5B4-7B6E-343D-6030-134A9437B1C1}"/>
              </a:ext>
            </a:extLst>
          </p:cNvPr>
          <p:cNvPicPr>
            <a:picLocks noChangeAspect="1"/>
          </p:cNvPicPr>
          <p:nvPr/>
        </p:nvPicPr>
        <p:blipFill>
          <a:blip r:embed="rId2"/>
          <a:stretch>
            <a:fillRect/>
          </a:stretch>
        </p:blipFill>
        <p:spPr>
          <a:xfrm>
            <a:off x="10183092" y="3605274"/>
            <a:ext cx="2005860" cy="608208"/>
          </a:xfrm>
          <a:prstGeom prst="rect">
            <a:avLst/>
          </a:prstGeom>
        </p:spPr>
      </p:pic>
    </p:spTree>
    <p:extLst>
      <p:ext uri="{BB962C8B-B14F-4D97-AF65-F5344CB8AC3E}">
        <p14:creationId xmlns:p14="http://schemas.microsoft.com/office/powerpoint/2010/main" val="9413534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50397</TotalTime>
  <Words>3098</Words>
  <Application>Microsoft Macintosh PowerPoint</Application>
  <PresentationFormat>Widescreen</PresentationFormat>
  <Paragraphs>252</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Roboto</vt:lpstr>
      <vt:lpstr>Office Theme</vt:lpstr>
      <vt:lpstr> Democracy Vs. Republic</vt:lpstr>
      <vt:lpstr>The Federal Government Vs. The States</vt:lpstr>
      <vt:lpstr>Balance Between Federal, State, and Individual Rights</vt:lpstr>
      <vt:lpstr>Part 1: Laws Relating to Individuals                Speed Limits on Interstate Highways</vt:lpstr>
      <vt:lpstr>Drinking Age</vt:lpstr>
      <vt:lpstr>Exceptions to Drinking Age</vt:lpstr>
      <vt:lpstr>Marriage Laws</vt:lpstr>
      <vt:lpstr>States Where First Cousins Can Marry</vt:lpstr>
      <vt:lpstr>Same-Sex Marriage </vt:lpstr>
      <vt:lpstr>Interracial Marriage</vt:lpstr>
      <vt:lpstr>Polygamy</vt:lpstr>
      <vt:lpstr>Moving Between States</vt:lpstr>
      <vt:lpstr>Guns</vt:lpstr>
      <vt:lpstr>Marijuana- Federal V.  State Governments</vt:lpstr>
      <vt:lpstr>Abortion</vt:lpstr>
      <vt:lpstr>Abortion</vt:lpstr>
      <vt:lpstr>Part 2: Immigration Impact of Federal Laws on States </vt:lpstr>
      <vt:lpstr>Immigration-2</vt:lpstr>
      <vt:lpstr>  Part 3: Election Laws Voting Systems</vt:lpstr>
      <vt:lpstr>Electoral College</vt:lpstr>
      <vt:lpstr>Drawing of Election Districts-Population</vt:lpstr>
      <vt:lpstr>Drawing of Election Districts-Discrimination </vt:lpstr>
      <vt:lpstr>Gerrymandering</vt:lpstr>
      <vt:lpstr>Independent Commissions</vt:lpstr>
      <vt:lpstr>National Vs. State Voting Rules</vt:lpstr>
      <vt:lpstr>Registration and Voter I.D.s</vt:lpstr>
      <vt:lpstr>Oversight Voting Rules</vt:lpstr>
      <vt:lpstr>The Supreme Court and the Independent States Legislative Construction of the Constitutionht Voting Rules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siris</dc:creator>
  <cp:lastModifiedBy>peter siris</cp:lastModifiedBy>
  <cp:revision>25</cp:revision>
  <dcterms:created xsi:type="dcterms:W3CDTF">2022-07-25T17:41:01Z</dcterms:created>
  <dcterms:modified xsi:type="dcterms:W3CDTF">2022-10-11T19:33:21Z</dcterms:modified>
</cp:coreProperties>
</file>