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440" r:id="rId2"/>
    <p:sldId id="431" r:id="rId3"/>
    <p:sldId id="444" r:id="rId4"/>
    <p:sldId id="446" r:id="rId5"/>
    <p:sldId id="428" r:id="rId6"/>
    <p:sldId id="434" r:id="rId7"/>
    <p:sldId id="426" r:id="rId8"/>
    <p:sldId id="433" r:id="rId9"/>
    <p:sldId id="432" r:id="rId10"/>
    <p:sldId id="292" r:id="rId11"/>
    <p:sldId id="285" r:id="rId12"/>
    <p:sldId id="441" r:id="rId13"/>
    <p:sldId id="257" r:id="rId14"/>
    <p:sldId id="269" r:id="rId15"/>
    <p:sldId id="258" r:id="rId16"/>
    <p:sldId id="261" r:id="rId17"/>
    <p:sldId id="262" r:id="rId18"/>
    <p:sldId id="308" r:id="rId19"/>
    <p:sldId id="291" r:id="rId20"/>
    <p:sldId id="264" r:id="rId21"/>
    <p:sldId id="265" r:id="rId22"/>
    <p:sldId id="400" r:id="rId23"/>
    <p:sldId id="299" r:id="rId24"/>
    <p:sldId id="304" r:id="rId25"/>
    <p:sldId id="303" r:id="rId26"/>
    <p:sldId id="301" r:id="rId27"/>
    <p:sldId id="295" r:id="rId28"/>
    <p:sldId id="297" r:id="rId29"/>
    <p:sldId id="403" r:id="rId30"/>
    <p:sldId id="309" r:id="rId31"/>
    <p:sldId id="410" r:id="rId32"/>
    <p:sldId id="406" r:id="rId33"/>
    <p:sldId id="423" r:id="rId34"/>
    <p:sldId id="424" r:id="rId35"/>
    <p:sldId id="397" r:id="rId36"/>
    <p:sldId id="421" r:id="rId37"/>
    <p:sldId id="435" r:id="rId38"/>
    <p:sldId id="398" r:id="rId39"/>
    <p:sldId id="399" r:id="rId40"/>
    <p:sldId id="4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6327"/>
  </p:normalViewPr>
  <p:slideViewPr>
    <p:cSldViewPr snapToGrid="0" snapToObjects="1">
      <p:cViewPr varScale="1">
        <p:scale>
          <a:sx n="123" d="100"/>
          <a:sy n="123"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33925-E93A-473C-ABBE-900394043C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0C2697-0D1C-42FE-8E66-71151BC44030}">
      <dgm:prSet/>
      <dgm:spPr/>
      <dgm:t>
        <a:bodyPr/>
        <a:lstStyle/>
        <a:p>
          <a:r>
            <a:rPr lang="en-US" dirty="0"/>
            <a:t>Republicans believe Democrats are:</a:t>
          </a:r>
        </a:p>
      </dgm:t>
    </dgm:pt>
    <dgm:pt modelId="{DEA5CA0C-FE04-4C68-9D4C-307D8D9F7BF7}" type="parTrans" cxnId="{6D7F52EC-115E-4C92-8025-D0D231671B7E}">
      <dgm:prSet/>
      <dgm:spPr/>
      <dgm:t>
        <a:bodyPr/>
        <a:lstStyle/>
        <a:p>
          <a:endParaRPr lang="en-US"/>
        </a:p>
      </dgm:t>
    </dgm:pt>
    <dgm:pt modelId="{8812EF2E-C0D3-41D6-8C92-3B182DB6EB55}" type="sibTrans" cxnId="{6D7F52EC-115E-4C92-8025-D0D231671B7E}">
      <dgm:prSet/>
      <dgm:spPr/>
      <dgm:t>
        <a:bodyPr/>
        <a:lstStyle/>
        <a:p>
          <a:endParaRPr lang="en-US"/>
        </a:p>
      </dgm:t>
    </dgm:pt>
    <dgm:pt modelId="{E64E1A08-0B9B-4FAB-B51B-57FAF42C9777}">
      <dgm:prSet/>
      <dgm:spPr/>
      <dgm:t>
        <a:bodyPr/>
        <a:lstStyle/>
        <a:p>
          <a:pPr marL="445770"/>
          <a:r>
            <a:rPr lang="en-US" dirty="0"/>
            <a:t>Against the Police</a:t>
          </a:r>
        </a:p>
      </dgm:t>
    </dgm:pt>
    <dgm:pt modelId="{9B816251-0A81-4911-AE7A-123B02978645}" type="parTrans" cxnId="{BB6320EB-B7C4-49DC-9D8C-869FFE06F82F}">
      <dgm:prSet/>
      <dgm:spPr/>
      <dgm:t>
        <a:bodyPr/>
        <a:lstStyle/>
        <a:p>
          <a:endParaRPr lang="en-US"/>
        </a:p>
      </dgm:t>
    </dgm:pt>
    <dgm:pt modelId="{0E96D3F3-AA00-4BC0-8875-8512DC7BE06C}" type="sibTrans" cxnId="{BB6320EB-B7C4-49DC-9D8C-869FFE06F82F}">
      <dgm:prSet/>
      <dgm:spPr/>
      <dgm:t>
        <a:bodyPr/>
        <a:lstStyle/>
        <a:p>
          <a:endParaRPr lang="en-US"/>
        </a:p>
      </dgm:t>
    </dgm:pt>
    <dgm:pt modelId="{14BEB5F7-77D6-481C-8712-1E71DA480FDC}">
      <dgm:prSet/>
      <dgm:spPr/>
      <dgm:t>
        <a:bodyPr/>
        <a:lstStyle/>
        <a:p>
          <a:pPr marL="445770"/>
          <a:r>
            <a:rPr lang="en-US" dirty="0"/>
            <a:t>Lack Pride in America</a:t>
          </a:r>
        </a:p>
      </dgm:t>
    </dgm:pt>
    <dgm:pt modelId="{046639F5-0DCD-4FE2-8EB3-10B9DD60E7E5}" type="parTrans" cxnId="{884AED63-55F1-46FA-86CB-BD9E9EDEA3BD}">
      <dgm:prSet/>
      <dgm:spPr/>
      <dgm:t>
        <a:bodyPr/>
        <a:lstStyle/>
        <a:p>
          <a:endParaRPr lang="en-US"/>
        </a:p>
      </dgm:t>
    </dgm:pt>
    <dgm:pt modelId="{E730647C-4681-4020-91B4-8A3CAC80ECB0}" type="sibTrans" cxnId="{884AED63-55F1-46FA-86CB-BD9E9EDEA3BD}">
      <dgm:prSet/>
      <dgm:spPr/>
      <dgm:t>
        <a:bodyPr/>
        <a:lstStyle/>
        <a:p>
          <a:endParaRPr lang="en-US"/>
        </a:p>
      </dgm:t>
    </dgm:pt>
    <dgm:pt modelId="{7C3A0761-CE3F-4974-ACB4-135216CD94CC}">
      <dgm:prSet/>
      <dgm:spPr/>
      <dgm:t>
        <a:bodyPr/>
        <a:lstStyle/>
        <a:p>
          <a:pPr marL="445770"/>
          <a:r>
            <a:rPr lang="en-US" dirty="0"/>
            <a:t>For Open Borders</a:t>
          </a:r>
        </a:p>
      </dgm:t>
    </dgm:pt>
    <dgm:pt modelId="{6AD49868-62E1-4BA1-9152-20D313C9F03C}" type="parTrans" cxnId="{CEDE6365-16B4-4D11-9F93-881563FBDCC7}">
      <dgm:prSet/>
      <dgm:spPr/>
      <dgm:t>
        <a:bodyPr/>
        <a:lstStyle/>
        <a:p>
          <a:endParaRPr lang="en-US"/>
        </a:p>
      </dgm:t>
    </dgm:pt>
    <dgm:pt modelId="{EFD4EEF4-489B-4117-B9C2-3937AEE76DC1}" type="sibTrans" cxnId="{CEDE6365-16B4-4D11-9F93-881563FBDCC7}">
      <dgm:prSet/>
      <dgm:spPr/>
      <dgm:t>
        <a:bodyPr/>
        <a:lstStyle/>
        <a:p>
          <a:endParaRPr lang="en-US"/>
        </a:p>
      </dgm:t>
    </dgm:pt>
    <dgm:pt modelId="{3E48F193-FAD8-49CA-AC03-3232807056B5}">
      <dgm:prSet/>
      <dgm:spPr/>
      <dgm:t>
        <a:bodyPr/>
        <a:lstStyle/>
        <a:p>
          <a:pPr marL="445770"/>
          <a:r>
            <a:rPr lang="en-US" dirty="0"/>
            <a:t>Against Guns, </a:t>
          </a:r>
        </a:p>
      </dgm:t>
    </dgm:pt>
    <dgm:pt modelId="{9571DB99-B129-4F36-B234-15C942437623}" type="parTrans" cxnId="{88378D39-9E2B-4CA7-8867-DF3734B7B8A8}">
      <dgm:prSet/>
      <dgm:spPr/>
      <dgm:t>
        <a:bodyPr/>
        <a:lstStyle/>
        <a:p>
          <a:endParaRPr lang="en-US"/>
        </a:p>
      </dgm:t>
    </dgm:pt>
    <dgm:pt modelId="{44F1FC10-C2C2-49D7-B648-4592C13C5138}" type="sibTrans" cxnId="{88378D39-9E2B-4CA7-8867-DF3734B7B8A8}">
      <dgm:prSet/>
      <dgm:spPr/>
      <dgm:t>
        <a:bodyPr/>
        <a:lstStyle/>
        <a:p>
          <a:endParaRPr lang="en-US"/>
        </a:p>
      </dgm:t>
    </dgm:pt>
    <dgm:pt modelId="{6C16A066-39E4-47CE-94D2-CF9CDC912871}">
      <dgm:prSet/>
      <dgm:spPr/>
      <dgm:t>
        <a:bodyPr/>
        <a:lstStyle/>
        <a:p>
          <a:pPr marL="445770"/>
          <a:r>
            <a:rPr lang="en-US" dirty="0"/>
            <a:t>For Socialism, and </a:t>
          </a:r>
        </a:p>
      </dgm:t>
    </dgm:pt>
    <dgm:pt modelId="{EE6629EC-E615-4D3C-9F29-5C15F5EAC4CF}" type="parTrans" cxnId="{33A87BAF-29C6-4CE9-90A2-857FCCE71BE7}">
      <dgm:prSet/>
      <dgm:spPr/>
      <dgm:t>
        <a:bodyPr/>
        <a:lstStyle/>
        <a:p>
          <a:endParaRPr lang="en-US"/>
        </a:p>
      </dgm:t>
    </dgm:pt>
    <dgm:pt modelId="{0600A145-0D79-4604-B993-C6E0700D80EF}" type="sibTrans" cxnId="{33A87BAF-29C6-4CE9-90A2-857FCCE71BE7}">
      <dgm:prSet/>
      <dgm:spPr/>
      <dgm:t>
        <a:bodyPr/>
        <a:lstStyle/>
        <a:p>
          <a:endParaRPr lang="en-US"/>
        </a:p>
      </dgm:t>
    </dgm:pt>
    <dgm:pt modelId="{FB5A6858-3DDC-48D8-8C6E-177C4983DFCE}">
      <dgm:prSet/>
      <dgm:spPr/>
      <dgm:t>
        <a:bodyPr/>
        <a:lstStyle/>
        <a:p>
          <a:pPr marL="445770"/>
          <a:r>
            <a:rPr lang="en-US" dirty="0"/>
            <a:t>For abolishing ICE.</a:t>
          </a:r>
        </a:p>
      </dgm:t>
    </dgm:pt>
    <dgm:pt modelId="{8480708C-09B7-4BC5-9E92-455B94EAC067}" type="parTrans" cxnId="{461B1255-B5E8-4AAD-80E8-35BBC1BD6BC1}">
      <dgm:prSet/>
      <dgm:spPr/>
      <dgm:t>
        <a:bodyPr/>
        <a:lstStyle/>
        <a:p>
          <a:endParaRPr lang="en-US"/>
        </a:p>
      </dgm:t>
    </dgm:pt>
    <dgm:pt modelId="{DA22E920-9E6E-49FA-BE27-5A95CCA2DB1F}" type="sibTrans" cxnId="{461B1255-B5E8-4AAD-80E8-35BBC1BD6BC1}">
      <dgm:prSet/>
      <dgm:spPr/>
      <dgm:t>
        <a:bodyPr/>
        <a:lstStyle/>
        <a:p>
          <a:endParaRPr lang="en-US"/>
        </a:p>
      </dgm:t>
    </dgm:pt>
    <dgm:pt modelId="{446BA609-4196-49E9-BB2D-0AF825D8486E}">
      <dgm:prSet/>
      <dgm:spPr/>
      <dgm:t>
        <a:bodyPr/>
        <a:lstStyle/>
        <a:p>
          <a:r>
            <a:rPr lang="en-US" dirty="0"/>
            <a:t>Yet 82% of Democrats support the police, 85% are proud Americans, and over 50% have the same views as Republicans. </a:t>
          </a:r>
        </a:p>
      </dgm:t>
    </dgm:pt>
    <dgm:pt modelId="{391E841E-9104-4FD8-935C-209682E299ED}" type="parTrans" cxnId="{5C07C833-46E5-4D80-9867-66BE4685F97C}">
      <dgm:prSet/>
      <dgm:spPr/>
      <dgm:t>
        <a:bodyPr/>
        <a:lstStyle/>
        <a:p>
          <a:endParaRPr lang="en-US"/>
        </a:p>
      </dgm:t>
    </dgm:pt>
    <dgm:pt modelId="{D2ED9E17-A27C-4984-A6E6-1A005CB34911}" type="sibTrans" cxnId="{5C07C833-46E5-4D80-9867-66BE4685F97C}">
      <dgm:prSet/>
      <dgm:spPr/>
      <dgm:t>
        <a:bodyPr/>
        <a:lstStyle/>
        <a:p>
          <a:endParaRPr lang="en-US"/>
        </a:p>
      </dgm:t>
    </dgm:pt>
    <dgm:pt modelId="{B6C90B55-94B3-9644-84AC-FA90203E18E0}" type="pres">
      <dgm:prSet presAssocID="{6A233925-E93A-473C-ABBE-900394043C36}" presName="linear" presStyleCnt="0">
        <dgm:presLayoutVars>
          <dgm:animLvl val="lvl"/>
          <dgm:resizeHandles val="exact"/>
        </dgm:presLayoutVars>
      </dgm:prSet>
      <dgm:spPr/>
    </dgm:pt>
    <dgm:pt modelId="{F7C179AA-3625-124F-B179-BDF5ED2F5456}" type="pres">
      <dgm:prSet presAssocID="{160C2697-0D1C-42FE-8E66-71151BC44030}" presName="parentText" presStyleLbl="node1" presStyleIdx="0" presStyleCnt="2">
        <dgm:presLayoutVars>
          <dgm:chMax val="0"/>
          <dgm:bulletEnabled val="1"/>
        </dgm:presLayoutVars>
      </dgm:prSet>
      <dgm:spPr/>
    </dgm:pt>
    <dgm:pt modelId="{D262C616-5A57-AE48-9D46-308C9EE5FD70}" type="pres">
      <dgm:prSet presAssocID="{160C2697-0D1C-42FE-8E66-71151BC44030}" presName="childText" presStyleLbl="revTx" presStyleIdx="0" presStyleCnt="1">
        <dgm:presLayoutVars>
          <dgm:bulletEnabled val="1"/>
        </dgm:presLayoutVars>
      </dgm:prSet>
      <dgm:spPr/>
    </dgm:pt>
    <dgm:pt modelId="{3E4FFB46-FB01-1C46-A4B4-B0DBCA715F3D}" type="pres">
      <dgm:prSet presAssocID="{446BA609-4196-49E9-BB2D-0AF825D8486E}" presName="parentText" presStyleLbl="node1" presStyleIdx="1" presStyleCnt="2">
        <dgm:presLayoutVars>
          <dgm:chMax val="0"/>
          <dgm:bulletEnabled val="1"/>
        </dgm:presLayoutVars>
      </dgm:prSet>
      <dgm:spPr/>
    </dgm:pt>
  </dgm:ptLst>
  <dgm:cxnLst>
    <dgm:cxn modelId="{5C07C833-46E5-4D80-9867-66BE4685F97C}" srcId="{6A233925-E93A-473C-ABBE-900394043C36}" destId="{446BA609-4196-49E9-BB2D-0AF825D8486E}" srcOrd="1" destOrd="0" parTransId="{391E841E-9104-4FD8-935C-209682E299ED}" sibTransId="{D2ED9E17-A27C-4984-A6E6-1A005CB34911}"/>
    <dgm:cxn modelId="{88378D39-9E2B-4CA7-8867-DF3734B7B8A8}" srcId="{160C2697-0D1C-42FE-8E66-71151BC44030}" destId="{3E48F193-FAD8-49CA-AC03-3232807056B5}" srcOrd="3" destOrd="0" parTransId="{9571DB99-B129-4F36-B234-15C942437623}" sibTransId="{44F1FC10-C2C2-49D7-B648-4592C13C5138}"/>
    <dgm:cxn modelId="{461B1255-B5E8-4AAD-80E8-35BBC1BD6BC1}" srcId="{160C2697-0D1C-42FE-8E66-71151BC44030}" destId="{FB5A6858-3DDC-48D8-8C6E-177C4983DFCE}" srcOrd="5" destOrd="0" parTransId="{8480708C-09B7-4BC5-9E92-455B94EAC067}" sibTransId="{DA22E920-9E6E-49FA-BE27-5A95CCA2DB1F}"/>
    <dgm:cxn modelId="{884AED63-55F1-46FA-86CB-BD9E9EDEA3BD}" srcId="{160C2697-0D1C-42FE-8E66-71151BC44030}" destId="{14BEB5F7-77D6-481C-8712-1E71DA480FDC}" srcOrd="1" destOrd="0" parTransId="{046639F5-0DCD-4FE2-8EB3-10B9DD60E7E5}" sibTransId="{E730647C-4681-4020-91B4-8A3CAC80ECB0}"/>
    <dgm:cxn modelId="{CEDE6365-16B4-4D11-9F93-881563FBDCC7}" srcId="{160C2697-0D1C-42FE-8E66-71151BC44030}" destId="{7C3A0761-CE3F-4974-ACB4-135216CD94CC}" srcOrd="2" destOrd="0" parTransId="{6AD49868-62E1-4BA1-9152-20D313C9F03C}" sibTransId="{EFD4EEF4-489B-4117-B9C2-3937AEE76DC1}"/>
    <dgm:cxn modelId="{5CD8FE6C-9441-F841-BB90-60198C510334}" type="presOf" srcId="{3E48F193-FAD8-49CA-AC03-3232807056B5}" destId="{D262C616-5A57-AE48-9D46-308C9EE5FD70}" srcOrd="0" destOrd="3" presId="urn:microsoft.com/office/officeart/2005/8/layout/vList2"/>
    <dgm:cxn modelId="{EA38B687-8579-0B42-8AFA-8252EA8B05A4}" type="presOf" srcId="{14BEB5F7-77D6-481C-8712-1E71DA480FDC}" destId="{D262C616-5A57-AE48-9D46-308C9EE5FD70}" srcOrd="0" destOrd="1" presId="urn:microsoft.com/office/officeart/2005/8/layout/vList2"/>
    <dgm:cxn modelId="{DD5E39A0-3B52-D044-A361-A237EF330889}" type="presOf" srcId="{6A233925-E93A-473C-ABBE-900394043C36}" destId="{B6C90B55-94B3-9644-84AC-FA90203E18E0}" srcOrd="0" destOrd="0" presId="urn:microsoft.com/office/officeart/2005/8/layout/vList2"/>
    <dgm:cxn modelId="{769110A5-FD71-964C-B5B0-563782E11DF7}" type="presOf" srcId="{446BA609-4196-49E9-BB2D-0AF825D8486E}" destId="{3E4FFB46-FB01-1C46-A4B4-B0DBCA715F3D}" srcOrd="0" destOrd="0" presId="urn:microsoft.com/office/officeart/2005/8/layout/vList2"/>
    <dgm:cxn modelId="{AE65CEA7-5086-964F-95D4-AF562D578DE6}" type="presOf" srcId="{E64E1A08-0B9B-4FAB-B51B-57FAF42C9777}" destId="{D262C616-5A57-AE48-9D46-308C9EE5FD70}" srcOrd="0" destOrd="0" presId="urn:microsoft.com/office/officeart/2005/8/layout/vList2"/>
    <dgm:cxn modelId="{33A87BAF-29C6-4CE9-90A2-857FCCE71BE7}" srcId="{160C2697-0D1C-42FE-8E66-71151BC44030}" destId="{6C16A066-39E4-47CE-94D2-CF9CDC912871}" srcOrd="4" destOrd="0" parTransId="{EE6629EC-E615-4D3C-9F29-5C15F5EAC4CF}" sibTransId="{0600A145-0D79-4604-B993-C6E0700D80EF}"/>
    <dgm:cxn modelId="{675F54B7-1579-CC4C-A773-8856EF88F664}" type="presOf" srcId="{FB5A6858-3DDC-48D8-8C6E-177C4983DFCE}" destId="{D262C616-5A57-AE48-9D46-308C9EE5FD70}" srcOrd="0" destOrd="5" presId="urn:microsoft.com/office/officeart/2005/8/layout/vList2"/>
    <dgm:cxn modelId="{6131ADBD-AB15-7A42-ADAE-F0EF69F14F62}" type="presOf" srcId="{160C2697-0D1C-42FE-8E66-71151BC44030}" destId="{F7C179AA-3625-124F-B179-BDF5ED2F5456}" srcOrd="0" destOrd="0" presId="urn:microsoft.com/office/officeart/2005/8/layout/vList2"/>
    <dgm:cxn modelId="{BB6320EB-B7C4-49DC-9D8C-869FFE06F82F}" srcId="{160C2697-0D1C-42FE-8E66-71151BC44030}" destId="{E64E1A08-0B9B-4FAB-B51B-57FAF42C9777}" srcOrd="0" destOrd="0" parTransId="{9B816251-0A81-4911-AE7A-123B02978645}" sibTransId="{0E96D3F3-AA00-4BC0-8875-8512DC7BE06C}"/>
    <dgm:cxn modelId="{6D7F52EC-115E-4C92-8025-D0D231671B7E}" srcId="{6A233925-E93A-473C-ABBE-900394043C36}" destId="{160C2697-0D1C-42FE-8E66-71151BC44030}" srcOrd="0" destOrd="0" parTransId="{DEA5CA0C-FE04-4C68-9D4C-307D8D9F7BF7}" sibTransId="{8812EF2E-C0D3-41D6-8C92-3B182DB6EB55}"/>
    <dgm:cxn modelId="{3564FDED-1F8B-7340-BF25-FE1C826990C1}" type="presOf" srcId="{6C16A066-39E4-47CE-94D2-CF9CDC912871}" destId="{D262C616-5A57-AE48-9D46-308C9EE5FD70}" srcOrd="0" destOrd="4" presId="urn:microsoft.com/office/officeart/2005/8/layout/vList2"/>
    <dgm:cxn modelId="{F669A7F2-B5E7-9842-898A-2A8FBE9E1998}" type="presOf" srcId="{7C3A0761-CE3F-4974-ACB4-135216CD94CC}" destId="{D262C616-5A57-AE48-9D46-308C9EE5FD70}" srcOrd="0" destOrd="2" presId="urn:microsoft.com/office/officeart/2005/8/layout/vList2"/>
    <dgm:cxn modelId="{2C71DFFD-BD0C-F646-B221-42ECECD58B0B}" type="presParOf" srcId="{B6C90B55-94B3-9644-84AC-FA90203E18E0}" destId="{F7C179AA-3625-124F-B179-BDF5ED2F5456}" srcOrd="0" destOrd="0" presId="urn:microsoft.com/office/officeart/2005/8/layout/vList2"/>
    <dgm:cxn modelId="{C9148687-F74E-2748-8AED-8EC726102A5F}" type="presParOf" srcId="{B6C90B55-94B3-9644-84AC-FA90203E18E0}" destId="{D262C616-5A57-AE48-9D46-308C9EE5FD70}" srcOrd="1" destOrd="0" presId="urn:microsoft.com/office/officeart/2005/8/layout/vList2"/>
    <dgm:cxn modelId="{D151D58A-1E52-1C4E-B0C3-8C95EE150589}" type="presParOf" srcId="{B6C90B55-94B3-9644-84AC-FA90203E18E0}" destId="{3E4FFB46-FB01-1C46-A4B4-B0DBCA715F3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179AA-3625-124F-B179-BDF5ED2F5456}">
      <dsp:nvSpPr>
        <dsp:cNvPr id="0" name=""/>
        <dsp:cNvSpPr/>
      </dsp:nvSpPr>
      <dsp:spPr>
        <a:xfrm>
          <a:off x="0" y="12591"/>
          <a:ext cx="5899486" cy="1275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Republicans believe Democrats are:</a:t>
          </a:r>
        </a:p>
      </dsp:txBody>
      <dsp:txXfrm>
        <a:off x="62275" y="74866"/>
        <a:ext cx="5774936" cy="1151152"/>
      </dsp:txXfrm>
    </dsp:sp>
    <dsp:sp modelId="{D262C616-5A57-AE48-9D46-308C9EE5FD70}">
      <dsp:nvSpPr>
        <dsp:cNvPr id="0" name=""/>
        <dsp:cNvSpPr/>
      </dsp:nvSpPr>
      <dsp:spPr>
        <a:xfrm>
          <a:off x="0" y="1288294"/>
          <a:ext cx="5899486"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309" tIns="29210" rIns="163576" bIns="29210" numCol="1" spcCol="1270" anchor="t" anchorCtr="0">
          <a:noAutofit/>
        </a:bodyPr>
        <a:lstStyle/>
        <a:p>
          <a:pPr marL="445770" lvl="1" indent="-171450" algn="l" defTabSz="800100">
            <a:lnSpc>
              <a:spcPct val="90000"/>
            </a:lnSpc>
            <a:spcBef>
              <a:spcPct val="0"/>
            </a:spcBef>
            <a:spcAft>
              <a:spcPct val="20000"/>
            </a:spcAft>
            <a:buChar char="•"/>
          </a:pPr>
          <a:r>
            <a:rPr lang="en-US" sz="1800" kern="1200" dirty="0"/>
            <a:t>Against the Police</a:t>
          </a:r>
        </a:p>
        <a:p>
          <a:pPr marL="445770" lvl="1" indent="-171450" algn="l" defTabSz="800100">
            <a:lnSpc>
              <a:spcPct val="90000"/>
            </a:lnSpc>
            <a:spcBef>
              <a:spcPct val="0"/>
            </a:spcBef>
            <a:spcAft>
              <a:spcPct val="20000"/>
            </a:spcAft>
            <a:buChar char="•"/>
          </a:pPr>
          <a:r>
            <a:rPr lang="en-US" sz="1800" kern="1200" dirty="0"/>
            <a:t>Lack Pride in America</a:t>
          </a:r>
        </a:p>
        <a:p>
          <a:pPr marL="445770" lvl="1" indent="-171450" algn="l" defTabSz="800100">
            <a:lnSpc>
              <a:spcPct val="90000"/>
            </a:lnSpc>
            <a:spcBef>
              <a:spcPct val="0"/>
            </a:spcBef>
            <a:spcAft>
              <a:spcPct val="20000"/>
            </a:spcAft>
            <a:buChar char="•"/>
          </a:pPr>
          <a:r>
            <a:rPr lang="en-US" sz="1800" kern="1200" dirty="0"/>
            <a:t>For Open Borders</a:t>
          </a:r>
        </a:p>
        <a:p>
          <a:pPr marL="445770" lvl="1" indent="-171450" algn="l" defTabSz="800100">
            <a:lnSpc>
              <a:spcPct val="90000"/>
            </a:lnSpc>
            <a:spcBef>
              <a:spcPct val="0"/>
            </a:spcBef>
            <a:spcAft>
              <a:spcPct val="20000"/>
            </a:spcAft>
            <a:buChar char="•"/>
          </a:pPr>
          <a:r>
            <a:rPr lang="en-US" sz="1800" kern="1200" dirty="0"/>
            <a:t>Against Guns, </a:t>
          </a:r>
        </a:p>
        <a:p>
          <a:pPr marL="445770" lvl="1" indent="-171450" algn="l" defTabSz="800100">
            <a:lnSpc>
              <a:spcPct val="90000"/>
            </a:lnSpc>
            <a:spcBef>
              <a:spcPct val="0"/>
            </a:spcBef>
            <a:spcAft>
              <a:spcPct val="20000"/>
            </a:spcAft>
            <a:buChar char="•"/>
          </a:pPr>
          <a:r>
            <a:rPr lang="en-US" sz="1800" kern="1200" dirty="0"/>
            <a:t>For Socialism, and </a:t>
          </a:r>
        </a:p>
        <a:p>
          <a:pPr marL="445770" lvl="1" indent="-171450" algn="l" defTabSz="800100">
            <a:lnSpc>
              <a:spcPct val="90000"/>
            </a:lnSpc>
            <a:spcBef>
              <a:spcPct val="0"/>
            </a:spcBef>
            <a:spcAft>
              <a:spcPct val="20000"/>
            </a:spcAft>
            <a:buChar char="•"/>
          </a:pPr>
          <a:r>
            <a:rPr lang="en-US" sz="1800" kern="1200" dirty="0"/>
            <a:t>For abolishing ICE.</a:t>
          </a:r>
        </a:p>
      </dsp:txBody>
      <dsp:txXfrm>
        <a:off x="0" y="1288294"/>
        <a:ext cx="5899486" cy="1856790"/>
      </dsp:txXfrm>
    </dsp:sp>
    <dsp:sp modelId="{3E4FFB46-FB01-1C46-A4B4-B0DBCA715F3D}">
      <dsp:nvSpPr>
        <dsp:cNvPr id="0" name=""/>
        <dsp:cNvSpPr/>
      </dsp:nvSpPr>
      <dsp:spPr>
        <a:xfrm>
          <a:off x="0" y="3145084"/>
          <a:ext cx="5899486" cy="1275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Yet 82% of Democrats support the police, 85% are proud Americans, and over 50% have the same views as Republicans. </a:t>
          </a:r>
        </a:p>
      </dsp:txBody>
      <dsp:txXfrm>
        <a:off x="62275" y="3207359"/>
        <a:ext cx="5774936" cy="1151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F743-256E-6B43-8981-20F0EAA73030}" type="datetimeFigureOut">
              <a:rPr lang="en-US" smtClean="0"/>
              <a:t>10/25/22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26978-257A-5846-A5A4-2DBD5C3C7646}" type="slidenum">
              <a:rPr lang="en-US" smtClean="0"/>
              <a:t>‹#›</a:t>
            </a:fld>
            <a:endParaRPr lang="en-US" dirty="0"/>
          </a:p>
        </p:txBody>
      </p:sp>
    </p:spTree>
    <p:extLst>
      <p:ext uri="{BB962C8B-B14F-4D97-AF65-F5344CB8AC3E}">
        <p14:creationId xmlns:p14="http://schemas.microsoft.com/office/powerpoint/2010/main" val="39027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26978-257A-5846-A5A4-2DBD5C3C7646}" type="slidenum">
              <a:rPr lang="en-US" smtClean="0"/>
              <a:t>6</a:t>
            </a:fld>
            <a:endParaRPr lang="en-US" dirty="0"/>
          </a:p>
        </p:txBody>
      </p:sp>
    </p:spTree>
    <p:extLst>
      <p:ext uri="{BB962C8B-B14F-4D97-AF65-F5344CB8AC3E}">
        <p14:creationId xmlns:p14="http://schemas.microsoft.com/office/powerpoint/2010/main" val="21574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26978-257A-5846-A5A4-2DBD5C3C7646}" type="slidenum">
              <a:rPr lang="en-US" smtClean="0"/>
              <a:t>10</a:t>
            </a:fld>
            <a:endParaRPr lang="en-US" dirty="0"/>
          </a:p>
        </p:txBody>
      </p:sp>
    </p:spTree>
    <p:extLst>
      <p:ext uri="{BB962C8B-B14F-4D97-AF65-F5344CB8AC3E}">
        <p14:creationId xmlns:p14="http://schemas.microsoft.com/office/powerpoint/2010/main" val="140331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099E-7053-D366-0134-4165AEF07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DB0E6-C27D-1FF2-DE04-450F83FE1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F253-D489-DE30-8C98-BDCF0A88CB99}"/>
              </a:ext>
            </a:extLst>
          </p:cNvPr>
          <p:cNvSpPr>
            <a:spLocks noGrp="1"/>
          </p:cNvSpPr>
          <p:nvPr>
            <p:ph type="dt" sz="half" idx="10"/>
          </p:nvPr>
        </p:nvSpPr>
        <p:spPr/>
        <p:txBody>
          <a:bodyPr/>
          <a:lstStyle/>
          <a:p>
            <a:fld id="{862B67CD-C872-844A-9015-F357AB53D332}" type="datetime1">
              <a:rPr lang="en-US" smtClean="0"/>
              <a:t>10/25/22</a:t>
            </a:fld>
            <a:endParaRPr lang="en-US" dirty="0"/>
          </a:p>
        </p:txBody>
      </p:sp>
      <p:sp>
        <p:nvSpPr>
          <p:cNvPr id="5" name="Footer Placeholder 4">
            <a:extLst>
              <a:ext uri="{FF2B5EF4-FFF2-40B4-BE49-F238E27FC236}">
                <a16:creationId xmlns:a16="http://schemas.microsoft.com/office/drawing/2014/main" id="{3C70B09C-6789-371D-C459-BDAC3488E0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6AF738-8955-2B85-BDD6-03140C0BCECC}"/>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240899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F509-CDD4-6672-AC95-5CE813B1EC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3C54B8-11ED-BD2A-5D4F-95BA2818E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37D3A-F4B7-6A8E-3907-5844B9157425}"/>
              </a:ext>
            </a:extLst>
          </p:cNvPr>
          <p:cNvSpPr>
            <a:spLocks noGrp="1"/>
          </p:cNvSpPr>
          <p:nvPr>
            <p:ph type="dt" sz="half" idx="10"/>
          </p:nvPr>
        </p:nvSpPr>
        <p:spPr/>
        <p:txBody>
          <a:bodyPr/>
          <a:lstStyle/>
          <a:p>
            <a:fld id="{F0DDD042-FB9A-6C4B-B7F1-8CD370D56B1C}" type="datetime1">
              <a:rPr lang="en-US" smtClean="0"/>
              <a:t>10/25/22</a:t>
            </a:fld>
            <a:endParaRPr lang="en-US" dirty="0"/>
          </a:p>
        </p:txBody>
      </p:sp>
      <p:sp>
        <p:nvSpPr>
          <p:cNvPr id="5" name="Footer Placeholder 4">
            <a:extLst>
              <a:ext uri="{FF2B5EF4-FFF2-40B4-BE49-F238E27FC236}">
                <a16:creationId xmlns:a16="http://schemas.microsoft.com/office/drawing/2014/main" id="{DA73ECF2-83CA-B017-F8F1-881009F041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C812F-5C8E-D434-BAE1-E2E8B124AEDE}"/>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189563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F987E-BA74-2DCD-77A3-F7FCDC295A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99351-5454-1E6D-38B9-20CE015F2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6FCE-ECF1-1F92-3741-35C13D556DCA}"/>
              </a:ext>
            </a:extLst>
          </p:cNvPr>
          <p:cNvSpPr>
            <a:spLocks noGrp="1"/>
          </p:cNvSpPr>
          <p:nvPr>
            <p:ph type="dt" sz="half" idx="10"/>
          </p:nvPr>
        </p:nvSpPr>
        <p:spPr/>
        <p:txBody>
          <a:bodyPr/>
          <a:lstStyle/>
          <a:p>
            <a:fld id="{5D6EDE3F-BEC5-F942-9195-8D51C5B322AD}" type="datetime1">
              <a:rPr lang="en-US" smtClean="0"/>
              <a:t>10/25/22</a:t>
            </a:fld>
            <a:endParaRPr lang="en-US" dirty="0"/>
          </a:p>
        </p:txBody>
      </p:sp>
      <p:sp>
        <p:nvSpPr>
          <p:cNvPr id="5" name="Footer Placeholder 4">
            <a:extLst>
              <a:ext uri="{FF2B5EF4-FFF2-40B4-BE49-F238E27FC236}">
                <a16:creationId xmlns:a16="http://schemas.microsoft.com/office/drawing/2014/main" id="{8FE60A9A-FC7D-BC84-EE92-AE2348113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25B339-E043-A65E-A375-DD23004579C7}"/>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42497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85DE-B394-12CD-FC58-4C6FA0C1E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EAE76D-BA39-EF7C-9BB3-0411FFB92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69E4F-67DD-F31A-7D4E-B34E5FF4B49F}"/>
              </a:ext>
            </a:extLst>
          </p:cNvPr>
          <p:cNvSpPr>
            <a:spLocks noGrp="1"/>
          </p:cNvSpPr>
          <p:nvPr>
            <p:ph type="dt" sz="half" idx="10"/>
          </p:nvPr>
        </p:nvSpPr>
        <p:spPr/>
        <p:txBody>
          <a:bodyPr/>
          <a:lstStyle/>
          <a:p>
            <a:fld id="{C62097A0-FA0A-C04F-A88B-5C86514DDCE3}" type="datetime1">
              <a:rPr lang="en-US" smtClean="0"/>
              <a:t>10/25/22</a:t>
            </a:fld>
            <a:endParaRPr lang="en-US" dirty="0"/>
          </a:p>
        </p:txBody>
      </p:sp>
      <p:sp>
        <p:nvSpPr>
          <p:cNvPr id="5" name="Footer Placeholder 4">
            <a:extLst>
              <a:ext uri="{FF2B5EF4-FFF2-40B4-BE49-F238E27FC236}">
                <a16:creationId xmlns:a16="http://schemas.microsoft.com/office/drawing/2014/main" id="{83EB2319-9A7D-BB4E-AAED-ABF97FC53A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C4F1FA-F0AB-33C4-2F7C-07E7A1064278}"/>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5416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D2C8-27A0-F63E-FD86-E6502DAAC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C93E8-16D2-C8E0-3F30-1C2E4E4AC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7910-1C1E-100A-5F7D-60E2E37B8F08}"/>
              </a:ext>
            </a:extLst>
          </p:cNvPr>
          <p:cNvSpPr>
            <a:spLocks noGrp="1"/>
          </p:cNvSpPr>
          <p:nvPr>
            <p:ph type="dt" sz="half" idx="10"/>
          </p:nvPr>
        </p:nvSpPr>
        <p:spPr/>
        <p:txBody>
          <a:bodyPr/>
          <a:lstStyle/>
          <a:p>
            <a:fld id="{E4315662-AF80-9745-8E27-8FF59F6B6F58}" type="datetime1">
              <a:rPr lang="en-US" smtClean="0"/>
              <a:t>10/25/22</a:t>
            </a:fld>
            <a:endParaRPr lang="en-US" dirty="0"/>
          </a:p>
        </p:txBody>
      </p:sp>
      <p:sp>
        <p:nvSpPr>
          <p:cNvPr id="5" name="Footer Placeholder 4">
            <a:extLst>
              <a:ext uri="{FF2B5EF4-FFF2-40B4-BE49-F238E27FC236}">
                <a16:creationId xmlns:a16="http://schemas.microsoft.com/office/drawing/2014/main" id="{36D43D45-7DE4-EFFF-6992-BD525D813B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84BEC-494A-E9D5-3EF9-84FADF169D03}"/>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157062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4272-0611-46BC-AF6A-BA5412D5A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BF28E-92C3-3893-FE72-E83E60339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AB8E8A-8607-2FF0-1121-92E32AB3B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7C832-C633-781F-8DFF-35894B2414F7}"/>
              </a:ext>
            </a:extLst>
          </p:cNvPr>
          <p:cNvSpPr>
            <a:spLocks noGrp="1"/>
          </p:cNvSpPr>
          <p:nvPr>
            <p:ph type="dt" sz="half" idx="10"/>
          </p:nvPr>
        </p:nvSpPr>
        <p:spPr/>
        <p:txBody>
          <a:bodyPr/>
          <a:lstStyle/>
          <a:p>
            <a:fld id="{4805E9E2-758B-8A46-BDF7-05F8456546D3}" type="datetime1">
              <a:rPr lang="en-US" smtClean="0"/>
              <a:t>10/25/22</a:t>
            </a:fld>
            <a:endParaRPr lang="en-US" dirty="0"/>
          </a:p>
        </p:txBody>
      </p:sp>
      <p:sp>
        <p:nvSpPr>
          <p:cNvPr id="6" name="Footer Placeholder 5">
            <a:extLst>
              <a:ext uri="{FF2B5EF4-FFF2-40B4-BE49-F238E27FC236}">
                <a16:creationId xmlns:a16="http://schemas.microsoft.com/office/drawing/2014/main" id="{C744064C-31A1-F72D-75AC-C2D2AACA4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EBBD5F-FB0B-8A38-299B-652F4C468DC8}"/>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176097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985-C234-356B-5559-081965BDDB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E24E48-FE90-2C52-83C0-F917C123B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CDC0BA-B91E-78A8-2AE2-53A6C6A88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31B07A-E4C1-C2FC-8466-E413178E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B4EF51-CA64-320E-2B41-5C814D44C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5AE0B-B065-9F0D-0D27-074DDECD11F0}"/>
              </a:ext>
            </a:extLst>
          </p:cNvPr>
          <p:cNvSpPr>
            <a:spLocks noGrp="1"/>
          </p:cNvSpPr>
          <p:nvPr>
            <p:ph type="dt" sz="half" idx="10"/>
          </p:nvPr>
        </p:nvSpPr>
        <p:spPr/>
        <p:txBody>
          <a:bodyPr/>
          <a:lstStyle/>
          <a:p>
            <a:fld id="{F4851B95-98C3-7140-AF3B-0CCA88DB2464}" type="datetime1">
              <a:rPr lang="en-US" smtClean="0"/>
              <a:t>10/25/22</a:t>
            </a:fld>
            <a:endParaRPr lang="en-US" dirty="0"/>
          </a:p>
        </p:txBody>
      </p:sp>
      <p:sp>
        <p:nvSpPr>
          <p:cNvPr id="8" name="Footer Placeholder 7">
            <a:extLst>
              <a:ext uri="{FF2B5EF4-FFF2-40B4-BE49-F238E27FC236}">
                <a16:creationId xmlns:a16="http://schemas.microsoft.com/office/drawing/2014/main" id="{DA1B1E74-889F-2E83-D274-BFBB0BA8F1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61FCF2-C401-160D-C288-68BD30F84A81}"/>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281478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A819-6C6D-C0D4-DB13-7A4F7F6E77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4C76-0D8F-BBC7-A570-6355FB0C653C}"/>
              </a:ext>
            </a:extLst>
          </p:cNvPr>
          <p:cNvSpPr>
            <a:spLocks noGrp="1"/>
          </p:cNvSpPr>
          <p:nvPr>
            <p:ph type="dt" sz="half" idx="10"/>
          </p:nvPr>
        </p:nvSpPr>
        <p:spPr/>
        <p:txBody>
          <a:bodyPr/>
          <a:lstStyle/>
          <a:p>
            <a:fld id="{C82FF268-A358-C047-9D40-5FE5C7973E63}" type="datetime1">
              <a:rPr lang="en-US" smtClean="0"/>
              <a:t>10/25/22</a:t>
            </a:fld>
            <a:endParaRPr lang="en-US" dirty="0"/>
          </a:p>
        </p:txBody>
      </p:sp>
      <p:sp>
        <p:nvSpPr>
          <p:cNvPr id="4" name="Footer Placeholder 3">
            <a:extLst>
              <a:ext uri="{FF2B5EF4-FFF2-40B4-BE49-F238E27FC236}">
                <a16:creationId xmlns:a16="http://schemas.microsoft.com/office/drawing/2014/main" id="{3EC699F4-90DD-A1F7-9D8D-7F56DC952A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A495A6-0EF2-A6E3-B54F-405D51300147}"/>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166347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998AC-B993-9B89-8E08-D08FC6B12063}"/>
              </a:ext>
            </a:extLst>
          </p:cNvPr>
          <p:cNvSpPr>
            <a:spLocks noGrp="1"/>
          </p:cNvSpPr>
          <p:nvPr>
            <p:ph type="dt" sz="half" idx="10"/>
          </p:nvPr>
        </p:nvSpPr>
        <p:spPr/>
        <p:txBody>
          <a:bodyPr/>
          <a:lstStyle/>
          <a:p>
            <a:fld id="{25DF752C-81B8-6849-A49E-AEAF6212073D}" type="datetime1">
              <a:rPr lang="en-US" smtClean="0"/>
              <a:t>10/25/22</a:t>
            </a:fld>
            <a:endParaRPr lang="en-US" dirty="0"/>
          </a:p>
        </p:txBody>
      </p:sp>
      <p:sp>
        <p:nvSpPr>
          <p:cNvPr id="3" name="Footer Placeholder 2">
            <a:extLst>
              <a:ext uri="{FF2B5EF4-FFF2-40B4-BE49-F238E27FC236}">
                <a16:creationId xmlns:a16="http://schemas.microsoft.com/office/drawing/2014/main" id="{2D95E38C-4EA9-1B05-1591-16E589A6DC0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06398CF-D291-0FB3-1A46-67EE37273573}"/>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27113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B2F3-518F-AA5F-FB39-529CBB856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E7F64-BA0D-D073-174E-9707EA5CF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997353-0911-FD59-787B-668DBD9ED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73487-3138-0C53-BCB7-961B509ED790}"/>
              </a:ext>
            </a:extLst>
          </p:cNvPr>
          <p:cNvSpPr>
            <a:spLocks noGrp="1"/>
          </p:cNvSpPr>
          <p:nvPr>
            <p:ph type="dt" sz="half" idx="10"/>
          </p:nvPr>
        </p:nvSpPr>
        <p:spPr/>
        <p:txBody>
          <a:bodyPr/>
          <a:lstStyle/>
          <a:p>
            <a:fld id="{79AC986A-A760-2947-81DE-7FDC6AAD65B7}" type="datetime1">
              <a:rPr lang="en-US" smtClean="0"/>
              <a:t>10/25/22</a:t>
            </a:fld>
            <a:endParaRPr lang="en-US" dirty="0"/>
          </a:p>
        </p:txBody>
      </p:sp>
      <p:sp>
        <p:nvSpPr>
          <p:cNvPr id="6" name="Footer Placeholder 5">
            <a:extLst>
              <a:ext uri="{FF2B5EF4-FFF2-40B4-BE49-F238E27FC236}">
                <a16:creationId xmlns:a16="http://schemas.microsoft.com/office/drawing/2014/main" id="{D859A49F-2D07-8C5A-DB6E-182381C905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5F4212-558B-0393-4330-954683AC2B81}"/>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212439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4E6A-2469-AD04-0EA3-608AB362A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38849-54B9-C37D-399E-BF369CAE1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99938F-C522-6D20-5145-ED1F24BA4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768E3-3815-297A-F0AC-13475A9E19FD}"/>
              </a:ext>
            </a:extLst>
          </p:cNvPr>
          <p:cNvSpPr>
            <a:spLocks noGrp="1"/>
          </p:cNvSpPr>
          <p:nvPr>
            <p:ph type="dt" sz="half" idx="10"/>
          </p:nvPr>
        </p:nvSpPr>
        <p:spPr/>
        <p:txBody>
          <a:bodyPr/>
          <a:lstStyle/>
          <a:p>
            <a:fld id="{E526FF70-2547-5D49-9F95-83619A3F33B1}" type="datetime1">
              <a:rPr lang="en-US" smtClean="0"/>
              <a:t>10/25/22</a:t>
            </a:fld>
            <a:endParaRPr lang="en-US" dirty="0"/>
          </a:p>
        </p:txBody>
      </p:sp>
      <p:sp>
        <p:nvSpPr>
          <p:cNvPr id="6" name="Footer Placeholder 5">
            <a:extLst>
              <a:ext uri="{FF2B5EF4-FFF2-40B4-BE49-F238E27FC236}">
                <a16:creationId xmlns:a16="http://schemas.microsoft.com/office/drawing/2014/main" id="{7E7EFD06-39A8-1D71-5DE3-8896524E91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7D1FE8-B537-8CCB-DFD8-DDBF905E6206}"/>
              </a:ext>
            </a:extLst>
          </p:cNvPr>
          <p:cNvSpPr>
            <a:spLocks noGrp="1"/>
          </p:cNvSpPr>
          <p:nvPr>
            <p:ph type="sldNum" sz="quarter" idx="12"/>
          </p:nvPr>
        </p:nvSpPr>
        <p:spPr/>
        <p:txBody>
          <a:bodyPr/>
          <a:lstStyle/>
          <a:p>
            <a:fld id="{C664A3F8-14A7-1F44-827F-EC39E8F1E83B}" type="slidenum">
              <a:rPr lang="en-US" smtClean="0"/>
              <a:t>‹#›</a:t>
            </a:fld>
            <a:endParaRPr lang="en-US" dirty="0"/>
          </a:p>
        </p:txBody>
      </p:sp>
    </p:spTree>
    <p:extLst>
      <p:ext uri="{BB962C8B-B14F-4D97-AF65-F5344CB8AC3E}">
        <p14:creationId xmlns:p14="http://schemas.microsoft.com/office/powerpoint/2010/main" val="325477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4AB71-92CD-A4F0-A269-81DC75012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1F9ED-545A-E56D-32AB-B9EB86D2B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57591-E3A9-6B0D-34DB-E724E43BB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1EA4E-005E-3446-AD35-0FA655BE8069}" type="datetime1">
              <a:rPr lang="en-US" smtClean="0"/>
              <a:t>10/25/22</a:t>
            </a:fld>
            <a:endParaRPr lang="en-US" dirty="0"/>
          </a:p>
        </p:txBody>
      </p:sp>
      <p:sp>
        <p:nvSpPr>
          <p:cNvPr id="5" name="Footer Placeholder 4">
            <a:extLst>
              <a:ext uri="{FF2B5EF4-FFF2-40B4-BE49-F238E27FC236}">
                <a16:creationId xmlns:a16="http://schemas.microsoft.com/office/drawing/2014/main" id="{35734D9B-501C-6E3F-269F-73ABE675F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E9A56A-3946-D84F-3412-5089AFF20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4A3F8-14A7-1F44-827F-EC39E8F1E83B}" type="slidenum">
              <a:rPr lang="en-US" smtClean="0"/>
              <a:t>‹#›</a:t>
            </a:fld>
            <a:endParaRPr lang="en-US" dirty="0"/>
          </a:p>
        </p:txBody>
      </p:sp>
    </p:spTree>
    <p:extLst>
      <p:ext uri="{BB962C8B-B14F-4D97-AF65-F5344CB8AC3E}">
        <p14:creationId xmlns:p14="http://schemas.microsoft.com/office/powerpoint/2010/main" val="18737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ewresearch.org/politics/wp-content/uploads/sites/4/2021/03/PP_2021.03.11_views-of-biden_2-02.png?w=64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7d.png%3fanchor=center&amp;mode=crop&amp;width=1200&amp;rnd=13205581281460000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estimated2.png%3fanchor=center&amp;mode=crop&amp;width=600&amp;rnd=13205503678720000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8c.png%3fanchor=center&amp;mode=crop&amp;width=1200&amp;rnd=132055812939800000"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file:////var/folders/xc/vhllm7nn0jz21gsd543rg_bm0000gn/T/com.microsoft.Word/WebArchiveCopyPasteTempFiles/fig9c.png%3fanchor=center&amp;mode=crop&amp;width=1200&amp;rnd=132055813066200000" TargetMode="External"/><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2d.png%3fanchor=center&amp;mode=crop&amp;width=1200&amp;rnd=132055812100070000"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5c.png%3fanchor=center&amp;mode=crop&amp;width=1200&amp;rnd=132055812560030000"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3d.png%3fanchor=center&amp;mode=crop&amp;width=1200&amp;rnd=132055812277330000"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fig4c.png%3fanchor=center&amp;mode=crop&amp;width=1200&amp;rnd=13205581243717000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Microsoft_Excel_Worksheet1.xlsx"/><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60E71B4-DE6B-4668-8007-AAE6137E4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BF278C53-AE0A-78D3-5781-EF37D3FE5CB0}"/>
              </a:ext>
            </a:extLst>
          </p:cNvPr>
          <p:cNvPicPr>
            <a:picLocks noChangeAspect="1"/>
          </p:cNvPicPr>
          <p:nvPr/>
        </p:nvPicPr>
        <p:blipFill>
          <a:blip r:embed="rId2"/>
          <a:stretch>
            <a:fillRect/>
          </a:stretch>
        </p:blipFill>
        <p:spPr>
          <a:xfrm>
            <a:off x="795529" y="2628862"/>
            <a:ext cx="3506256" cy="990517"/>
          </a:xfrm>
          <a:prstGeom prst="rect">
            <a:avLst/>
          </a:prstGeom>
        </p:spPr>
      </p:pic>
      <p:grpSp>
        <p:nvGrpSpPr>
          <p:cNvPr id="23" name="Group 22">
            <a:extLst>
              <a:ext uri="{FF2B5EF4-FFF2-40B4-BE49-F238E27FC236}">
                <a16:creationId xmlns:a16="http://schemas.microsoft.com/office/drawing/2014/main" id="{F6E4C944-4BB6-469F-81D8-BD81B4A1B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652632" y="1135060"/>
            <a:ext cx="1080325" cy="5357935"/>
            <a:chOff x="4484269" y="1135060"/>
            <a:chExt cx="1080325" cy="5357935"/>
          </a:xfrm>
        </p:grpSpPr>
        <p:sp>
          <p:nvSpPr>
            <p:cNvPr id="24" name="Freeform 5">
              <a:extLst>
                <a:ext uri="{FF2B5EF4-FFF2-40B4-BE49-F238E27FC236}">
                  <a16:creationId xmlns:a16="http://schemas.microsoft.com/office/drawing/2014/main" id="{049C18AF-F7F1-4882-AD18-7B2F41ECE3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6">
              <a:extLst>
                <a:ext uri="{FF2B5EF4-FFF2-40B4-BE49-F238E27FC236}">
                  <a16:creationId xmlns:a16="http://schemas.microsoft.com/office/drawing/2014/main" id="{30A22449-086C-4824-B1B9-BF39EA117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a16="http://schemas.microsoft.com/office/drawing/2014/main" id="{3D4E73C1-53C3-46BA-B103-34DE7B513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4" name="Rectangle 8">
            <a:extLst>
              <a:ext uri="{FF2B5EF4-FFF2-40B4-BE49-F238E27FC236}">
                <a16:creationId xmlns:a16="http://schemas.microsoft.com/office/drawing/2014/main" id="{0595ECE5-BD7E-4F71-820D-40971970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5957" y="1124043"/>
            <a:ext cx="6477540"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B612527-0AD4-CAA9-897A-A1FA99BEE28D}"/>
              </a:ext>
            </a:extLst>
          </p:cNvPr>
          <p:cNvSpPr>
            <a:spLocks noGrp="1"/>
          </p:cNvSpPr>
          <p:nvPr>
            <p:ph type="ctrTitle"/>
          </p:nvPr>
        </p:nvSpPr>
        <p:spPr>
          <a:xfrm>
            <a:off x="5214730" y="1445775"/>
            <a:ext cx="5877340" cy="3342435"/>
          </a:xfrm>
        </p:spPr>
        <p:txBody>
          <a:bodyPr anchor="ctr">
            <a:normAutofit fontScale="90000"/>
          </a:bodyPr>
          <a:lstStyle/>
          <a:p>
            <a:r>
              <a:rPr lang="en-US" sz="4200" b="1" dirty="0">
                <a:solidFill>
                  <a:srgbClr val="FFFFFF"/>
                </a:solidFill>
              </a:rPr>
              <a:t>The Battle For America is</a:t>
            </a:r>
            <a:br>
              <a:rPr lang="en-US" sz="4200" b="1" dirty="0">
                <a:solidFill>
                  <a:srgbClr val="FFFFFF"/>
                </a:solidFill>
              </a:rPr>
            </a:br>
            <a:r>
              <a:rPr lang="en-US" sz="4200" b="1" dirty="0">
                <a:solidFill>
                  <a:srgbClr val="FFFFFF"/>
                </a:solidFill>
              </a:rPr>
              <a:t>Moderates Vs. Wings</a:t>
            </a:r>
            <a:br>
              <a:rPr lang="en-US" sz="4200" b="1" dirty="0">
                <a:solidFill>
                  <a:srgbClr val="FFFFFF"/>
                </a:solidFill>
              </a:rPr>
            </a:br>
            <a:r>
              <a:rPr lang="en-US" sz="4200" b="1" dirty="0">
                <a:solidFill>
                  <a:srgbClr val="FFFFFF"/>
                </a:solidFill>
              </a:rPr>
              <a:t>Not</a:t>
            </a:r>
            <a:br>
              <a:rPr lang="en-US" sz="4200" b="1" dirty="0">
                <a:solidFill>
                  <a:srgbClr val="FFFFFF"/>
                </a:solidFill>
              </a:rPr>
            </a:br>
            <a:r>
              <a:rPr lang="en-US" sz="4200" b="1" dirty="0">
                <a:solidFill>
                  <a:srgbClr val="FFFFFF"/>
                </a:solidFill>
              </a:rPr>
              <a:t>Republicans Vs. Democrats</a:t>
            </a:r>
            <a:br>
              <a:rPr lang="en-US" sz="4200" dirty="0">
                <a:solidFill>
                  <a:srgbClr val="FFFFFF"/>
                </a:solidFill>
              </a:rPr>
            </a:br>
            <a:endParaRPr lang="en-US" sz="4200" dirty="0">
              <a:solidFill>
                <a:srgbClr val="FFFFFF"/>
              </a:solidFill>
            </a:endParaRPr>
          </a:p>
        </p:txBody>
      </p:sp>
      <p:sp>
        <p:nvSpPr>
          <p:cNvPr id="3" name="Subtitle 2">
            <a:extLst>
              <a:ext uri="{FF2B5EF4-FFF2-40B4-BE49-F238E27FC236}">
                <a16:creationId xmlns:a16="http://schemas.microsoft.com/office/drawing/2014/main" id="{16CA012C-74C1-D5A4-E7F1-89EE9084E88F}"/>
              </a:ext>
            </a:extLst>
          </p:cNvPr>
          <p:cNvSpPr>
            <a:spLocks noGrp="1"/>
          </p:cNvSpPr>
          <p:nvPr>
            <p:ph type="subTitle" idx="1"/>
          </p:nvPr>
        </p:nvSpPr>
        <p:spPr>
          <a:xfrm>
            <a:off x="6062190" y="5304275"/>
            <a:ext cx="5029879" cy="1001109"/>
          </a:xfrm>
        </p:spPr>
        <p:txBody>
          <a:bodyPr anchor="t">
            <a:normAutofit/>
          </a:bodyPr>
          <a:lstStyle/>
          <a:p>
            <a:pPr algn="l"/>
            <a:r>
              <a:rPr lang="en-US" sz="2800" dirty="0"/>
              <a:t>Right Now—The Wings Are Winning in a Landslide</a:t>
            </a:r>
          </a:p>
        </p:txBody>
      </p:sp>
      <p:sp>
        <p:nvSpPr>
          <p:cNvPr id="5" name="Slide Number Placeholder 4">
            <a:extLst>
              <a:ext uri="{FF2B5EF4-FFF2-40B4-BE49-F238E27FC236}">
                <a16:creationId xmlns:a16="http://schemas.microsoft.com/office/drawing/2014/main" id="{BFF69273-89F6-CC68-782A-D00CFD690A68}"/>
              </a:ext>
            </a:extLst>
          </p:cNvPr>
          <p:cNvSpPr>
            <a:spLocks noGrp="1"/>
          </p:cNvSpPr>
          <p:nvPr>
            <p:ph type="sldNum" sz="quarter" idx="12"/>
          </p:nvPr>
        </p:nvSpPr>
        <p:spPr>
          <a:xfrm>
            <a:off x="10707624" y="6382512"/>
            <a:ext cx="685800" cy="320040"/>
          </a:xfrm>
        </p:spPr>
        <p:txBody>
          <a:bodyPr>
            <a:normAutofit/>
          </a:bodyPr>
          <a:lstStyle/>
          <a:p>
            <a:pPr>
              <a:spcAft>
                <a:spcPts val="600"/>
              </a:spcAft>
            </a:pPr>
            <a:fld id="{C664A3F8-14A7-1F44-827F-EC39E8F1E83B}" type="slidenum">
              <a:rPr lang="en-US" sz="1000"/>
              <a:pPr>
                <a:spcAft>
                  <a:spcPts val="600"/>
                </a:spcAft>
              </a:pPr>
              <a:t>1</a:t>
            </a:fld>
            <a:endParaRPr lang="en-US" sz="1000" dirty="0"/>
          </a:p>
        </p:txBody>
      </p:sp>
    </p:spTree>
    <p:extLst>
      <p:ext uri="{BB962C8B-B14F-4D97-AF65-F5344CB8AC3E}">
        <p14:creationId xmlns:p14="http://schemas.microsoft.com/office/powerpoint/2010/main" val="373894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4"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281686F-9004-1A79-5284-ACC769C70C8A}"/>
              </a:ext>
            </a:extLst>
          </p:cNvPr>
          <p:cNvSpPr>
            <a:spLocks noGrp="1"/>
          </p:cNvSpPr>
          <p:nvPr>
            <p:ph type="title"/>
          </p:nvPr>
        </p:nvSpPr>
        <p:spPr>
          <a:xfrm>
            <a:off x="1047280" y="759805"/>
            <a:ext cx="10306520" cy="1325563"/>
          </a:xfrm>
        </p:spPr>
        <p:txBody>
          <a:bodyPr>
            <a:normAutofit/>
          </a:bodyPr>
          <a:lstStyle/>
          <a:p>
            <a:pPr algn="ctr"/>
            <a:r>
              <a:rPr lang="en-US" sz="4000" b="1" i="1" dirty="0">
                <a:solidFill>
                  <a:srgbClr val="FFFFFF"/>
                </a:solidFill>
              </a:rPr>
              <a:t>Washington Warned of the Threat</a:t>
            </a:r>
            <a:endParaRPr lang="en-US" sz="4000" dirty="0">
              <a:solidFill>
                <a:srgbClr val="FFFFFF"/>
              </a:solidFill>
            </a:endParaRPr>
          </a:p>
        </p:txBody>
      </p:sp>
      <p:sp>
        <p:nvSpPr>
          <p:cNvPr id="3" name="Content Placeholder 2">
            <a:extLst>
              <a:ext uri="{FF2B5EF4-FFF2-40B4-BE49-F238E27FC236}">
                <a16:creationId xmlns:a16="http://schemas.microsoft.com/office/drawing/2014/main" id="{585352D0-596B-50ED-D65F-B1F83DF18811}"/>
              </a:ext>
            </a:extLst>
          </p:cNvPr>
          <p:cNvSpPr>
            <a:spLocks noGrp="1"/>
          </p:cNvSpPr>
          <p:nvPr>
            <p:ph idx="1"/>
          </p:nvPr>
        </p:nvSpPr>
        <p:spPr>
          <a:xfrm>
            <a:off x="1222646" y="2543175"/>
            <a:ext cx="5742100" cy="3679110"/>
          </a:xfrm>
        </p:spPr>
        <p:txBody>
          <a:bodyPr anchor="ctr">
            <a:normAutofit/>
          </a:bodyPr>
          <a:lstStyle/>
          <a:p>
            <a:pPr marL="0" indent="0">
              <a:buNone/>
            </a:pPr>
            <a:r>
              <a:rPr lang="en-US" sz="1800" dirty="0"/>
              <a:t>In his Farewell Address in 1796, George Washington discussed the threat of the two parties. </a:t>
            </a:r>
          </a:p>
          <a:p>
            <a:pPr marL="457200" indent="-457200">
              <a:buNone/>
            </a:pPr>
            <a:r>
              <a:rPr lang="en-US" sz="1800" i="1" dirty="0"/>
              <a:t>“</a:t>
            </a:r>
            <a:r>
              <a:rPr lang="en-US" sz="1800" b="1" i="1" dirty="0"/>
              <a:t>I ….warn you in the most solemn manner against the baneful effects of the spirit of party</a:t>
            </a:r>
            <a:r>
              <a:rPr lang="en-US" sz="1800" i="1" dirty="0"/>
              <a:t>,.…The alternate domination of one faction over another, sharpened by the spirit of revenge,….serves always to … enfeeble the Public Administration... agitates the Community with ill-founded jealousies and false alarms; kindles the animosity of one part against another, foments… riot and insurrection, (and)….opens the door to foreign influence and corruption.”</a:t>
            </a:r>
          </a:p>
        </p:txBody>
      </p:sp>
      <p:pic>
        <p:nvPicPr>
          <p:cNvPr id="6" name="Picture 5" descr="Text&#10;&#10;Description automatically generated with medium confidence">
            <a:extLst>
              <a:ext uri="{FF2B5EF4-FFF2-40B4-BE49-F238E27FC236}">
                <a16:creationId xmlns:a16="http://schemas.microsoft.com/office/drawing/2014/main" id="{8BEE7B81-4302-5555-8481-622C73894781}"/>
              </a:ext>
            </a:extLst>
          </p:cNvPr>
          <p:cNvPicPr>
            <a:picLocks noChangeAspect="1"/>
          </p:cNvPicPr>
          <p:nvPr/>
        </p:nvPicPr>
        <p:blipFill>
          <a:blip r:embed="rId3"/>
          <a:stretch>
            <a:fillRect/>
          </a:stretch>
        </p:blipFill>
        <p:spPr>
          <a:xfrm>
            <a:off x="7068071" y="2734348"/>
            <a:ext cx="3134708" cy="380308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38CB513-1E76-4E5D-03F1-D08A6DCBF9F0}"/>
              </a:ext>
            </a:extLst>
          </p:cNvPr>
          <p:cNvPicPr>
            <a:picLocks noChangeAspect="1"/>
          </p:cNvPicPr>
          <p:nvPr/>
        </p:nvPicPr>
        <p:blipFill>
          <a:blip r:embed="rId4"/>
          <a:stretch>
            <a:fillRect/>
          </a:stretch>
        </p:blipFill>
        <p:spPr>
          <a:xfrm>
            <a:off x="10202778" y="3816957"/>
            <a:ext cx="1735971" cy="574569"/>
          </a:xfrm>
          <a:prstGeom prst="rect">
            <a:avLst/>
          </a:prstGeom>
        </p:spPr>
      </p:pic>
      <p:sp>
        <p:nvSpPr>
          <p:cNvPr id="5" name="Slide Number Placeholder 4">
            <a:extLst>
              <a:ext uri="{FF2B5EF4-FFF2-40B4-BE49-F238E27FC236}">
                <a16:creationId xmlns:a16="http://schemas.microsoft.com/office/drawing/2014/main" id="{54480248-AF8F-0D6A-312C-5668CB06E01F}"/>
              </a:ext>
            </a:extLst>
          </p:cNvPr>
          <p:cNvSpPr>
            <a:spLocks noGrp="1"/>
          </p:cNvSpPr>
          <p:nvPr>
            <p:ph type="sldNum" sz="quarter" idx="12"/>
          </p:nvPr>
        </p:nvSpPr>
        <p:spPr/>
        <p:txBody>
          <a:bodyPr/>
          <a:lstStyle/>
          <a:p>
            <a:fld id="{C664A3F8-14A7-1F44-827F-EC39E8F1E83B}" type="slidenum">
              <a:rPr lang="en-US" smtClean="0"/>
              <a:t>10</a:t>
            </a:fld>
            <a:endParaRPr lang="en-US" dirty="0"/>
          </a:p>
        </p:txBody>
      </p:sp>
    </p:spTree>
    <p:extLst>
      <p:ext uri="{BB962C8B-B14F-4D97-AF65-F5344CB8AC3E}">
        <p14:creationId xmlns:p14="http://schemas.microsoft.com/office/powerpoint/2010/main" val="37653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BCFE241-A152-E7A6-11B2-A4EBD0ACAD74}"/>
              </a:ext>
            </a:extLst>
          </p:cNvPr>
          <p:cNvSpPr>
            <a:spLocks noGrp="1"/>
          </p:cNvSpPr>
          <p:nvPr>
            <p:ph type="title"/>
          </p:nvPr>
        </p:nvSpPr>
        <p:spPr>
          <a:xfrm>
            <a:off x="916580" y="705246"/>
            <a:ext cx="10306520" cy="1325563"/>
          </a:xfrm>
        </p:spPr>
        <p:txBody>
          <a:bodyPr>
            <a:normAutofit/>
          </a:bodyPr>
          <a:lstStyle/>
          <a:p>
            <a:pPr algn="ctr"/>
            <a:r>
              <a:rPr lang="en-US" sz="4000" b="1" i="1" dirty="0">
                <a:solidFill>
                  <a:srgbClr val="FFFFFF"/>
                </a:solidFill>
              </a:rPr>
              <a:t>Our Country Is Badly Divided</a:t>
            </a:r>
          </a:p>
        </p:txBody>
      </p:sp>
      <p:sp>
        <p:nvSpPr>
          <p:cNvPr id="3" name="Content Placeholder 2">
            <a:extLst>
              <a:ext uri="{FF2B5EF4-FFF2-40B4-BE49-F238E27FC236}">
                <a16:creationId xmlns:a16="http://schemas.microsoft.com/office/drawing/2014/main" id="{33A2874C-AE81-E6A3-D067-DEF25CAD88AB}"/>
              </a:ext>
            </a:extLst>
          </p:cNvPr>
          <p:cNvSpPr>
            <a:spLocks noGrp="1"/>
          </p:cNvSpPr>
          <p:nvPr>
            <p:ph idx="1"/>
          </p:nvPr>
        </p:nvSpPr>
        <p:spPr>
          <a:xfrm>
            <a:off x="1424904" y="2494450"/>
            <a:ext cx="8249032" cy="3563159"/>
          </a:xfrm>
        </p:spPr>
        <p:txBody>
          <a:bodyPr>
            <a:normAutofit/>
          </a:bodyPr>
          <a:lstStyle/>
          <a:p>
            <a:pPr marL="0" indent="0">
              <a:buNone/>
            </a:pPr>
            <a:r>
              <a:rPr lang="en-US" sz="2000" dirty="0"/>
              <a:t>Washington looks prescient today. </a:t>
            </a:r>
          </a:p>
          <a:p>
            <a:pPr marL="0" indent="0">
              <a:buNone/>
            </a:pPr>
            <a:r>
              <a:rPr lang="en-US" sz="2000" dirty="0"/>
              <a:t>Our country is badly divided, The U.S. has become increasingly polarized. </a:t>
            </a:r>
          </a:p>
          <a:p>
            <a:pPr marL="502920"/>
            <a:r>
              <a:rPr lang="en-US" sz="2000" dirty="0"/>
              <a:t>90% say America is more divided than at any point in their lifetimes.* </a:t>
            </a:r>
          </a:p>
          <a:p>
            <a:pPr marL="502920"/>
            <a:r>
              <a:rPr lang="en-US" sz="2000" dirty="0"/>
              <a:t>The proportion holding very negative views of their opponents has doubled in the past 20 years.*</a:t>
            </a:r>
          </a:p>
          <a:p>
            <a:pPr marL="502920" lvl="1"/>
            <a:r>
              <a:rPr lang="en-US" sz="2000" dirty="0"/>
              <a:t>40% of Americans say they have “lost faith” in American democracy.*</a:t>
            </a:r>
          </a:p>
          <a:p>
            <a:pPr marL="502920" lvl="1"/>
            <a:r>
              <a:rPr lang="en-US" sz="2000" dirty="0"/>
              <a:t>Over the past 62 years, Americans’ trust in government has plummeted from 77% to 20%. **</a:t>
            </a:r>
          </a:p>
          <a:p>
            <a:pPr marL="0" indent="0">
              <a:buNone/>
            </a:pPr>
            <a:r>
              <a:rPr lang="en-US" sz="2000" dirty="0"/>
              <a:t>How to we fix this and restore the moderate majority to some positions of authority?</a:t>
            </a:r>
          </a:p>
          <a:p>
            <a:pPr marL="0" lvl="1" indent="0">
              <a:buNone/>
            </a:pPr>
            <a:endParaRPr lang="en-US" sz="2000" dirty="0"/>
          </a:p>
          <a:p>
            <a:pPr marL="0" indent="0">
              <a:buNone/>
            </a:pPr>
            <a:endParaRPr lang="en-US" sz="1900" dirty="0"/>
          </a:p>
        </p:txBody>
      </p:sp>
      <p:pic>
        <p:nvPicPr>
          <p:cNvPr id="4" name="Picture 3" descr="A picture containing text&#10;&#10;Description automatically generated">
            <a:extLst>
              <a:ext uri="{FF2B5EF4-FFF2-40B4-BE49-F238E27FC236}">
                <a16:creationId xmlns:a16="http://schemas.microsoft.com/office/drawing/2014/main" id="{30D2AA08-1E39-C67B-69EA-85039F4A6CC2}"/>
              </a:ext>
            </a:extLst>
          </p:cNvPr>
          <p:cNvPicPr>
            <a:picLocks noChangeAspect="1"/>
          </p:cNvPicPr>
          <p:nvPr/>
        </p:nvPicPr>
        <p:blipFill>
          <a:blip r:embed="rId2"/>
          <a:stretch>
            <a:fillRect/>
          </a:stretch>
        </p:blipFill>
        <p:spPr>
          <a:xfrm>
            <a:off x="9840191" y="3160907"/>
            <a:ext cx="1830440" cy="559038"/>
          </a:xfrm>
          <a:prstGeom prst="rect">
            <a:avLst/>
          </a:prstGeom>
        </p:spPr>
      </p:pic>
      <p:sp>
        <p:nvSpPr>
          <p:cNvPr id="5" name="TextBox 4">
            <a:extLst>
              <a:ext uri="{FF2B5EF4-FFF2-40B4-BE49-F238E27FC236}">
                <a16:creationId xmlns:a16="http://schemas.microsoft.com/office/drawing/2014/main" id="{B71BEE8E-7157-4001-C99A-F1E9927F61A3}"/>
              </a:ext>
            </a:extLst>
          </p:cNvPr>
          <p:cNvSpPr txBox="1"/>
          <p:nvPr/>
        </p:nvSpPr>
        <p:spPr>
          <a:xfrm>
            <a:off x="1498600" y="6451600"/>
            <a:ext cx="3795398" cy="369332"/>
          </a:xfrm>
          <a:prstGeom prst="rect">
            <a:avLst/>
          </a:prstGeom>
          <a:noFill/>
        </p:spPr>
        <p:txBody>
          <a:bodyPr wrap="none" rtlCol="0">
            <a:spAutoFit/>
          </a:bodyPr>
          <a:lstStyle/>
          <a:p>
            <a:r>
              <a:rPr lang="en-US" dirty="0"/>
              <a:t>*</a:t>
            </a:r>
            <a:r>
              <a:rPr lang="en-US" sz="1200" dirty="0"/>
              <a:t>The Perception Gap. More in Common, **Pew Research</a:t>
            </a:r>
          </a:p>
        </p:txBody>
      </p:sp>
      <p:sp>
        <p:nvSpPr>
          <p:cNvPr id="6" name="Slide Number Placeholder 5">
            <a:extLst>
              <a:ext uri="{FF2B5EF4-FFF2-40B4-BE49-F238E27FC236}">
                <a16:creationId xmlns:a16="http://schemas.microsoft.com/office/drawing/2014/main" id="{1F6E37DC-DB17-9830-BB2C-4508B4AC6D2D}"/>
              </a:ext>
            </a:extLst>
          </p:cNvPr>
          <p:cNvSpPr>
            <a:spLocks noGrp="1"/>
          </p:cNvSpPr>
          <p:nvPr>
            <p:ph type="sldNum" sz="quarter" idx="12"/>
          </p:nvPr>
        </p:nvSpPr>
        <p:spPr/>
        <p:txBody>
          <a:bodyPr/>
          <a:lstStyle/>
          <a:p>
            <a:fld id="{C664A3F8-14A7-1F44-827F-EC39E8F1E83B}" type="slidenum">
              <a:rPr lang="en-US" smtClean="0"/>
              <a:t>11</a:t>
            </a:fld>
            <a:endParaRPr lang="en-US" dirty="0"/>
          </a:p>
        </p:txBody>
      </p:sp>
    </p:spTree>
    <p:extLst>
      <p:ext uri="{BB962C8B-B14F-4D97-AF65-F5344CB8AC3E}">
        <p14:creationId xmlns:p14="http://schemas.microsoft.com/office/powerpoint/2010/main" val="97252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26257EB0-6EBD-F792-51B9-4918859CD06F}"/>
              </a:ext>
            </a:extLst>
          </p:cNvPr>
          <p:cNvSpPr>
            <a:spLocks noGrp="1"/>
          </p:cNvSpPr>
          <p:nvPr>
            <p:ph type="title"/>
          </p:nvPr>
        </p:nvSpPr>
        <p:spPr>
          <a:xfrm>
            <a:off x="1098468" y="885651"/>
            <a:ext cx="3229803" cy="4624603"/>
          </a:xfrm>
        </p:spPr>
        <p:txBody>
          <a:bodyPr>
            <a:normAutofit/>
          </a:bodyPr>
          <a:lstStyle/>
          <a:p>
            <a:r>
              <a:rPr lang="en-US" b="1" i="1" dirty="0">
                <a:solidFill>
                  <a:srgbClr val="FFFFFF"/>
                </a:solidFill>
              </a:rPr>
              <a:t>Steps to End The Oligarchy of the Wings</a:t>
            </a:r>
            <a:br>
              <a:rPr lang="en-US" b="1" i="1" dirty="0">
                <a:solidFill>
                  <a:srgbClr val="FFFFFF"/>
                </a:solidFill>
              </a:rPr>
            </a:br>
            <a:endParaRPr lang="en-US" b="1" i="1" dirty="0">
              <a:solidFill>
                <a:srgbClr val="FFFFFF"/>
              </a:solidFill>
            </a:endParaRPr>
          </a:p>
        </p:txBody>
      </p:sp>
      <p:sp>
        <p:nvSpPr>
          <p:cNvPr id="3" name="Content Placeholder 2">
            <a:extLst>
              <a:ext uri="{FF2B5EF4-FFF2-40B4-BE49-F238E27FC236}">
                <a16:creationId xmlns:a16="http://schemas.microsoft.com/office/drawing/2014/main" id="{AB1991B5-C45D-D794-9FD4-A747A7F70C00}"/>
              </a:ext>
            </a:extLst>
          </p:cNvPr>
          <p:cNvSpPr>
            <a:spLocks noGrp="1"/>
          </p:cNvSpPr>
          <p:nvPr>
            <p:ph idx="1"/>
          </p:nvPr>
        </p:nvSpPr>
        <p:spPr>
          <a:xfrm>
            <a:off x="4978708" y="885651"/>
            <a:ext cx="6525220" cy="4616849"/>
          </a:xfrm>
        </p:spPr>
        <p:txBody>
          <a:bodyPr anchor="ctr">
            <a:normAutofit/>
          </a:bodyPr>
          <a:lstStyle/>
          <a:p>
            <a:pPr marL="0" indent="0">
              <a:buNone/>
            </a:pPr>
            <a:r>
              <a:rPr lang="en-US" sz="2400" dirty="0"/>
              <a:t>If we want to bring the country together and end the Oligarchy of the wings, we should:</a:t>
            </a:r>
          </a:p>
          <a:p>
            <a:pPr marL="514350" indent="-514350">
              <a:buFont typeface="+mj-lt"/>
              <a:buAutoNum type="arabicPeriod"/>
            </a:pPr>
            <a:r>
              <a:rPr lang="en-US" sz="2400" dirty="0"/>
              <a:t>Learn to better understand each other. </a:t>
            </a:r>
          </a:p>
          <a:p>
            <a:pPr marL="514350" indent="-514350">
              <a:buFont typeface="+mj-lt"/>
              <a:buAutoNum type="arabicPeriod"/>
            </a:pPr>
            <a:r>
              <a:rPr lang="en-US" sz="2400" dirty="0"/>
              <a:t>Find areas of agreement between the parties that can lead to positive legislation. </a:t>
            </a:r>
          </a:p>
          <a:p>
            <a:pPr marL="514350" indent="-514350">
              <a:buFont typeface="+mj-lt"/>
              <a:buAutoNum type="arabicPeriod"/>
            </a:pPr>
            <a:r>
              <a:rPr lang="en-US" sz="2400" dirty="0"/>
              <a:t>Change the election systems that benefit the Wings at the expense of the moderates. </a:t>
            </a:r>
          </a:p>
          <a:p>
            <a:pPr marL="514350" indent="-514350">
              <a:buFont typeface="+mj-lt"/>
              <a:buAutoNum type="arabicPeriod"/>
            </a:pPr>
            <a:endParaRPr lang="en-US" sz="2400" dirty="0"/>
          </a:p>
          <a:p>
            <a:pPr marL="0" indent="0">
              <a:buNone/>
            </a:pPr>
            <a:r>
              <a:rPr lang="en-US" sz="2400" b="1" dirty="0"/>
              <a:t>The first step is to understand each other and limit the misperceptions that divide us. </a:t>
            </a:r>
          </a:p>
        </p:txBody>
      </p:sp>
      <p:pic>
        <p:nvPicPr>
          <p:cNvPr id="4" name="Picture 3" descr="A picture containing text&#10;&#10;Description automatically generated">
            <a:extLst>
              <a:ext uri="{FF2B5EF4-FFF2-40B4-BE49-F238E27FC236}">
                <a16:creationId xmlns:a16="http://schemas.microsoft.com/office/drawing/2014/main" id="{1CAB560D-1FAC-A524-6228-C0137BC8555E}"/>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9A046BCC-1DA8-B3FB-7300-31AADCAEAE7B}"/>
              </a:ext>
            </a:extLst>
          </p:cNvPr>
          <p:cNvSpPr>
            <a:spLocks noGrp="1"/>
          </p:cNvSpPr>
          <p:nvPr>
            <p:ph type="sldNum" sz="quarter" idx="12"/>
          </p:nvPr>
        </p:nvSpPr>
        <p:spPr/>
        <p:txBody>
          <a:bodyPr/>
          <a:lstStyle/>
          <a:p>
            <a:fld id="{C664A3F8-14A7-1F44-827F-EC39E8F1E83B}" type="slidenum">
              <a:rPr lang="en-US" smtClean="0"/>
              <a:t>12</a:t>
            </a:fld>
            <a:endParaRPr lang="en-US" dirty="0"/>
          </a:p>
        </p:txBody>
      </p:sp>
    </p:spTree>
    <p:extLst>
      <p:ext uri="{BB962C8B-B14F-4D97-AF65-F5344CB8AC3E}">
        <p14:creationId xmlns:p14="http://schemas.microsoft.com/office/powerpoint/2010/main" val="227790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4"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5"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6"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7"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2" name="Rectangle 1037">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2E6F5C4A-4673-C369-F762-8EC0DD9CD074}"/>
              </a:ext>
            </a:extLst>
          </p:cNvPr>
          <p:cNvSpPr>
            <a:spLocks noGrp="1"/>
          </p:cNvSpPr>
          <p:nvPr>
            <p:ph type="title"/>
          </p:nvPr>
        </p:nvSpPr>
        <p:spPr>
          <a:xfrm>
            <a:off x="1047280" y="759805"/>
            <a:ext cx="10306520" cy="1325563"/>
          </a:xfrm>
        </p:spPr>
        <p:txBody>
          <a:bodyPr>
            <a:normAutofit/>
          </a:bodyPr>
          <a:lstStyle/>
          <a:p>
            <a:pPr algn="ctr"/>
            <a:r>
              <a:rPr lang="en-US" altLang="en-US" sz="4000" b="1" i="1" dirty="0">
                <a:solidFill>
                  <a:srgbClr val="FFFFFF"/>
                </a:solidFill>
                <a:latin typeface="Arial" panose="020B0604020202020204" pitchFamily="34" charset="0"/>
                <a:ea typeface="var(--wp--preset--font-family--serif)"/>
              </a:rPr>
              <a:t>Both Parties Hate Each Other. </a:t>
            </a:r>
            <a:br>
              <a:rPr lang="en-US" altLang="en-US" sz="4000" b="1" dirty="0">
                <a:solidFill>
                  <a:srgbClr val="FFFFFF"/>
                </a:solidFill>
                <a:latin typeface="Arial" panose="020B0604020202020204" pitchFamily="34" charset="0"/>
                <a:ea typeface="var(--wp--preset--font-family--serif)"/>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EE171FFC-B757-B55D-3982-FDE84FB15667}"/>
              </a:ext>
            </a:extLst>
          </p:cNvPr>
          <p:cNvSpPr>
            <a:spLocks noGrp="1"/>
          </p:cNvSpPr>
          <p:nvPr>
            <p:ph idx="1"/>
          </p:nvPr>
        </p:nvSpPr>
        <p:spPr>
          <a:xfrm>
            <a:off x="993407" y="2543175"/>
            <a:ext cx="3104868" cy="3363846"/>
          </a:xfrm>
        </p:spPr>
        <p:txBody>
          <a:bodyPr anchor="ctr">
            <a:normAutofit/>
          </a:bodyPr>
          <a:lstStyle/>
          <a:p>
            <a:pPr marL="0" indent="0">
              <a:buNone/>
            </a:pPr>
            <a:endParaRPr lang="en-US" sz="2000" dirty="0"/>
          </a:p>
          <a:p>
            <a:r>
              <a:rPr lang="en-US" sz="2000" dirty="0"/>
              <a:t>89% of Democrats have an unfavorable view of Republicans. </a:t>
            </a:r>
          </a:p>
          <a:p>
            <a:r>
              <a:rPr lang="en-US" sz="2000" dirty="0"/>
              <a:t>91% of Republicans have an unfavorable view of Democrats. </a:t>
            </a:r>
          </a:p>
        </p:txBody>
      </p:sp>
      <p:pic>
        <p:nvPicPr>
          <p:cNvPr id="1026" name="Picture 2">
            <a:hlinkClick r:id="rId2"/>
            <a:extLst>
              <a:ext uri="{FF2B5EF4-FFF2-40B4-BE49-F238E27FC236}">
                <a16:creationId xmlns:a16="http://schemas.microsoft.com/office/drawing/2014/main" id="{8774858D-44DE-5843-9E21-C86E8B9E09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16136" y="2301261"/>
            <a:ext cx="6169930" cy="4408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9CBF0B0B-45F3-2A88-2039-D3282B1B213A}"/>
              </a:ext>
            </a:extLst>
          </p:cNvPr>
          <p:cNvPicPr>
            <a:picLocks noChangeAspect="1"/>
          </p:cNvPicPr>
          <p:nvPr/>
        </p:nvPicPr>
        <p:blipFill>
          <a:blip r:embed="rId4"/>
          <a:stretch>
            <a:fillRect/>
          </a:stretch>
        </p:blipFill>
        <p:spPr>
          <a:xfrm>
            <a:off x="10681854" y="3816957"/>
            <a:ext cx="1096675" cy="369453"/>
          </a:xfrm>
          <a:prstGeom prst="rect">
            <a:avLst/>
          </a:prstGeom>
        </p:spPr>
      </p:pic>
      <p:sp>
        <p:nvSpPr>
          <p:cNvPr id="4" name="Slide Number Placeholder 3">
            <a:extLst>
              <a:ext uri="{FF2B5EF4-FFF2-40B4-BE49-F238E27FC236}">
                <a16:creationId xmlns:a16="http://schemas.microsoft.com/office/drawing/2014/main" id="{AAA0A78D-578A-CAAF-0F10-3DC836CB514E}"/>
              </a:ext>
            </a:extLst>
          </p:cNvPr>
          <p:cNvSpPr>
            <a:spLocks noGrp="1"/>
          </p:cNvSpPr>
          <p:nvPr>
            <p:ph type="sldNum" sz="quarter" idx="12"/>
          </p:nvPr>
        </p:nvSpPr>
        <p:spPr/>
        <p:txBody>
          <a:bodyPr/>
          <a:lstStyle/>
          <a:p>
            <a:fld id="{C664A3F8-14A7-1F44-827F-EC39E8F1E83B}" type="slidenum">
              <a:rPr lang="en-US" smtClean="0"/>
              <a:t>13</a:t>
            </a:fld>
            <a:endParaRPr lang="en-US" dirty="0"/>
          </a:p>
        </p:txBody>
      </p:sp>
    </p:spTree>
    <p:extLst>
      <p:ext uri="{BB962C8B-B14F-4D97-AF65-F5344CB8AC3E}">
        <p14:creationId xmlns:p14="http://schemas.microsoft.com/office/powerpoint/2010/main" val="238885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4" name="Rectangle 12293">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96" name="Group 12295">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297"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98"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99"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00"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01" name="Rectangle 12300">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A4F0329-126B-5467-443C-46E26AD09994}"/>
              </a:ext>
            </a:extLst>
          </p:cNvPr>
          <p:cNvSpPr>
            <a:spLocks noGrp="1"/>
          </p:cNvSpPr>
          <p:nvPr>
            <p:ph type="title"/>
          </p:nvPr>
        </p:nvSpPr>
        <p:spPr>
          <a:xfrm>
            <a:off x="1047280" y="759805"/>
            <a:ext cx="10306520" cy="1325563"/>
          </a:xfrm>
        </p:spPr>
        <p:txBody>
          <a:bodyPr>
            <a:normAutofit/>
          </a:bodyPr>
          <a:lstStyle/>
          <a:p>
            <a:pPr algn="ctr"/>
            <a:r>
              <a:rPr lang="en-US" sz="4000" b="1" i="1" dirty="0">
                <a:solidFill>
                  <a:srgbClr val="FFFFFF"/>
                </a:solidFill>
              </a:rPr>
              <a:t>Brainwashed, Hateful, &amp; Racist</a:t>
            </a:r>
          </a:p>
        </p:txBody>
      </p:sp>
      <p:sp>
        <p:nvSpPr>
          <p:cNvPr id="3" name="Content Placeholder 2">
            <a:extLst>
              <a:ext uri="{FF2B5EF4-FFF2-40B4-BE49-F238E27FC236}">
                <a16:creationId xmlns:a16="http://schemas.microsoft.com/office/drawing/2014/main" id="{D22BE14A-338B-C930-93F1-B238EAC13550}"/>
              </a:ext>
            </a:extLst>
          </p:cNvPr>
          <p:cNvSpPr>
            <a:spLocks noGrp="1"/>
          </p:cNvSpPr>
          <p:nvPr>
            <p:ph idx="1"/>
          </p:nvPr>
        </p:nvSpPr>
        <p:spPr>
          <a:xfrm>
            <a:off x="812935" y="2558628"/>
            <a:ext cx="2477933" cy="3348393"/>
          </a:xfrm>
        </p:spPr>
        <p:txBody>
          <a:bodyPr anchor="ctr">
            <a:noAutofit/>
          </a:bodyPr>
          <a:lstStyle/>
          <a:p>
            <a:r>
              <a:rPr lang="en-US" sz="2400" b="1" dirty="0"/>
              <a:t>Both parties think members of the other are brainwashed, hateful, and racist. </a:t>
            </a:r>
          </a:p>
        </p:txBody>
      </p:sp>
      <p:pic>
        <p:nvPicPr>
          <p:cNvPr id="12289" name="Picture 18" descr="Fig7d">
            <a:extLst>
              <a:ext uri="{FF2B5EF4-FFF2-40B4-BE49-F238E27FC236}">
                <a16:creationId xmlns:a16="http://schemas.microsoft.com/office/drawing/2014/main" id="{C1ABAA47-4619-1DF8-51FF-E59682FF6D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3293917" y="2543175"/>
            <a:ext cx="7182539"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B3C87F7-2327-77D1-8AF1-0038F1DF8D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descr="A picture containing text&#10;&#10;Description automatically generated">
            <a:extLst>
              <a:ext uri="{FF2B5EF4-FFF2-40B4-BE49-F238E27FC236}">
                <a16:creationId xmlns:a16="http://schemas.microsoft.com/office/drawing/2014/main" id="{2678EAFA-DB86-93F4-8F8C-7378F4EE4406}"/>
              </a:ext>
            </a:extLst>
          </p:cNvPr>
          <p:cNvPicPr>
            <a:picLocks noChangeAspect="1"/>
          </p:cNvPicPr>
          <p:nvPr/>
        </p:nvPicPr>
        <p:blipFill>
          <a:blip r:embed="rId4"/>
          <a:stretch>
            <a:fillRect/>
          </a:stretch>
        </p:blipFill>
        <p:spPr>
          <a:xfrm>
            <a:off x="10479505" y="3816957"/>
            <a:ext cx="1588168" cy="562535"/>
          </a:xfrm>
          <a:prstGeom prst="rect">
            <a:avLst/>
          </a:prstGeom>
        </p:spPr>
      </p:pic>
      <p:sp>
        <p:nvSpPr>
          <p:cNvPr id="5" name="Slide Number Placeholder 4">
            <a:extLst>
              <a:ext uri="{FF2B5EF4-FFF2-40B4-BE49-F238E27FC236}">
                <a16:creationId xmlns:a16="http://schemas.microsoft.com/office/drawing/2014/main" id="{F69F7838-3E97-5854-AD06-C89A15389CA2}"/>
              </a:ext>
            </a:extLst>
          </p:cNvPr>
          <p:cNvSpPr>
            <a:spLocks noGrp="1"/>
          </p:cNvSpPr>
          <p:nvPr>
            <p:ph type="sldNum" sz="quarter" idx="12"/>
          </p:nvPr>
        </p:nvSpPr>
        <p:spPr/>
        <p:txBody>
          <a:bodyPr/>
          <a:lstStyle/>
          <a:p>
            <a:fld id="{C664A3F8-14A7-1F44-827F-EC39E8F1E83B}" type="slidenum">
              <a:rPr lang="en-US" smtClean="0"/>
              <a:t>14</a:t>
            </a:fld>
            <a:endParaRPr lang="en-US" dirty="0"/>
          </a:p>
        </p:txBody>
      </p:sp>
    </p:spTree>
    <p:extLst>
      <p:ext uri="{BB962C8B-B14F-4D97-AF65-F5344CB8AC3E}">
        <p14:creationId xmlns:p14="http://schemas.microsoft.com/office/powerpoint/2010/main" val="224529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6" name="Rectangle 30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8FD5475-62DD-FC9D-1DF6-57A6BDC0BAA4}"/>
              </a:ext>
            </a:extLst>
          </p:cNvPr>
          <p:cNvSpPr txBox="1"/>
          <p:nvPr/>
        </p:nvSpPr>
        <p:spPr>
          <a:xfrm>
            <a:off x="640080" y="2706624"/>
            <a:ext cx="6894576" cy="3483864"/>
          </a:xfrm>
          <a:prstGeom prst="rect">
            <a:avLst/>
          </a:prstGeom>
        </p:spPr>
        <p:txBody>
          <a:bodyPr vert="horz" lIns="91440" tIns="45720" rIns="91440" bIns="45720" rtlCol="0">
            <a:noAutofit/>
          </a:bodyPr>
          <a:lstStyle/>
          <a:p>
            <a:pPr>
              <a:lnSpc>
                <a:spcPct val="90000"/>
              </a:lnSpc>
              <a:spcAft>
                <a:spcPts val="600"/>
              </a:spcAft>
            </a:pPr>
            <a:r>
              <a:rPr lang="en-US" sz="6000" dirty="0"/>
              <a:t>55% of Partisans think the members of the other party are extreme</a:t>
            </a:r>
            <a:r>
              <a:rPr lang="en-US" sz="2400" dirty="0"/>
              <a:t>*</a:t>
            </a:r>
          </a:p>
        </p:txBody>
      </p:sp>
      <p:pic>
        <p:nvPicPr>
          <p:cNvPr id="3073" name="Picture 29" descr="Estimated2">
            <a:extLst>
              <a:ext uri="{FF2B5EF4-FFF2-40B4-BE49-F238E27FC236}">
                <a16:creationId xmlns:a16="http://schemas.microsoft.com/office/drawing/2014/main" id="{7D1BEB99-A573-5320-7A94-2CBCCA649DD6}"/>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8545" r="8579" b="-5"/>
          <a:stretch>
            <a:fillRect/>
          </a:stretch>
        </p:blipFill>
        <p:spPr bwMode="auto">
          <a:xfrm>
            <a:off x="8492345" y="329183"/>
            <a:ext cx="2757206" cy="34299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text&#10;&#10;Description automatically generated">
            <a:extLst>
              <a:ext uri="{FF2B5EF4-FFF2-40B4-BE49-F238E27FC236}">
                <a16:creationId xmlns:a16="http://schemas.microsoft.com/office/drawing/2014/main" id="{8F1CD8EB-C106-6CCA-96D7-7CAF4140A094}"/>
              </a:ext>
            </a:extLst>
          </p:cNvPr>
          <p:cNvPicPr>
            <a:picLocks noChangeAspect="1"/>
          </p:cNvPicPr>
          <p:nvPr/>
        </p:nvPicPr>
        <p:blipFill>
          <a:blip r:embed="rId4"/>
          <a:stretch>
            <a:fillRect/>
          </a:stretch>
        </p:blipFill>
        <p:spPr>
          <a:xfrm>
            <a:off x="7863840" y="4602904"/>
            <a:ext cx="3995928" cy="1128849"/>
          </a:xfrm>
          <a:prstGeom prst="rect">
            <a:avLst/>
          </a:prstGeom>
        </p:spPr>
      </p:pic>
      <p:sp>
        <p:nvSpPr>
          <p:cNvPr id="4" name="Rectangle 2">
            <a:extLst>
              <a:ext uri="{FF2B5EF4-FFF2-40B4-BE49-F238E27FC236}">
                <a16:creationId xmlns:a16="http://schemas.microsoft.com/office/drawing/2014/main" id="{FA8032E9-2349-589D-2CA2-4C490C5AD4C1}"/>
              </a:ext>
            </a:extLst>
          </p:cNvPr>
          <p:cNvSpPr>
            <a:spLocks noChangeArrowheads="1"/>
          </p:cNvSpPr>
          <p:nvPr/>
        </p:nvSpPr>
        <p:spPr bwMode="auto">
          <a:xfrm>
            <a:off x="-1" y="0"/>
            <a:ext cx="187345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TextBox 4">
            <a:extLst>
              <a:ext uri="{FF2B5EF4-FFF2-40B4-BE49-F238E27FC236}">
                <a16:creationId xmlns:a16="http://schemas.microsoft.com/office/drawing/2014/main" id="{4AAE7788-ED70-6F0A-DFF6-9789BDF43307}"/>
              </a:ext>
            </a:extLst>
          </p:cNvPr>
          <p:cNvSpPr txBox="1"/>
          <p:nvPr/>
        </p:nvSpPr>
        <p:spPr>
          <a:xfrm>
            <a:off x="2645229" y="6487886"/>
            <a:ext cx="2714141" cy="369332"/>
          </a:xfrm>
          <a:prstGeom prst="rect">
            <a:avLst/>
          </a:prstGeom>
          <a:noFill/>
        </p:spPr>
        <p:txBody>
          <a:bodyPr wrap="none" rtlCol="0">
            <a:spAutoFit/>
          </a:bodyPr>
          <a:lstStyle/>
          <a:p>
            <a:r>
              <a:rPr lang="en-US" dirty="0"/>
              <a:t>*</a:t>
            </a:r>
            <a:r>
              <a:rPr lang="en-US" sz="1200" dirty="0"/>
              <a:t>More In Common- The Perception Gap</a:t>
            </a:r>
          </a:p>
        </p:txBody>
      </p:sp>
      <p:sp>
        <p:nvSpPr>
          <p:cNvPr id="6" name="Slide Number Placeholder 5">
            <a:extLst>
              <a:ext uri="{FF2B5EF4-FFF2-40B4-BE49-F238E27FC236}">
                <a16:creationId xmlns:a16="http://schemas.microsoft.com/office/drawing/2014/main" id="{5A3790B0-7E19-3F28-269D-A872E5478682}"/>
              </a:ext>
            </a:extLst>
          </p:cNvPr>
          <p:cNvSpPr>
            <a:spLocks noGrp="1"/>
          </p:cNvSpPr>
          <p:nvPr>
            <p:ph type="sldNum" sz="quarter" idx="12"/>
          </p:nvPr>
        </p:nvSpPr>
        <p:spPr/>
        <p:txBody>
          <a:bodyPr/>
          <a:lstStyle/>
          <a:p>
            <a:fld id="{C664A3F8-14A7-1F44-827F-EC39E8F1E83B}" type="slidenum">
              <a:rPr lang="en-US" smtClean="0"/>
              <a:t>15</a:t>
            </a:fld>
            <a:endParaRPr lang="en-US" dirty="0"/>
          </a:p>
        </p:txBody>
      </p:sp>
    </p:spTree>
    <p:extLst>
      <p:ext uri="{BB962C8B-B14F-4D97-AF65-F5344CB8AC3E}">
        <p14:creationId xmlns:p14="http://schemas.microsoft.com/office/powerpoint/2010/main" val="105191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Rectangle 514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51" name="Group 515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15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5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5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5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56" name="Rectangle 515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FE9C17DD-35F0-71AC-4C84-9148D38B8C9C}"/>
              </a:ext>
            </a:extLst>
          </p:cNvPr>
          <p:cNvSpPr>
            <a:spLocks noGrp="1"/>
          </p:cNvSpPr>
          <p:nvPr>
            <p:ph type="title"/>
          </p:nvPr>
        </p:nvSpPr>
        <p:spPr>
          <a:xfrm>
            <a:off x="1047280" y="759805"/>
            <a:ext cx="10306520" cy="1325563"/>
          </a:xfrm>
        </p:spPr>
        <p:txBody>
          <a:bodyPr>
            <a:normAutofit/>
          </a:bodyPr>
          <a:lstStyle/>
          <a:p>
            <a:r>
              <a:rPr lang="en-US" sz="4000" b="1" i="1" dirty="0">
                <a:solidFill>
                  <a:srgbClr val="FFFFFF"/>
                </a:solidFill>
              </a:rPr>
              <a:t>Democrats Misperception of Republicans</a:t>
            </a:r>
          </a:p>
        </p:txBody>
      </p:sp>
      <p:sp>
        <p:nvSpPr>
          <p:cNvPr id="3" name="Content Placeholder 2">
            <a:extLst>
              <a:ext uri="{FF2B5EF4-FFF2-40B4-BE49-F238E27FC236}">
                <a16:creationId xmlns:a16="http://schemas.microsoft.com/office/drawing/2014/main" id="{496C87E7-828F-6CE1-A852-974139DF48CF}"/>
              </a:ext>
            </a:extLst>
          </p:cNvPr>
          <p:cNvSpPr>
            <a:spLocks noGrp="1"/>
          </p:cNvSpPr>
          <p:nvPr>
            <p:ph idx="1"/>
          </p:nvPr>
        </p:nvSpPr>
        <p:spPr>
          <a:xfrm>
            <a:off x="1424905" y="2494450"/>
            <a:ext cx="3404790" cy="3563159"/>
          </a:xfrm>
        </p:spPr>
        <p:txBody>
          <a:bodyPr>
            <a:normAutofit lnSpcReduction="10000"/>
          </a:bodyPr>
          <a:lstStyle/>
          <a:p>
            <a:pPr marL="0" indent="0">
              <a:buNone/>
            </a:pPr>
            <a:r>
              <a:rPr lang="en-US" sz="2000" dirty="0"/>
              <a:t>Democrats believe Republicans are:</a:t>
            </a:r>
          </a:p>
          <a:p>
            <a:pPr marL="411480"/>
            <a:r>
              <a:rPr lang="en-US" sz="2000" dirty="0"/>
              <a:t>Against Immigration</a:t>
            </a:r>
          </a:p>
          <a:p>
            <a:pPr marL="411480"/>
            <a:r>
              <a:rPr lang="en-US" sz="2000" dirty="0"/>
              <a:t>Racist</a:t>
            </a:r>
          </a:p>
          <a:p>
            <a:pPr marL="411480"/>
            <a:r>
              <a:rPr lang="en-US" sz="2000" dirty="0"/>
              <a:t>Against Muslim Americans</a:t>
            </a:r>
          </a:p>
          <a:p>
            <a:pPr marL="411480"/>
            <a:r>
              <a:rPr lang="en-US" sz="2000" dirty="0"/>
              <a:t>For Sexism, and </a:t>
            </a:r>
          </a:p>
          <a:p>
            <a:pPr marL="411480"/>
            <a:r>
              <a:rPr lang="en-US" sz="2000" dirty="0"/>
              <a:t>Against Regulating Guns</a:t>
            </a:r>
          </a:p>
          <a:p>
            <a:pPr marL="0" indent="0">
              <a:buNone/>
            </a:pPr>
            <a:r>
              <a:rPr lang="en-US" sz="2000" dirty="0"/>
              <a:t>Yet over half of Republicans side with Democrats on these issues. </a:t>
            </a:r>
          </a:p>
          <a:p>
            <a:pPr marL="0" indent="0">
              <a:buNone/>
            </a:pPr>
            <a:endParaRPr lang="en-US" sz="2000" dirty="0"/>
          </a:p>
          <a:p>
            <a:pPr marL="0" indent="0">
              <a:buNone/>
            </a:pPr>
            <a:endParaRPr lang="en-US" sz="2000" dirty="0"/>
          </a:p>
          <a:p>
            <a:endParaRPr lang="en-US" sz="2000" dirty="0"/>
          </a:p>
        </p:txBody>
      </p:sp>
      <p:pic>
        <p:nvPicPr>
          <p:cNvPr id="5121" name="Picture 27" descr="Fig8c">
            <a:extLst>
              <a:ext uri="{FF2B5EF4-FFF2-40B4-BE49-F238E27FC236}">
                <a16:creationId xmlns:a16="http://schemas.microsoft.com/office/drawing/2014/main" id="{684DA571-7FB0-4692-86B3-FC5024C91A2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135278" y="2492376"/>
            <a:ext cx="5517911" cy="3563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752D606-99B9-4930-D9D2-04101E2BCC37}"/>
              </a:ext>
            </a:extLst>
          </p:cNvPr>
          <p:cNvSpPr>
            <a:spLocks noChangeArrowheads="1"/>
          </p:cNvSpPr>
          <p:nvPr/>
        </p:nvSpPr>
        <p:spPr bwMode="auto">
          <a:xfrm flipV="1">
            <a:off x="1904527" y="1690687"/>
            <a:ext cx="13857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D4DF048C-F725-F609-6692-A2926D4DE407}"/>
              </a:ext>
            </a:extLst>
          </p:cNvPr>
          <p:cNvPicPr>
            <a:picLocks noChangeAspect="1"/>
          </p:cNvPicPr>
          <p:nvPr/>
        </p:nvPicPr>
        <p:blipFill>
          <a:blip r:embed="rId4"/>
          <a:stretch>
            <a:fillRect/>
          </a:stretch>
        </p:blipFill>
        <p:spPr>
          <a:xfrm>
            <a:off x="1" y="5176"/>
            <a:ext cx="2327564" cy="656377"/>
          </a:xfrm>
          <a:prstGeom prst="rect">
            <a:avLst/>
          </a:prstGeom>
        </p:spPr>
      </p:pic>
      <p:sp>
        <p:nvSpPr>
          <p:cNvPr id="5" name="TextBox 4">
            <a:extLst>
              <a:ext uri="{FF2B5EF4-FFF2-40B4-BE49-F238E27FC236}">
                <a16:creationId xmlns:a16="http://schemas.microsoft.com/office/drawing/2014/main" id="{9A299301-A1F9-0644-2FBE-9A89E5277F95}"/>
              </a:ext>
            </a:extLst>
          </p:cNvPr>
          <p:cNvSpPr txBox="1"/>
          <p:nvPr/>
        </p:nvSpPr>
        <p:spPr>
          <a:xfrm>
            <a:off x="811094" y="6698255"/>
            <a:ext cx="2667653" cy="276999"/>
          </a:xfrm>
          <a:prstGeom prst="rect">
            <a:avLst/>
          </a:prstGeom>
          <a:noFill/>
        </p:spPr>
        <p:txBody>
          <a:bodyPr wrap="none" rtlCol="0">
            <a:spAutoFit/>
          </a:bodyPr>
          <a:lstStyle/>
          <a:p>
            <a:pPr>
              <a:spcAft>
                <a:spcPts val="600"/>
              </a:spcAft>
            </a:pPr>
            <a:r>
              <a:rPr lang="en-US" sz="1200" dirty="0"/>
              <a:t>More In Common: The Perception Gap. </a:t>
            </a:r>
          </a:p>
        </p:txBody>
      </p:sp>
      <p:sp>
        <p:nvSpPr>
          <p:cNvPr id="7" name="Slide Number Placeholder 6">
            <a:extLst>
              <a:ext uri="{FF2B5EF4-FFF2-40B4-BE49-F238E27FC236}">
                <a16:creationId xmlns:a16="http://schemas.microsoft.com/office/drawing/2014/main" id="{8C2E521F-2A24-7B9B-F77A-378742C2F2CC}"/>
              </a:ext>
            </a:extLst>
          </p:cNvPr>
          <p:cNvSpPr>
            <a:spLocks noGrp="1"/>
          </p:cNvSpPr>
          <p:nvPr>
            <p:ph type="sldNum" sz="quarter" idx="12"/>
          </p:nvPr>
        </p:nvSpPr>
        <p:spPr/>
        <p:txBody>
          <a:bodyPr/>
          <a:lstStyle/>
          <a:p>
            <a:fld id="{C664A3F8-14A7-1F44-827F-EC39E8F1E83B}" type="slidenum">
              <a:rPr lang="en-US" smtClean="0"/>
              <a:t>16</a:t>
            </a:fld>
            <a:endParaRPr lang="en-US" dirty="0"/>
          </a:p>
        </p:txBody>
      </p:sp>
    </p:spTree>
    <p:extLst>
      <p:ext uri="{BB962C8B-B14F-4D97-AF65-F5344CB8AC3E}">
        <p14:creationId xmlns:p14="http://schemas.microsoft.com/office/powerpoint/2010/main" val="221130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F634-45D7-8E1C-E7F2-09E024EBFF01}"/>
              </a:ext>
            </a:extLst>
          </p:cNvPr>
          <p:cNvSpPr>
            <a:spLocks noGrp="1"/>
          </p:cNvSpPr>
          <p:nvPr>
            <p:ph type="title"/>
          </p:nvPr>
        </p:nvSpPr>
        <p:spPr/>
        <p:txBody>
          <a:bodyPr>
            <a:normAutofit/>
          </a:bodyPr>
          <a:lstStyle/>
          <a:p>
            <a:pPr algn="ctr"/>
            <a:r>
              <a:rPr lang="en-US" sz="3600" b="1" i="1" dirty="0"/>
              <a:t>Republicans’ misperception of Democrats</a:t>
            </a:r>
          </a:p>
        </p:txBody>
      </p:sp>
      <p:graphicFrame>
        <p:nvGraphicFramePr>
          <p:cNvPr id="6147" name="Content Placeholder 2">
            <a:extLst>
              <a:ext uri="{FF2B5EF4-FFF2-40B4-BE49-F238E27FC236}">
                <a16:creationId xmlns:a16="http://schemas.microsoft.com/office/drawing/2014/main" id="{5EC9472D-7CAD-6F30-0B46-41897DA09B5E}"/>
              </a:ext>
            </a:extLst>
          </p:cNvPr>
          <p:cNvGraphicFramePr>
            <a:graphicFrameLocks noGrp="1"/>
          </p:cNvGraphicFramePr>
          <p:nvPr>
            <p:ph idx="1"/>
            <p:extLst>
              <p:ext uri="{D42A27DB-BD31-4B8C-83A1-F6EECF244321}">
                <p14:modId xmlns:p14="http://schemas.microsoft.com/office/powerpoint/2010/main" val="1993361483"/>
              </p:ext>
            </p:extLst>
          </p:nvPr>
        </p:nvGraphicFramePr>
        <p:xfrm>
          <a:off x="481445" y="1690688"/>
          <a:ext cx="5899486" cy="4433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a:extLst>
              <a:ext uri="{FF2B5EF4-FFF2-40B4-BE49-F238E27FC236}">
                <a16:creationId xmlns:a16="http://schemas.microsoft.com/office/drawing/2014/main" id="{799BACEA-0314-44AF-D99E-046261091E7E}"/>
              </a:ext>
            </a:extLst>
          </p:cNvPr>
          <p:cNvSpPr>
            <a:spLocks noChangeArrowheads="1"/>
          </p:cNvSpPr>
          <p:nvPr/>
        </p:nvSpPr>
        <p:spPr bwMode="auto">
          <a:xfrm>
            <a:off x="4673600" y="157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145" name="Picture 26" descr="Fig9c">
            <a:extLst>
              <a:ext uri="{FF2B5EF4-FFF2-40B4-BE49-F238E27FC236}">
                <a16:creationId xmlns:a16="http://schemas.microsoft.com/office/drawing/2014/main" id="{E50C7FF9-2145-8666-7863-6FA44425EDCE}"/>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483927" y="1577975"/>
            <a:ext cx="5226628" cy="4433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5611BE60-8174-A3D4-BFEE-ED8CB40E239C}"/>
              </a:ext>
            </a:extLst>
          </p:cNvPr>
          <p:cNvPicPr>
            <a:picLocks noChangeAspect="1"/>
          </p:cNvPicPr>
          <p:nvPr/>
        </p:nvPicPr>
        <p:blipFill>
          <a:blip r:embed="rId9"/>
          <a:stretch>
            <a:fillRect/>
          </a:stretch>
        </p:blipFill>
        <p:spPr>
          <a:xfrm>
            <a:off x="0" y="5177"/>
            <a:ext cx="2531533" cy="728758"/>
          </a:xfrm>
          <a:prstGeom prst="rect">
            <a:avLst/>
          </a:prstGeom>
        </p:spPr>
      </p:pic>
      <p:sp>
        <p:nvSpPr>
          <p:cNvPr id="9" name="TextBox 8">
            <a:extLst>
              <a:ext uri="{FF2B5EF4-FFF2-40B4-BE49-F238E27FC236}">
                <a16:creationId xmlns:a16="http://schemas.microsoft.com/office/drawing/2014/main" id="{D27227E7-2395-3D49-0098-B17963E49431}"/>
              </a:ext>
            </a:extLst>
          </p:cNvPr>
          <p:cNvSpPr txBox="1"/>
          <p:nvPr/>
        </p:nvSpPr>
        <p:spPr>
          <a:xfrm>
            <a:off x="811094" y="6698255"/>
            <a:ext cx="2667653" cy="276999"/>
          </a:xfrm>
          <a:prstGeom prst="rect">
            <a:avLst/>
          </a:prstGeom>
          <a:noFill/>
        </p:spPr>
        <p:txBody>
          <a:bodyPr wrap="none" rtlCol="0">
            <a:spAutoFit/>
          </a:bodyPr>
          <a:lstStyle/>
          <a:p>
            <a:r>
              <a:rPr lang="en-US" sz="1200" dirty="0"/>
              <a:t>More In Common: The Perception Gap. </a:t>
            </a:r>
          </a:p>
        </p:txBody>
      </p:sp>
      <p:sp>
        <p:nvSpPr>
          <p:cNvPr id="3" name="Slide Number Placeholder 2">
            <a:extLst>
              <a:ext uri="{FF2B5EF4-FFF2-40B4-BE49-F238E27FC236}">
                <a16:creationId xmlns:a16="http://schemas.microsoft.com/office/drawing/2014/main" id="{13211343-4287-CC66-1931-47E1DE9ECBD5}"/>
              </a:ext>
            </a:extLst>
          </p:cNvPr>
          <p:cNvSpPr>
            <a:spLocks noGrp="1"/>
          </p:cNvSpPr>
          <p:nvPr>
            <p:ph type="sldNum" sz="quarter" idx="12"/>
          </p:nvPr>
        </p:nvSpPr>
        <p:spPr/>
        <p:txBody>
          <a:bodyPr/>
          <a:lstStyle/>
          <a:p>
            <a:fld id="{C664A3F8-14A7-1F44-827F-EC39E8F1E83B}" type="slidenum">
              <a:rPr lang="en-US" smtClean="0"/>
              <a:t>17</a:t>
            </a:fld>
            <a:endParaRPr lang="en-US" dirty="0"/>
          </a:p>
        </p:txBody>
      </p:sp>
    </p:spTree>
    <p:extLst>
      <p:ext uri="{BB962C8B-B14F-4D97-AF65-F5344CB8AC3E}">
        <p14:creationId xmlns:p14="http://schemas.microsoft.com/office/powerpoint/2010/main" val="142065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EBADE-8AA4-1CD4-C424-0216D52D2272}"/>
              </a:ext>
            </a:extLst>
          </p:cNvPr>
          <p:cNvSpPr>
            <a:spLocks noGrp="1"/>
          </p:cNvSpPr>
          <p:nvPr>
            <p:ph type="title"/>
          </p:nvPr>
        </p:nvSpPr>
        <p:spPr>
          <a:xfrm>
            <a:off x="572493" y="238539"/>
            <a:ext cx="11018520" cy="963453"/>
          </a:xfrm>
        </p:spPr>
        <p:txBody>
          <a:bodyPr anchor="b">
            <a:normAutofit/>
          </a:bodyPr>
          <a:lstStyle/>
          <a:p>
            <a:pPr algn="ctr"/>
            <a:r>
              <a:rPr lang="en-US" sz="3600" b="1" i="1" dirty="0"/>
              <a:t>Most Misperception Comes from the Parties’ Wings</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005DC81-57FC-7E32-98C0-2C6C17C8C534}"/>
              </a:ext>
            </a:extLst>
          </p:cNvPr>
          <p:cNvSpPr>
            <a:spLocks noGrp="1"/>
          </p:cNvSpPr>
          <p:nvPr>
            <p:ph idx="1"/>
          </p:nvPr>
        </p:nvSpPr>
        <p:spPr>
          <a:xfrm>
            <a:off x="485229" y="1681544"/>
            <a:ext cx="5849429" cy="4751768"/>
          </a:xfrm>
        </p:spPr>
        <p:txBody>
          <a:bodyPr anchor="t">
            <a:normAutofit lnSpcReduction="10000"/>
          </a:bodyPr>
          <a:lstStyle/>
          <a:p>
            <a:pPr marL="57150" indent="0">
              <a:lnSpc>
                <a:spcPct val="110000"/>
              </a:lnSpc>
              <a:spcBef>
                <a:spcPts val="0"/>
              </a:spcBef>
              <a:buNone/>
            </a:pPr>
            <a:endParaRPr lang="en-US" sz="1800" dirty="0"/>
          </a:p>
          <a:p>
            <a:pPr marL="342900" indent="-285750">
              <a:lnSpc>
                <a:spcPct val="110000"/>
              </a:lnSpc>
              <a:spcBef>
                <a:spcPts val="0"/>
              </a:spcBef>
            </a:pPr>
            <a:r>
              <a:rPr lang="en-US" sz="1800" dirty="0"/>
              <a:t>The two groups on the wings- Progressive Activists and Devoted Conservatives had by far the highest perception gap. *</a:t>
            </a:r>
          </a:p>
          <a:p>
            <a:pPr marL="57150" indent="0">
              <a:lnSpc>
                <a:spcPct val="110000"/>
              </a:lnSpc>
              <a:spcBef>
                <a:spcPts val="0"/>
              </a:spcBef>
              <a:buNone/>
            </a:pPr>
            <a:endParaRPr lang="en-US" sz="1800" dirty="0"/>
          </a:p>
          <a:p>
            <a:pPr marL="285750">
              <a:lnSpc>
                <a:spcPct val="110000"/>
              </a:lnSpc>
              <a:spcBef>
                <a:spcPts val="0"/>
              </a:spcBef>
            </a:pPr>
            <a:r>
              <a:rPr lang="en-US" sz="1800" dirty="0"/>
              <a:t>As we move closer to the center, people’s perceptions tend to be much more accurate. *</a:t>
            </a:r>
          </a:p>
          <a:p>
            <a:pPr marL="285750">
              <a:lnSpc>
                <a:spcPct val="110000"/>
              </a:lnSpc>
              <a:spcBef>
                <a:spcPts val="0"/>
              </a:spcBef>
            </a:pPr>
            <a:endParaRPr lang="en-US" sz="1800" dirty="0"/>
          </a:p>
          <a:p>
            <a:pPr marL="285750">
              <a:lnSpc>
                <a:spcPct val="110000"/>
              </a:lnSpc>
              <a:spcBef>
                <a:spcPts val="0"/>
              </a:spcBef>
            </a:pPr>
            <a:r>
              <a:rPr lang="en-US" sz="1800" dirty="0"/>
              <a:t>Those in the center, the </a:t>
            </a:r>
            <a:r>
              <a:rPr lang="en-US" sz="1800" b="1" dirty="0"/>
              <a:t>Politically Disengaged</a:t>
            </a:r>
            <a:r>
              <a:rPr lang="en-US" sz="1800" dirty="0"/>
              <a:t>, had by far the most accurate view of the other side- even though they are “disengaged.”*</a:t>
            </a:r>
          </a:p>
          <a:p>
            <a:endParaRPr lang="en-US" sz="1800" dirty="0"/>
          </a:p>
          <a:p>
            <a:endParaRPr lang="en-US" sz="1800" dirty="0"/>
          </a:p>
          <a:p>
            <a:r>
              <a:rPr lang="en-US" sz="1800" dirty="0"/>
              <a:t>Let’s consider factors that correlate with the highest misperceptions. The answers may surprise you. </a:t>
            </a:r>
          </a:p>
          <a:p>
            <a:endParaRPr lang="en-US" sz="1400" b="1" dirty="0"/>
          </a:p>
          <a:p>
            <a:pPr marL="0" indent="0">
              <a:buNone/>
            </a:pPr>
            <a:endParaRPr lang="en-US" sz="1400" dirty="0"/>
          </a:p>
        </p:txBody>
      </p:sp>
      <p:pic>
        <p:nvPicPr>
          <p:cNvPr id="18" name="Picture 24" descr="Fig2d">
            <a:extLst>
              <a:ext uri="{FF2B5EF4-FFF2-40B4-BE49-F238E27FC236}">
                <a16:creationId xmlns:a16="http://schemas.microsoft.com/office/drawing/2014/main" id="{90434A3E-4D07-2F06-A90C-608B24F4FD81}"/>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9638" r="5805" b="3"/>
          <a:stretch>
            <a:fillRect/>
          </a:stretch>
        </p:blipFill>
        <p:spPr bwMode="auto">
          <a:xfrm>
            <a:off x="6819887" y="2093976"/>
            <a:ext cx="5281802" cy="40965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10;&#10;Description automatically generated">
            <a:extLst>
              <a:ext uri="{FF2B5EF4-FFF2-40B4-BE49-F238E27FC236}">
                <a16:creationId xmlns:a16="http://schemas.microsoft.com/office/drawing/2014/main" id="{2573464C-3ED2-F9F7-FAC0-6B5A6242D75A}"/>
              </a:ext>
            </a:extLst>
          </p:cNvPr>
          <p:cNvPicPr>
            <a:picLocks noChangeAspect="1"/>
          </p:cNvPicPr>
          <p:nvPr/>
        </p:nvPicPr>
        <p:blipFill>
          <a:blip r:embed="rId4"/>
          <a:stretch>
            <a:fillRect/>
          </a:stretch>
        </p:blipFill>
        <p:spPr>
          <a:xfrm>
            <a:off x="0" y="0"/>
            <a:ext cx="1647126" cy="678823"/>
          </a:xfrm>
          <a:prstGeom prst="rect">
            <a:avLst/>
          </a:prstGeom>
        </p:spPr>
      </p:pic>
      <p:sp>
        <p:nvSpPr>
          <p:cNvPr id="4" name="TextBox 3">
            <a:extLst>
              <a:ext uri="{FF2B5EF4-FFF2-40B4-BE49-F238E27FC236}">
                <a16:creationId xmlns:a16="http://schemas.microsoft.com/office/drawing/2014/main" id="{0AC39AFB-EA9A-C669-B474-C6087A38C96D}"/>
              </a:ext>
            </a:extLst>
          </p:cNvPr>
          <p:cNvSpPr txBox="1"/>
          <p:nvPr/>
        </p:nvSpPr>
        <p:spPr>
          <a:xfrm>
            <a:off x="876300" y="6517780"/>
            <a:ext cx="3748454" cy="276999"/>
          </a:xfrm>
          <a:prstGeom prst="rect">
            <a:avLst/>
          </a:prstGeom>
          <a:noFill/>
        </p:spPr>
        <p:txBody>
          <a:bodyPr wrap="square" rtlCol="0">
            <a:spAutoFit/>
          </a:bodyPr>
          <a:lstStyle/>
          <a:p>
            <a:r>
              <a:rPr lang="en-US" sz="1200" dirty="0"/>
              <a:t>*More in Common- The Perception Gap- Hidden Tribes</a:t>
            </a:r>
          </a:p>
        </p:txBody>
      </p:sp>
      <p:sp>
        <p:nvSpPr>
          <p:cNvPr id="5" name="Slide Number Placeholder 4">
            <a:extLst>
              <a:ext uri="{FF2B5EF4-FFF2-40B4-BE49-F238E27FC236}">
                <a16:creationId xmlns:a16="http://schemas.microsoft.com/office/drawing/2014/main" id="{0D689CD9-AA1B-27EA-5C57-EA8193014E93}"/>
              </a:ext>
            </a:extLst>
          </p:cNvPr>
          <p:cNvSpPr>
            <a:spLocks noGrp="1"/>
          </p:cNvSpPr>
          <p:nvPr>
            <p:ph type="sldNum" sz="quarter" idx="12"/>
          </p:nvPr>
        </p:nvSpPr>
        <p:spPr/>
        <p:txBody>
          <a:bodyPr/>
          <a:lstStyle/>
          <a:p>
            <a:fld id="{C664A3F8-14A7-1F44-827F-EC39E8F1E83B}" type="slidenum">
              <a:rPr lang="en-US" smtClean="0"/>
              <a:t>18</a:t>
            </a:fld>
            <a:endParaRPr lang="en-US" dirty="0"/>
          </a:p>
        </p:txBody>
      </p:sp>
    </p:spTree>
    <p:extLst>
      <p:ext uri="{BB962C8B-B14F-4D97-AF65-F5344CB8AC3E}">
        <p14:creationId xmlns:p14="http://schemas.microsoft.com/office/powerpoint/2010/main" val="213462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A5A377-C327-76F1-9699-C40ABDF7BB19}"/>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a:r>
              <a:rPr lang="en-US" sz="3600" b="1" i="1" dirty="0"/>
              <a:t>More Education=More Misperceptions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7A00C0-3CFB-F8DB-2CBD-DAFAB8B9E6E2}"/>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a:lnSpc>
                <a:spcPct val="90000"/>
              </a:lnSpc>
              <a:spcAft>
                <a:spcPts val="600"/>
              </a:spcAft>
            </a:pPr>
            <a:endParaRPr lang="en-US" dirty="0"/>
          </a:p>
          <a:p>
            <a:pPr marL="342900" indent="-285750">
              <a:lnSpc>
                <a:spcPct val="90000"/>
              </a:lnSpc>
              <a:spcAft>
                <a:spcPts val="600"/>
              </a:spcAft>
              <a:buFont typeface="Arial" panose="020B0604020202020204" pitchFamily="34" charset="0"/>
              <a:buChar char="•"/>
            </a:pPr>
            <a:r>
              <a:rPr lang="en-US" dirty="0"/>
              <a:t>With Democrats, the higher the level of education, the higher the misperceptions. </a:t>
            </a:r>
          </a:p>
          <a:p>
            <a:pPr marL="285750" indent="-228600">
              <a:lnSpc>
                <a:spcPct val="90000"/>
              </a:lnSpc>
              <a:spcAft>
                <a:spcPts val="600"/>
              </a:spcAft>
              <a:buFont typeface="Arial" panose="020B0604020202020204" pitchFamily="34" charset="0"/>
              <a:buChar char="•"/>
            </a:pPr>
            <a:r>
              <a:rPr lang="en-US" dirty="0"/>
              <a:t>With Republicans, those who did not graduate from high school have the highest perception gap, but post-grads come in second. </a:t>
            </a:r>
          </a:p>
          <a:p>
            <a:pPr marL="285750" indent="-228600">
              <a:lnSpc>
                <a:spcPct val="90000"/>
              </a:lnSpc>
              <a:spcAft>
                <a:spcPts val="600"/>
              </a:spcAft>
              <a:buFont typeface="Arial" panose="020B0604020202020204" pitchFamily="34" charset="0"/>
              <a:buChar char="•"/>
            </a:pPr>
            <a:r>
              <a:rPr lang="en-US" b="1" dirty="0"/>
              <a:t>Why should people with the highest education have the most incorrect views of their opponents?</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1" descr="Fig5c">
            <a:extLst>
              <a:ext uri="{FF2B5EF4-FFF2-40B4-BE49-F238E27FC236}">
                <a16:creationId xmlns:a16="http://schemas.microsoft.com/office/drawing/2014/main" id="{EA8DD4FA-1D74-F421-05E6-45D449C9B73F}"/>
              </a:ext>
            </a:extLst>
          </p:cNvPr>
          <p:cNvPicPr>
            <a:picLocks noGrp="1" noChangeAspect="1" noChangeArrowheads="1"/>
          </p:cNvPicPr>
          <p:nvPr>
            <p:ph idx="1"/>
          </p:nvPr>
        </p:nvPicPr>
        <p:blipFill rotWithShape="1">
          <a:blip r:embed="rId2" r:link="rId3">
            <a:extLst>
              <a:ext uri="{28A0092B-C50C-407E-A947-70E740481C1C}">
                <a14:useLocalDpi xmlns:a14="http://schemas.microsoft.com/office/drawing/2010/main" val="0"/>
              </a:ext>
            </a:extLst>
          </a:blip>
          <a:srcRect l="16184" r="-3" b="-3"/>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640BD796-B636-20F1-74CA-ACE2D286DEB3}"/>
              </a:ext>
            </a:extLst>
          </p:cNvPr>
          <p:cNvPicPr>
            <a:picLocks noChangeAspect="1"/>
          </p:cNvPicPr>
          <p:nvPr/>
        </p:nvPicPr>
        <p:blipFill>
          <a:blip r:embed="rId4"/>
          <a:stretch>
            <a:fillRect/>
          </a:stretch>
        </p:blipFill>
        <p:spPr>
          <a:xfrm>
            <a:off x="1" y="5176"/>
            <a:ext cx="2327564" cy="656377"/>
          </a:xfrm>
          <a:prstGeom prst="rect">
            <a:avLst/>
          </a:prstGeom>
        </p:spPr>
      </p:pic>
      <p:sp>
        <p:nvSpPr>
          <p:cNvPr id="3" name="Slide Number Placeholder 2">
            <a:extLst>
              <a:ext uri="{FF2B5EF4-FFF2-40B4-BE49-F238E27FC236}">
                <a16:creationId xmlns:a16="http://schemas.microsoft.com/office/drawing/2014/main" id="{29A4725E-C0D5-4FEC-9B73-505477A45E87}"/>
              </a:ext>
            </a:extLst>
          </p:cNvPr>
          <p:cNvSpPr>
            <a:spLocks noGrp="1"/>
          </p:cNvSpPr>
          <p:nvPr>
            <p:ph type="sldNum" sz="quarter" idx="12"/>
          </p:nvPr>
        </p:nvSpPr>
        <p:spPr/>
        <p:txBody>
          <a:bodyPr/>
          <a:lstStyle/>
          <a:p>
            <a:fld id="{C664A3F8-14A7-1F44-827F-EC39E8F1E83B}" type="slidenum">
              <a:rPr lang="en-US" smtClean="0"/>
              <a:t>19</a:t>
            </a:fld>
            <a:endParaRPr lang="en-US" dirty="0"/>
          </a:p>
        </p:txBody>
      </p:sp>
    </p:spTree>
    <p:extLst>
      <p:ext uri="{BB962C8B-B14F-4D97-AF65-F5344CB8AC3E}">
        <p14:creationId xmlns:p14="http://schemas.microsoft.com/office/powerpoint/2010/main" val="190378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BDA24-5B81-B0B2-B3FC-5B9DE859C30E}"/>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We Don’t Have A Democracy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00E25F-4B6E-52B0-0843-73D83AAB178F}"/>
              </a:ext>
            </a:extLst>
          </p:cNvPr>
          <p:cNvSpPr>
            <a:spLocks noGrp="1"/>
          </p:cNvSpPr>
          <p:nvPr>
            <p:ph idx="1"/>
          </p:nvPr>
        </p:nvSpPr>
        <p:spPr>
          <a:xfrm>
            <a:off x="4447308" y="591344"/>
            <a:ext cx="6906491" cy="5585619"/>
          </a:xfrm>
        </p:spPr>
        <p:txBody>
          <a:bodyPr anchor="ctr">
            <a:normAutofit/>
          </a:bodyPr>
          <a:lstStyle/>
          <a:p>
            <a:pPr marL="0" indent="0">
              <a:buNone/>
            </a:pPr>
            <a:r>
              <a:rPr lang="en-US" sz="2000" b="1" i="1" dirty="0"/>
              <a:t>What Do You Call A Government Where</a:t>
            </a:r>
            <a:endParaRPr lang="en-US" sz="2000" dirty="0"/>
          </a:p>
          <a:p>
            <a:r>
              <a:rPr lang="en-US" sz="2000" dirty="0"/>
              <a:t>85% of Americans support some form of abortion but states are passing laws making abortion a crime?</a:t>
            </a:r>
          </a:p>
          <a:p>
            <a:r>
              <a:rPr lang="en-US" sz="2000" dirty="0"/>
              <a:t>73%  of Americans support allowing Medicare to negotiate drug prices, but drug Companies block legislation?</a:t>
            </a:r>
          </a:p>
          <a:p>
            <a:r>
              <a:rPr lang="en-US" sz="2000" dirty="0"/>
              <a:t>20% of Americans approve of Congress, but Congress has a 95% reelection rate?</a:t>
            </a:r>
          </a:p>
          <a:p>
            <a:r>
              <a:rPr lang="en-US" sz="2000" dirty="0"/>
              <a:t>2/3 of Americans oppose gerrymandering, which Reagan called </a:t>
            </a:r>
            <a:r>
              <a:rPr lang="en-US" sz="2000" i="1" dirty="0"/>
              <a:t>“an antidemocratic and un-American scandal</a:t>
            </a:r>
            <a:r>
              <a:rPr lang="en-US" sz="2000" dirty="0"/>
              <a:t>,” and Obama said allows </a:t>
            </a:r>
            <a:r>
              <a:rPr lang="en-US" sz="2000" i="1" dirty="0"/>
              <a:t>“politicians to pick their voters, not the other way around;” and </a:t>
            </a:r>
            <a:r>
              <a:rPr lang="en-US" sz="2000" dirty="0"/>
              <a:t>yet every election is more gerrymandered than the last?</a:t>
            </a:r>
          </a:p>
          <a:p>
            <a:pPr marL="0" indent="0">
              <a:buNone/>
            </a:pPr>
            <a:r>
              <a:rPr lang="en-US" sz="2000" dirty="0"/>
              <a:t>I am not sure what you do call it, but I am sure what you don’t call it—A DEMOCRACY.</a:t>
            </a:r>
          </a:p>
          <a:p>
            <a:endParaRPr lang="en-US" sz="2000" dirty="0"/>
          </a:p>
          <a:p>
            <a:endParaRPr lang="en-US" sz="2000" b="1" dirty="0"/>
          </a:p>
          <a:p>
            <a:endParaRPr lang="en-US" sz="2000" dirty="0"/>
          </a:p>
        </p:txBody>
      </p:sp>
      <p:pic>
        <p:nvPicPr>
          <p:cNvPr id="4" name="Picture 3" descr="A picture containing text&#10;&#10;Description automatically generated">
            <a:extLst>
              <a:ext uri="{FF2B5EF4-FFF2-40B4-BE49-F238E27FC236}">
                <a16:creationId xmlns:a16="http://schemas.microsoft.com/office/drawing/2014/main" id="{8D4F4287-8317-720B-46D6-CBDCFF944832}"/>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1B71491E-A292-9BD7-5ED3-AB8E345602DA}"/>
              </a:ext>
            </a:extLst>
          </p:cNvPr>
          <p:cNvSpPr>
            <a:spLocks noGrp="1"/>
          </p:cNvSpPr>
          <p:nvPr>
            <p:ph type="sldNum" sz="quarter" idx="12"/>
          </p:nvPr>
        </p:nvSpPr>
        <p:spPr/>
        <p:txBody>
          <a:bodyPr/>
          <a:lstStyle/>
          <a:p>
            <a:fld id="{C664A3F8-14A7-1F44-827F-EC39E8F1E83B}" type="slidenum">
              <a:rPr lang="en-US" smtClean="0"/>
              <a:t>2</a:t>
            </a:fld>
            <a:endParaRPr lang="en-US" dirty="0"/>
          </a:p>
        </p:txBody>
      </p:sp>
    </p:spTree>
    <p:extLst>
      <p:ext uri="{BB962C8B-B14F-4D97-AF65-F5344CB8AC3E}">
        <p14:creationId xmlns:p14="http://schemas.microsoft.com/office/powerpoint/2010/main" val="92959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92AC3F-0F03-5A2C-F808-639A77721478}"/>
              </a:ext>
            </a:extLst>
          </p:cNvPr>
          <p:cNvSpPr>
            <a:spLocks noGrp="1"/>
          </p:cNvSpPr>
          <p:nvPr>
            <p:ph type="title"/>
          </p:nvPr>
        </p:nvSpPr>
        <p:spPr>
          <a:xfrm>
            <a:off x="589560" y="856180"/>
            <a:ext cx="4560584" cy="1128068"/>
          </a:xfrm>
        </p:spPr>
        <p:txBody>
          <a:bodyPr anchor="ctr">
            <a:normAutofit/>
          </a:bodyPr>
          <a:lstStyle/>
          <a:p>
            <a:r>
              <a:rPr lang="en-US" sz="3100" b="1" i="1" dirty="0"/>
              <a:t>The More People Follow the News-The Less They Know</a:t>
            </a:r>
          </a:p>
        </p:txBody>
      </p:sp>
      <p:grpSp>
        <p:nvGrpSpPr>
          <p:cNvPr id="8200" name="Group 819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201" name="Rectangle 820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2" name="Rectangle 820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04" name="Rectangle 820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B7A5F8-1A4A-DC83-39EF-642EDCEBD319}"/>
              </a:ext>
            </a:extLst>
          </p:cNvPr>
          <p:cNvSpPr>
            <a:spLocks noGrp="1"/>
          </p:cNvSpPr>
          <p:nvPr>
            <p:ph idx="1"/>
          </p:nvPr>
        </p:nvSpPr>
        <p:spPr>
          <a:xfrm>
            <a:off x="590719" y="2330505"/>
            <a:ext cx="4559425" cy="3979585"/>
          </a:xfrm>
        </p:spPr>
        <p:txBody>
          <a:bodyPr anchor="ctr">
            <a:normAutofit/>
          </a:bodyPr>
          <a:lstStyle/>
          <a:p>
            <a:pPr marL="0" indent="0">
              <a:buNone/>
            </a:pPr>
            <a:r>
              <a:rPr lang="en-US" sz="1700" dirty="0"/>
              <a:t>The pattern is even more surprising with people and the news. </a:t>
            </a:r>
          </a:p>
          <a:p>
            <a:pPr lvl="1"/>
            <a:r>
              <a:rPr lang="en-US" sz="1700" b="1" dirty="0"/>
              <a:t>Those who followed the news most closely had a perception gap of 28%.</a:t>
            </a:r>
          </a:p>
          <a:p>
            <a:pPr lvl="1"/>
            <a:r>
              <a:rPr lang="en-US" sz="1700" b="1" dirty="0"/>
              <a:t>Those who said they hardly followed the news at all had a gap of 8%.  </a:t>
            </a:r>
          </a:p>
          <a:p>
            <a:pPr lvl="1"/>
            <a:r>
              <a:rPr lang="en-US" sz="1700" dirty="0"/>
              <a:t>There was a direct correlation between the amount of time people followed the news and their misperceptions. </a:t>
            </a:r>
          </a:p>
          <a:p>
            <a:r>
              <a:rPr lang="en-US" sz="1700" b="1" dirty="0"/>
              <a:t>Why should people who are the most informed and involved be the most incorrect?</a:t>
            </a:r>
          </a:p>
        </p:txBody>
      </p:sp>
      <p:sp>
        <p:nvSpPr>
          <p:cNvPr id="8206" name="Rectangle 820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8" name="Rectangle 820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3" name="Picture 23" descr="Fig3d">
            <a:extLst>
              <a:ext uri="{FF2B5EF4-FFF2-40B4-BE49-F238E27FC236}">
                <a16:creationId xmlns:a16="http://schemas.microsoft.com/office/drawing/2014/main" id="{5AEB3C13-651B-EF89-8CA7-CB49978F2402}"/>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8247" r="1" b="1"/>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4339CFCA-BABB-2778-E490-04738B994EF4}"/>
              </a:ext>
            </a:extLst>
          </p:cNvPr>
          <p:cNvPicPr>
            <a:picLocks noChangeAspect="1"/>
          </p:cNvPicPr>
          <p:nvPr/>
        </p:nvPicPr>
        <p:blipFill>
          <a:blip r:embed="rId4"/>
          <a:stretch>
            <a:fillRect/>
          </a:stretch>
        </p:blipFill>
        <p:spPr>
          <a:xfrm>
            <a:off x="1" y="5176"/>
            <a:ext cx="2327564" cy="656377"/>
          </a:xfrm>
          <a:prstGeom prst="rect">
            <a:avLst/>
          </a:prstGeom>
        </p:spPr>
      </p:pic>
      <p:sp>
        <p:nvSpPr>
          <p:cNvPr id="4" name="Slide Number Placeholder 3">
            <a:extLst>
              <a:ext uri="{FF2B5EF4-FFF2-40B4-BE49-F238E27FC236}">
                <a16:creationId xmlns:a16="http://schemas.microsoft.com/office/drawing/2014/main" id="{F9ACFEC6-0DAF-6565-A8D4-B424814648CD}"/>
              </a:ext>
            </a:extLst>
          </p:cNvPr>
          <p:cNvSpPr>
            <a:spLocks noGrp="1"/>
          </p:cNvSpPr>
          <p:nvPr>
            <p:ph type="sldNum" sz="quarter" idx="12"/>
          </p:nvPr>
        </p:nvSpPr>
        <p:spPr/>
        <p:txBody>
          <a:bodyPr/>
          <a:lstStyle/>
          <a:p>
            <a:fld id="{C664A3F8-14A7-1F44-827F-EC39E8F1E83B}" type="slidenum">
              <a:rPr lang="en-US" smtClean="0"/>
              <a:t>20</a:t>
            </a:fld>
            <a:endParaRPr lang="en-US" dirty="0"/>
          </a:p>
        </p:txBody>
      </p:sp>
    </p:spTree>
    <p:extLst>
      <p:ext uri="{BB962C8B-B14F-4D97-AF65-F5344CB8AC3E}">
        <p14:creationId xmlns:p14="http://schemas.microsoft.com/office/powerpoint/2010/main" val="53640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00ED-05BB-B118-2E6F-A81A7617AE7D}"/>
              </a:ext>
            </a:extLst>
          </p:cNvPr>
          <p:cNvSpPr>
            <a:spLocks noGrp="1"/>
          </p:cNvSpPr>
          <p:nvPr>
            <p:ph type="title"/>
          </p:nvPr>
        </p:nvSpPr>
        <p:spPr>
          <a:xfrm>
            <a:off x="838200" y="507076"/>
            <a:ext cx="10515600" cy="918954"/>
          </a:xfrm>
        </p:spPr>
        <p:txBody>
          <a:bodyPr>
            <a:normAutofit/>
          </a:bodyPr>
          <a:lstStyle/>
          <a:p>
            <a:pPr algn="ctr"/>
            <a:r>
              <a:rPr lang="en-US" sz="3600" b="1" i="1" dirty="0"/>
              <a:t>Sources of News Slant Opinions &amp; Divide Us</a:t>
            </a:r>
          </a:p>
        </p:txBody>
      </p:sp>
      <p:pic>
        <p:nvPicPr>
          <p:cNvPr id="9217" name="Picture 22" descr="Fig4c">
            <a:extLst>
              <a:ext uri="{FF2B5EF4-FFF2-40B4-BE49-F238E27FC236}">
                <a16:creationId xmlns:a16="http://schemas.microsoft.com/office/drawing/2014/main" id="{B8C924E0-E068-8D14-7DEA-3509639D02E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75034" y="1795362"/>
            <a:ext cx="6776071" cy="46818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22161136-AC8B-1327-57BE-6A74694BCD70}"/>
              </a:ext>
            </a:extLst>
          </p:cNvPr>
          <p:cNvPicPr>
            <a:picLocks noChangeAspect="1"/>
          </p:cNvPicPr>
          <p:nvPr/>
        </p:nvPicPr>
        <p:blipFill>
          <a:blip r:embed="rId4"/>
          <a:stretch>
            <a:fillRect/>
          </a:stretch>
        </p:blipFill>
        <p:spPr>
          <a:xfrm>
            <a:off x="1" y="5176"/>
            <a:ext cx="2327564" cy="656377"/>
          </a:xfrm>
          <a:prstGeom prst="rect">
            <a:avLst/>
          </a:prstGeom>
        </p:spPr>
      </p:pic>
      <p:sp>
        <p:nvSpPr>
          <p:cNvPr id="7" name="TextBox 6">
            <a:extLst>
              <a:ext uri="{FF2B5EF4-FFF2-40B4-BE49-F238E27FC236}">
                <a16:creationId xmlns:a16="http://schemas.microsoft.com/office/drawing/2014/main" id="{ECF9682C-F192-53B4-BD36-3F4CC9DAB12F}"/>
              </a:ext>
            </a:extLst>
          </p:cNvPr>
          <p:cNvSpPr txBox="1"/>
          <p:nvPr/>
        </p:nvSpPr>
        <p:spPr>
          <a:xfrm>
            <a:off x="181584" y="1690688"/>
            <a:ext cx="4893450" cy="4247317"/>
          </a:xfrm>
          <a:prstGeom prst="rect">
            <a:avLst/>
          </a:prstGeom>
          <a:noFill/>
        </p:spPr>
        <p:txBody>
          <a:bodyPr wrap="square" rtlCol="0">
            <a:spAutoFit/>
          </a:bodyPr>
          <a:lstStyle/>
          <a:p>
            <a:endParaRPr lang="en-US" b="1" dirty="0"/>
          </a:p>
          <a:p>
            <a:r>
              <a:rPr lang="en-US" b="1" dirty="0"/>
              <a:t>People who get their news from more partisan sources have the highest perception gaps. </a:t>
            </a:r>
            <a:endParaRPr lang="en-US" dirty="0"/>
          </a:p>
          <a:p>
            <a:pPr marL="285750" indent="-285750">
              <a:buFont typeface="Arial" panose="020B0604020202020204" pitchFamily="34" charset="0"/>
              <a:buChar char="•"/>
            </a:pPr>
            <a:r>
              <a:rPr lang="en-US" dirty="0"/>
              <a:t>The highest contributors to the gap were:</a:t>
            </a:r>
          </a:p>
          <a:p>
            <a:pPr marL="742950" lvl="1" indent="-285750">
              <a:buFont typeface="Arial" panose="020B0604020202020204" pitchFamily="34" charset="0"/>
              <a:buChar char="•"/>
            </a:pPr>
            <a:r>
              <a:rPr lang="en-US" dirty="0"/>
              <a:t>Breitbart, Drudge, Limbaugh, Hannity, Slate, Buzzfeed, and the Huffington Post.</a:t>
            </a:r>
          </a:p>
          <a:p>
            <a:pPr marL="285750" indent="-285750">
              <a:buFont typeface="Arial" panose="020B0604020202020204" pitchFamily="34" charset="0"/>
              <a:buChar char="•"/>
            </a:pPr>
            <a:r>
              <a:rPr lang="en-US" dirty="0"/>
              <a:t>The NY Times and Wash. Post were worse than the Wall Street Journal, while CNN &amp; MSNBC were better than Fox..</a:t>
            </a:r>
          </a:p>
          <a:p>
            <a:pPr marL="285750" indent="-285750">
              <a:buFont typeface="Arial" panose="020B0604020202020204" pitchFamily="34" charset="0"/>
              <a:buChar char="•"/>
            </a:pPr>
            <a:r>
              <a:rPr lang="en-US" dirty="0"/>
              <a:t>Social Media sites scored badly.</a:t>
            </a:r>
          </a:p>
          <a:p>
            <a:pPr marL="285750" indent="-285750">
              <a:buFont typeface="Arial" panose="020B0604020202020204" pitchFamily="34" charset="0"/>
              <a:buChar char="•"/>
            </a:pPr>
            <a:r>
              <a:rPr lang="en-US" dirty="0"/>
              <a:t>Religious broadcasters did not. </a:t>
            </a:r>
          </a:p>
          <a:p>
            <a:pPr marL="285750" indent="-285750">
              <a:buFont typeface="Arial" panose="020B0604020202020204" pitchFamily="34" charset="0"/>
              <a:buChar char="•"/>
            </a:pPr>
            <a:r>
              <a:rPr lang="en-US" dirty="0"/>
              <a:t>Only Network News(ABC, CBS, &amp; NBC) and “None of the Above” reduced the Perception Gap. </a:t>
            </a:r>
          </a:p>
          <a:p>
            <a:endParaRPr lang="en-US" dirty="0"/>
          </a:p>
        </p:txBody>
      </p:sp>
      <p:sp>
        <p:nvSpPr>
          <p:cNvPr id="3" name="TextBox 2">
            <a:extLst>
              <a:ext uri="{FF2B5EF4-FFF2-40B4-BE49-F238E27FC236}">
                <a16:creationId xmlns:a16="http://schemas.microsoft.com/office/drawing/2014/main" id="{865684DD-8027-331C-FCE4-74E513767A20}"/>
              </a:ext>
            </a:extLst>
          </p:cNvPr>
          <p:cNvSpPr txBox="1"/>
          <p:nvPr/>
        </p:nvSpPr>
        <p:spPr>
          <a:xfrm>
            <a:off x="181584" y="1434342"/>
            <a:ext cx="11466130" cy="461665"/>
          </a:xfrm>
          <a:prstGeom prst="rect">
            <a:avLst/>
          </a:prstGeom>
          <a:noFill/>
        </p:spPr>
        <p:txBody>
          <a:bodyPr wrap="square" rtlCol="0">
            <a:spAutoFit/>
          </a:bodyPr>
          <a:lstStyle/>
          <a:p>
            <a:pPr algn="ctr"/>
            <a:r>
              <a:rPr lang="en-US" sz="2400" b="1" dirty="0"/>
              <a:t>Most media makes people more partisan.</a:t>
            </a:r>
          </a:p>
        </p:txBody>
      </p:sp>
      <p:sp>
        <p:nvSpPr>
          <p:cNvPr id="4" name="Slide Number Placeholder 3">
            <a:extLst>
              <a:ext uri="{FF2B5EF4-FFF2-40B4-BE49-F238E27FC236}">
                <a16:creationId xmlns:a16="http://schemas.microsoft.com/office/drawing/2014/main" id="{8068D82F-4855-97A3-048E-7AB6B12ACE01}"/>
              </a:ext>
            </a:extLst>
          </p:cNvPr>
          <p:cNvSpPr>
            <a:spLocks noGrp="1"/>
          </p:cNvSpPr>
          <p:nvPr>
            <p:ph type="sldNum" sz="quarter" idx="12"/>
          </p:nvPr>
        </p:nvSpPr>
        <p:spPr/>
        <p:txBody>
          <a:bodyPr/>
          <a:lstStyle/>
          <a:p>
            <a:fld id="{C664A3F8-14A7-1F44-827F-EC39E8F1E83B}" type="slidenum">
              <a:rPr lang="en-US" smtClean="0"/>
              <a:t>21</a:t>
            </a:fld>
            <a:endParaRPr lang="en-US" dirty="0"/>
          </a:p>
        </p:txBody>
      </p:sp>
    </p:spTree>
    <p:extLst>
      <p:ext uri="{BB962C8B-B14F-4D97-AF65-F5344CB8AC3E}">
        <p14:creationId xmlns:p14="http://schemas.microsoft.com/office/powerpoint/2010/main" val="377156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E075CE-01DA-79CA-C3B4-519C8BDDB157}"/>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Easy Solution</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B3FA51-D74C-957B-2551-BF3E4FAFDA9B}"/>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Since people with the most education, who followed politics most closely, and focused on partisan sources have the most inaccurate understanding of the other side, a good solution would be for people to:</a:t>
            </a:r>
          </a:p>
          <a:p>
            <a:pPr marL="0" indent="0">
              <a:buNone/>
            </a:pPr>
            <a:endParaRPr lang="en-US" sz="2400" dirty="0"/>
          </a:p>
          <a:p>
            <a:pPr marL="594360"/>
            <a:r>
              <a:rPr lang="en-US" sz="2400" dirty="0"/>
              <a:t>Drop out of graduate school.</a:t>
            </a:r>
          </a:p>
          <a:p>
            <a:pPr marL="594360"/>
            <a:r>
              <a:rPr lang="en-US" sz="2400" dirty="0"/>
              <a:t>Stop reading national newspapers. </a:t>
            </a:r>
          </a:p>
          <a:p>
            <a:pPr marL="594360"/>
            <a:r>
              <a:rPr lang="en-US" sz="2400" dirty="0"/>
              <a:t>Stop watching cable TV news. </a:t>
            </a:r>
          </a:p>
          <a:p>
            <a:pPr marL="0" indent="0">
              <a:buNone/>
            </a:pPr>
            <a:endParaRPr lang="en-US" sz="2400" dirty="0"/>
          </a:p>
          <a:p>
            <a:pPr marL="0" indent="0">
              <a:buNone/>
            </a:pPr>
            <a:r>
              <a:rPr lang="en-US" sz="2400" dirty="0"/>
              <a:t>Needless to say, there may be more effective ways of dealing with this problem. </a:t>
            </a:r>
          </a:p>
          <a:p>
            <a:endParaRPr lang="en-US" sz="2400" dirty="0"/>
          </a:p>
        </p:txBody>
      </p:sp>
      <p:pic>
        <p:nvPicPr>
          <p:cNvPr id="4" name="Picture 3" descr="A picture containing text&#10;&#10;Description automatically generated">
            <a:extLst>
              <a:ext uri="{FF2B5EF4-FFF2-40B4-BE49-F238E27FC236}">
                <a16:creationId xmlns:a16="http://schemas.microsoft.com/office/drawing/2014/main" id="{1552F2CB-208D-A176-70AB-722F09668E4A}"/>
              </a:ext>
            </a:extLst>
          </p:cNvPr>
          <p:cNvPicPr>
            <a:picLocks noChangeAspect="1"/>
          </p:cNvPicPr>
          <p:nvPr/>
        </p:nvPicPr>
        <p:blipFill>
          <a:blip r:embed="rId2"/>
          <a:stretch>
            <a:fillRect/>
          </a:stretch>
        </p:blipFill>
        <p:spPr>
          <a:xfrm>
            <a:off x="10530762" y="18076"/>
            <a:ext cx="1646074" cy="662961"/>
          </a:xfrm>
          <a:prstGeom prst="rect">
            <a:avLst/>
          </a:prstGeom>
        </p:spPr>
      </p:pic>
      <p:sp>
        <p:nvSpPr>
          <p:cNvPr id="5" name="Slide Number Placeholder 4">
            <a:extLst>
              <a:ext uri="{FF2B5EF4-FFF2-40B4-BE49-F238E27FC236}">
                <a16:creationId xmlns:a16="http://schemas.microsoft.com/office/drawing/2014/main" id="{A530DB27-7C96-7555-E5F2-4E5DA82E8AA3}"/>
              </a:ext>
            </a:extLst>
          </p:cNvPr>
          <p:cNvSpPr>
            <a:spLocks noGrp="1"/>
          </p:cNvSpPr>
          <p:nvPr>
            <p:ph type="sldNum" sz="quarter" idx="12"/>
          </p:nvPr>
        </p:nvSpPr>
        <p:spPr/>
        <p:txBody>
          <a:bodyPr/>
          <a:lstStyle/>
          <a:p>
            <a:fld id="{C664A3F8-14A7-1F44-827F-EC39E8F1E83B}" type="slidenum">
              <a:rPr lang="en-US" smtClean="0"/>
              <a:t>22</a:t>
            </a:fld>
            <a:endParaRPr lang="en-US" dirty="0"/>
          </a:p>
        </p:txBody>
      </p:sp>
    </p:spTree>
    <p:extLst>
      <p:ext uri="{BB962C8B-B14F-4D97-AF65-F5344CB8AC3E}">
        <p14:creationId xmlns:p14="http://schemas.microsoft.com/office/powerpoint/2010/main" val="131648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509CC6-BD99-C558-D847-5B5D90522BDD}"/>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Perception Is Not Reality</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84B5E2-C3CF-E74B-5BEF-036B9C92656E}"/>
              </a:ext>
            </a:extLst>
          </p:cNvPr>
          <p:cNvSpPr>
            <a:spLocks noGrp="1"/>
          </p:cNvSpPr>
          <p:nvPr>
            <p:ph idx="1"/>
          </p:nvPr>
        </p:nvSpPr>
        <p:spPr>
          <a:xfrm>
            <a:off x="4447308" y="591344"/>
            <a:ext cx="6906491" cy="5585619"/>
          </a:xfrm>
        </p:spPr>
        <p:txBody>
          <a:bodyPr anchor="ctr">
            <a:normAutofit/>
          </a:bodyPr>
          <a:lstStyle/>
          <a:p>
            <a:pPr marL="0" indent="0">
              <a:buNone/>
            </a:pPr>
            <a:r>
              <a:rPr lang="en-US" sz="2200" dirty="0"/>
              <a:t>Yet despite the misperceptions, both parties are much less extreme than the other believes. </a:t>
            </a:r>
          </a:p>
          <a:p>
            <a:r>
              <a:rPr lang="en-US" sz="2200" dirty="0"/>
              <a:t>While Democrats and Republicans think 55% of the other party are extremists, according to the Perception Gap study, only 34% of Republicans and 29% of Democrats hold extreme views. </a:t>
            </a:r>
          </a:p>
          <a:p>
            <a:r>
              <a:rPr lang="en-US" sz="2200" dirty="0"/>
              <a:t>In other words, a minority- not a majority– of both parties hold extreme views. </a:t>
            </a:r>
          </a:p>
          <a:p>
            <a:r>
              <a:rPr lang="en-US" sz="2200" dirty="0"/>
              <a:t>This should make it possible for the parties to work together. </a:t>
            </a:r>
          </a:p>
          <a:p>
            <a:r>
              <a:rPr lang="en-US" sz="2200" dirty="0"/>
              <a:t>Thus, the first step in restoring moderation is for each side to try to understand the other, rather than getting sucked in by the Oligarchy of the Wings. </a:t>
            </a:r>
          </a:p>
        </p:txBody>
      </p:sp>
      <p:pic>
        <p:nvPicPr>
          <p:cNvPr id="5" name="Picture 4" descr="A picture containing text&#10;&#10;Description automatically generated">
            <a:extLst>
              <a:ext uri="{FF2B5EF4-FFF2-40B4-BE49-F238E27FC236}">
                <a16:creationId xmlns:a16="http://schemas.microsoft.com/office/drawing/2014/main" id="{81837648-A02F-F980-151E-EB76A87FAA4E}"/>
              </a:ext>
            </a:extLst>
          </p:cNvPr>
          <p:cNvPicPr>
            <a:picLocks noChangeAspect="1"/>
          </p:cNvPicPr>
          <p:nvPr/>
        </p:nvPicPr>
        <p:blipFill>
          <a:blip r:embed="rId2"/>
          <a:stretch>
            <a:fillRect/>
          </a:stretch>
        </p:blipFill>
        <p:spPr>
          <a:xfrm>
            <a:off x="10530762" y="18076"/>
            <a:ext cx="1646074" cy="662961"/>
          </a:xfrm>
          <a:prstGeom prst="rect">
            <a:avLst/>
          </a:prstGeom>
        </p:spPr>
      </p:pic>
      <p:sp>
        <p:nvSpPr>
          <p:cNvPr id="4" name="Slide Number Placeholder 3">
            <a:extLst>
              <a:ext uri="{FF2B5EF4-FFF2-40B4-BE49-F238E27FC236}">
                <a16:creationId xmlns:a16="http://schemas.microsoft.com/office/drawing/2014/main" id="{15055806-DFC9-C267-C677-7BFB9FC2CFCB}"/>
              </a:ext>
            </a:extLst>
          </p:cNvPr>
          <p:cNvSpPr>
            <a:spLocks noGrp="1"/>
          </p:cNvSpPr>
          <p:nvPr>
            <p:ph type="sldNum" sz="quarter" idx="12"/>
          </p:nvPr>
        </p:nvSpPr>
        <p:spPr/>
        <p:txBody>
          <a:bodyPr/>
          <a:lstStyle/>
          <a:p>
            <a:fld id="{C664A3F8-14A7-1F44-827F-EC39E8F1E83B}" type="slidenum">
              <a:rPr lang="en-US" smtClean="0"/>
              <a:t>23</a:t>
            </a:fld>
            <a:endParaRPr lang="en-US" dirty="0"/>
          </a:p>
        </p:txBody>
      </p:sp>
    </p:spTree>
    <p:extLst>
      <p:ext uri="{BB962C8B-B14F-4D97-AF65-F5344CB8AC3E}">
        <p14:creationId xmlns:p14="http://schemas.microsoft.com/office/powerpoint/2010/main" val="26951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0B73F9-DAF7-DB1B-C909-7DB189015025}"/>
              </a:ext>
            </a:extLst>
          </p:cNvPr>
          <p:cNvSpPr>
            <a:spLocks noGrp="1"/>
          </p:cNvSpPr>
          <p:nvPr>
            <p:ph type="title"/>
          </p:nvPr>
        </p:nvSpPr>
        <p:spPr>
          <a:xfrm>
            <a:off x="838200" y="755312"/>
            <a:ext cx="3739341" cy="1910769"/>
          </a:xfrm>
        </p:spPr>
        <p:txBody>
          <a:bodyPr vert="horz" lIns="91440" tIns="45720" rIns="91440" bIns="45720" rtlCol="0" anchor="ctr">
            <a:normAutofit/>
          </a:bodyPr>
          <a:lstStyle/>
          <a:p>
            <a:r>
              <a:rPr lang="en-US" sz="2800" b="1" i="1" kern="1200" dirty="0">
                <a:solidFill>
                  <a:schemeClr val="tx1"/>
                </a:solidFill>
                <a:latin typeface="+mj-lt"/>
                <a:ea typeface="+mj-ea"/>
                <a:cs typeface="+mj-cs"/>
              </a:rPr>
              <a:t>Look what happens when each side exposes itself to the media of the other or neutral media</a:t>
            </a:r>
          </a:p>
        </p:txBody>
      </p:sp>
      <p:sp>
        <p:nvSpPr>
          <p:cNvPr id="6" name="TextBox 5">
            <a:extLst>
              <a:ext uri="{FF2B5EF4-FFF2-40B4-BE49-F238E27FC236}">
                <a16:creationId xmlns:a16="http://schemas.microsoft.com/office/drawing/2014/main" id="{2C686B7E-C2B1-D95B-1397-BCE59C22A057}"/>
              </a:ext>
            </a:extLst>
          </p:cNvPr>
          <p:cNvSpPr txBox="1"/>
          <p:nvPr/>
        </p:nvSpPr>
        <p:spPr>
          <a:xfrm>
            <a:off x="862366" y="2886418"/>
            <a:ext cx="3427001" cy="3216269"/>
          </a:xfrm>
          <a:prstGeom prst="rect">
            <a:avLst/>
          </a:prstGeom>
        </p:spPr>
        <p:txBody>
          <a:bodyPr vert="horz" lIns="91440" tIns="45720" rIns="91440" bIns="45720" rtlCol="0">
            <a:normAutofit/>
          </a:bodyPr>
          <a:lstStyle/>
          <a:p>
            <a:pPr marL="228600" indent="-228600">
              <a:lnSpc>
                <a:spcPct val="90000"/>
              </a:lnSpc>
              <a:spcAft>
                <a:spcPts val="600"/>
              </a:spcAft>
              <a:buFont typeface="Arial" panose="020B0604020202020204" pitchFamily="34" charset="0"/>
              <a:buChar char="•"/>
            </a:pPr>
            <a:r>
              <a:rPr lang="en-US" dirty="0"/>
              <a:t>The perception gap of Democrats shrinks dramatically when they are exposed to Republican leaning or neutral media.</a:t>
            </a:r>
          </a:p>
          <a:p>
            <a:pPr marL="285750" indent="-228600">
              <a:lnSpc>
                <a:spcPct val="90000"/>
              </a:lnSpc>
              <a:spcAft>
                <a:spcPts val="600"/>
              </a:spcAft>
              <a:buFont typeface="Arial" panose="020B0604020202020204" pitchFamily="34" charset="0"/>
              <a:buChar char="•"/>
            </a:pPr>
            <a:r>
              <a:rPr lang="en-US" dirty="0"/>
              <a:t>Listening to Fox, Limbaugh, Hannity, Religious networks,  Network News, Local News, and newspapers like the Wall Street Journal has a significant impact.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 name="Content Placeholder 3">
            <a:extLst>
              <a:ext uri="{FF2B5EF4-FFF2-40B4-BE49-F238E27FC236}">
                <a16:creationId xmlns:a16="http://schemas.microsoft.com/office/drawing/2014/main" id="{A7916964-24F9-5AC6-AF77-A36C61A1472F}"/>
              </a:ext>
            </a:extLst>
          </p:cNvPr>
          <p:cNvPicPr>
            <a:picLocks noGrp="1" noChangeAspect="1"/>
          </p:cNvPicPr>
          <p:nvPr>
            <p:ph idx="1"/>
          </p:nvPr>
        </p:nvPicPr>
        <p:blipFill rotWithShape="1">
          <a:blip r:embed="rId2"/>
          <a:srcRect l="2389" r="-3" b="-3"/>
          <a:stretch/>
        </p:blipFill>
        <p:spPr>
          <a:xfrm>
            <a:off x="5445457" y="819397"/>
            <a:ext cx="6155141" cy="5283291"/>
          </a:xfrm>
          <a:prstGeom prst="rect">
            <a:avLst/>
          </a:prstGeom>
        </p:spPr>
      </p:pic>
      <p:pic>
        <p:nvPicPr>
          <p:cNvPr id="12" name="Picture 11">
            <a:extLst>
              <a:ext uri="{FF2B5EF4-FFF2-40B4-BE49-F238E27FC236}">
                <a16:creationId xmlns:a16="http://schemas.microsoft.com/office/drawing/2014/main" id="{28FA6B65-7427-9889-C197-3A1488126BC4}"/>
              </a:ext>
            </a:extLst>
          </p:cNvPr>
          <p:cNvPicPr>
            <a:picLocks noChangeAspect="1"/>
          </p:cNvPicPr>
          <p:nvPr/>
        </p:nvPicPr>
        <p:blipFill>
          <a:blip r:embed="rId3"/>
          <a:stretch>
            <a:fillRect/>
          </a:stretch>
        </p:blipFill>
        <p:spPr>
          <a:xfrm>
            <a:off x="0" y="0"/>
            <a:ext cx="2224216" cy="661012"/>
          </a:xfrm>
          <a:prstGeom prst="rect">
            <a:avLst/>
          </a:prstGeom>
        </p:spPr>
      </p:pic>
      <p:sp>
        <p:nvSpPr>
          <p:cNvPr id="3" name="Slide Number Placeholder 2">
            <a:extLst>
              <a:ext uri="{FF2B5EF4-FFF2-40B4-BE49-F238E27FC236}">
                <a16:creationId xmlns:a16="http://schemas.microsoft.com/office/drawing/2014/main" id="{F7BFF78E-E768-E638-1FC0-F71BBE5EAF2D}"/>
              </a:ext>
            </a:extLst>
          </p:cNvPr>
          <p:cNvSpPr>
            <a:spLocks noGrp="1"/>
          </p:cNvSpPr>
          <p:nvPr>
            <p:ph type="sldNum" sz="quarter" idx="12"/>
          </p:nvPr>
        </p:nvSpPr>
        <p:spPr/>
        <p:txBody>
          <a:bodyPr/>
          <a:lstStyle/>
          <a:p>
            <a:fld id="{C664A3F8-14A7-1F44-827F-EC39E8F1E83B}" type="slidenum">
              <a:rPr lang="en-US" smtClean="0"/>
              <a:t>24</a:t>
            </a:fld>
            <a:endParaRPr lang="en-US" dirty="0"/>
          </a:p>
        </p:txBody>
      </p:sp>
    </p:spTree>
    <p:extLst>
      <p:ext uri="{BB962C8B-B14F-4D97-AF65-F5344CB8AC3E}">
        <p14:creationId xmlns:p14="http://schemas.microsoft.com/office/powerpoint/2010/main" val="2934641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E151AF-53D2-D181-467E-C92964D6CC5C}"/>
              </a:ext>
            </a:extLst>
          </p:cNvPr>
          <p:cNvSpPr>
            <a:spLocks noGrp="1"/>
          </p:cNvSpPr>
          <p:nvPr>
            <p:ph type="title"/>
          </p:nvPr>
        </p:nvSpPr>
        <p:spPr>
          <a:xfrm>
            <a:off x="838200" y="755312"/>
            <a:ext cx="3739341" cy="1910769"/>
          </a:xfrm>
        </p:spPr>
        <p:txBody>
          <a:bodyPr>
            <a:normAutofit/>
          </a:bodyPr>
          <a:lstStyle/>
          <a:p>
            <a:r>
              <a:rPr lang="en-US" sz="2800" b="1" i="1" dirty="0"/>
              <a:t>It works for Republicans as well. </a:t>
            </a:r>
          </a:p>
        </p:txBody>
      </p:sp>
      <p:sp>
        <p:nvSpPr>
          <p:cNvPr id="3" name="Content Placeholder 2">
            <a:extLst>
              <a:ext uri="{FF2B5EF4-FFF2-40B4-BE49-F238E27FC236}">
                <a16:creationId xmlns:a16="http://schemas.microsoft.com/office/drawing/2014/main" id="{720B1DC0-B2B8-E819-A285-E55539F4D59C}"/>
              </a:ext>
            </a:extLst>
          </p:cNvPr>
          <p:cNvSpPr>
            <a:spLocks noGrp="1"/>
          </p:cNvSpPr>
          <p:nvPr>
            <p:ph idx="1"/>
          </p:nvPr>
        </p:nvSpPr>
        <p:spPr>
          <a:xfrm>
            <a:off x="862366" y="2776250"/>
            <a:ext cx="3427001" cy="3855904"/>
          </a:xfrm>
        </p:spPr>
        <p:txBody>
          <a:bodyPr>
            <a:normAutofit/>
          </a:bodyPr>
          <a:lstStyle/>
          <a:p>
            <a:pPr marL="0" indent="0">
              <a:buNone/>
            </a:pPr>
            <a:r>
              <a:rPr lang="en-US" sz="1800" dirty="0"/>
              <a:t>The perception gap of Republicans shrinks when they watch the network news or other sources. </a:t>
            </a:r>
          </a:p>
          <a:p>
            <a:r>
              <a:rPr lang="en-US" sz="1800" dirty="0"/>
              <a:t>Watching CNN also results in a declining perception gap.</a:t>
            </a:r>
          </a:p>
          <a:p>
            <a:r>
              <a:rPr lang="en-US" sz="1800" dirty="0"/>
              <a:t>Reading newspapers, of either side, like the N.Y. Times, the Washington Post, or the Wall Street Journal results in lower-than- normal perception gaps. </a:t>
            </a:r>
          </a:p>
          <a:p>
            <a:pPr marL="0" indent="0">
              <a:buNone/>
            </a:pPr>
            <a:endParaRPr lang="en-US" sz="1800" dirty="0"/>
          </a:p>
          <a:p>
            <a:pPr marL="0" indent="0">
              <a:buNone/>
            </a:pPr>
            <a:r>
              <a:rPr lang="en-US" sz="1800" b="1" dirty="0"/>
              <a:t>Both sides benefit from understanding the other. </a:t>
            </a:r>
          </a:p>
        </p:txBody>
      </p:sp>
      <p:pic>
        <p:nvPicPr>
          <p:cNvPr id="4" name="Picture 3">
            <a:extLst>
              <a:ext uri="{FF2B5EF4-FFF2-40B4-BE49-F238E27FC236}">
                <a16:creationId xmlns:a16="http://schemas.microsoft.com/office/drawing/2014/main" id="{9BAD51F2-1FCE-8196-1EF7-E74CA8B19557}"/>
              </a:ext>
            </a:extLst>
          </p:cNvPr>
          <p:cNvPicPr>
            <a:picLocks noChangeAspect="1"/>
          </p:cNvPicPr>
          <p:nvPr/>
        </p:nvPicPr>
        <p:blipFill rotWithShape="1">
          <a:blip r:embed="rId2"/>
          <a:srcRect t="850" r="-1" b="-1"/>
          <a:stretch/>
        </p:blipFill>
        <p:spPr>
          <a:xfrm>
            <a:off x="5445457" y="760021"/>
            <a:ext cx="6155141" cy="545077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F48B453-6B11-388D-BF3C-6856304AE6F5}"/>
              </a:ext>
            </a:extLst>
          </p:cNvPr>
          <p:cNvPicPr>
            <a:picLocks noChangeAspect="1"/>
          </p:cNvPicPr>
          <p:nvPr/>
        </p:nvPicPr>
        <p:blipFill>
          <a:blip r:embed="rId3"/>
          <a:stretch>
            <a:fillRect/>
          </a:stretch>
        </p:blipFill>
        <p:spPr>
          <a:xfrm>
            <a:off x="1" y="5176"/>
            <a:ext cx="2327564" cy="656377"/>
          </a:xfrm>
          <a:prstGeom prst="rect">
            <a:avLst/>
          </a:prstGeom>
        </p:spPr>
      </p:pic>
      <p:sp>
        <p:nvSpPr>
          <p:cNvPr id="6" name="Slide Number Placeholder 5">
            <a:extLst>
              <a:ext uri="{FF2B5EF4-FFF2-40B4-BE49-F238E27FC236}">
                <a16:creationId xmlns:a16="http://schemas.microsoft.com/office/drawing/2014/main" id="{0400356B-60C9-FCB5-CBD4-A4760B425000}"/>
              </a:ext>
            </a:extLst>
          </p:cNvPr>
          <p:cNvSpPr>
            <a:spLocks noGrp="1"/>
          </p:cNvSpPr>
          <p:nvPr>
            <p:ph type="sldNum" sz="quarter" idx="12"/>
          </p:nvPr>
        </p:nvSpPr>
        <p:spPr/>
        <p:txBody>
          <a:bodyPr/>
          <a:lstStyle/>
          <a:p>
            <a:fld id="{C664A3F8-14A7-1F44-827F-EC39E8F1E83B}" type="slidenum">
              <a:rPr lang="en-US" smtClean="0"/>
              <a:t>25</a:t>
            </a:fld>
            <a:endParaRPr lang="en-US" dirty="0"/>
          </a:p>
        </p:txBody>
      </p:sp>
    </p:spTree>
    <p:extLst>
      <p:ext uri="{BB962C8B-B14F-4D97-AF65-F5344CB8AC3E}">
        <p14:creationId xmlns:p14="http://schemas.microsoft.com/office/powerpoint/2010/main" val="3154195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6DCA18-6297-E227-1B2F-3C3D7E6C2A53}"/>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2.Bi[artisan Legislation- Agreement Between The Parties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32AADD-708F-1D36-F2F1-730E6326803E}"/>
              </a:ext>
            </a:extLst>
          </p:cNvPr>
          <p:cNvSpPr>
            <a:spLocks noGrp="1"/>
          </p:cNvSpPr>
          <p:nvPr>
            <p:ph idx="1"/>
          </p:nvPr>
        </p:nvSpPr>
        <p:spPr>
          <a:xfrm>
            <a:off x="4447308" y="591344"/>
            <a:ext cx="6906491" cy="5585619"/>
          </a:xfrm>
        </p:spPr>
        <p:txBody>
          <a:bodyPr anchor="ctr">
            <a:normAutofit/>
          </a:bodyPr>
          <a:lstStyle/>
          <a:p>
            <a:pPr marL="0" indent="0">
              <a:buNone/>
            </a:pPr>
            <a:r>
              <a:rPr lang="en-US" b="1" dirty="0"/>
              <a:t>The second step is to get the two parties to pass bipartisan legislation. </a:t>
            </a:r>
          </a:p>
          <a:p>
            <a:r>
              <a:rPr lang="en-US" sz="2000" dirty="0"/>
              <a:t>The parties act as if they disagree on everything, but there is broad agreement on many issues. </a:t>
            </a:r>
          </a:p>
          <a:p>
            <a:pPr marL="0" indent="0">
              <a:buNone/>
            </a:pPr>
            <a:endParaRPr lang="en-US" dirty="0"/>
          </a:p>
          <a:p>
            <a:pPr marL="0" indent="0">
              <a:buNone/>
            </a:pPr>
            <a:r>
              <a:rPr lang="en-US" sz="2000" dirty="0"/>
              <a:t>Instead of introducing omnibus legislation that few understand,  only partisans support, and are ideal for big money to suppress issues they do not like; why can’t our legislators introduce legislation that can achieve broad bipartisan support? </a:t>
            </a:r>
          </a:p>
          <a:p>
            <a:pPr marL="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EA12AA1F-86F7-0A50-EA23-F4BF39B7B915}"/>
              </a:ext>
            </a:extLst>
          </p:cNvPr>
          <p:cNvPicPr>
            <a:picLocks noChangeAspect="1"/>
          </p:cNvPicPr>
          <p:nvPr/>
        </p:nvPicPr>
        <p:blipFill>
          <a:blip r:embed="rId2"/>
          <a:stretch>
            <a:fillRect/>
          </a:stretch>
        </p:blipFill>
        <p:spPr>
          <a:xfrm>
            <a:off x="1" y="5176"/>
            <a:ext cx="2327564" cy="656377"/>
          </a:xfrm>
          <a:prstGeom prst="rect">
            <a:avLst/>
          </a:prstGeom>
        </p:spPr>
      </p:pic>
      <p:sp>
        <p:nvSpPr>
          <p:cNvPr id="5" name="Slide Number Placeholder 4">
            <a:extLst>
              <a:ext uri="{FF2B5EF4-FFF2-40B4-BE49-F238E27FC236}">
                <a16:creationId xmlns:a16="http://schemas.microsoft.com/office/drawing/2014/main" id="{9854106A-67D0-2BD9-89C3-8309B17804F5}"/>
              </a:ext>
            </a:extLst>
          </p:cNvPr>
          <p:cNvSpPr>
            <a:spLocks noGrp="1"/>
          </p:cNvSpPr>
          <p:nvPr>
            <p:ph type="sldNum" sz="quarter" idx="12"/>
          </p:nvPr>
        </p:nvSpPr>
        <p:spPr/>
        <p:txBody>
          <a:bodyPr/>
          <a:lstStyle/>
          <a:p>
            <a:fld id="{C664A3F8-14A7-1F44-827F-EC39E8F1E83B}" type="slidenum">
              <a:rPr lang="en-US" smtClean="0"/>
              <a:t>26</a:t>
            </a:fld>
            <a:endParaRPr lang="en-US" dirty="0"/>
          </a:p>
        </p:txBody>
      </p:sp>
    </p:spTree>
    <p:extLst>
      <p:ext uri="{BB962C8B-B14F-4D97-AF65-F5344CB8AC3E}">
        <p14:creationId xmlns:p14="http://schemas.microsoft.com/office/powerpoint/2010/main" val="306975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5A1-51CF-2344-A081-88D6CE164228}"/>
              </a:ext>
            </a:extLst>
          </p:cNvPr>
          <p:cNvSpPr>
            <a:spLocks noGrp="1"/>
          </p:cNvSpPr>
          <p:nvPr>
            <p:ph type="title"/>
          </p:nvPr>
        </p:nvSpPr>
        <p:spPr/>
        <p:txBody>
          <a:bodyPr>
            <a:normAutofit/>
          </a:bodyPr>
          <a:lstStyle/>
          <a:p>
            <a:pPr algn="ctr"/>
            <a:r>
              <a:rPr lang="en-US" sz="3200" b="1" i="1" dirty="0"/>
              <a:t>Broad Agreement on Many Issues</a:t>
            </a:r>
          </a:p>
        </p:txBody>
      </p:sp>
      <p:sp>
        <p:nvSpPr>
          <p:cNvPr id="3" name="Content Placeholder 2">
            <a:extLst>
              <a:ext uri="{FF2B5EF4-FFF2-40B4-BE49-F238E27FC236}">
                <a16:creationId xmlns:a16="http://schemas.microsoft.com/office/drawing/2014/main" id="{E6E227E7-DC8D-904B-BB5C-27449F7E756B}"/>
              </a:ext>
            </a:extLst>
          </p:cNvPr>
          <p:cNvSpPr>
            <a:spLocks noGrp="1"/>
          </p:cNvSpPr>
          <p:nvPr>
            <p:ph idx="1"/>
          </p:nvPr>
        </p:nvSpPr>
        <p:spPr>
          <a:xfrm>
            <a:off x="702528" y="1690687"/>
            <a:ext cx="6662100" cy="4665662"/>
          </a:xfrm>
        </p:spPr>
        <p:txBody>
          <a:bodyPr>
            <a:noAutofit/>
          </a:bodyPr>
          <a:lstStyle/>
          <a:p>
            <a:pPr marL="0" indent="0">
              <a:buNone/>
            </a:pPr>
            <a:r>
              <a:rPr lang="en-US" sz="1800" b="1" dirty="0"/>
              <a:t>A number of segments of Build Back Better, including modernizing school buildings and the electric grid, long term care for seniors, and letting Medicare negotiate drug prices, obtained strong support from 75% of all voters and 67% of Republicans.</a:t>
            </a:r>
          </a:p>
          <a:p>
            <a:r>
              <a:rPr lang="en-US" sz="1800" dirty="0"/>
              <a:t>With Louisiana blacked out from a recent hurricane, would the two Republican Senators have opposed modernizing the electric grid?</a:t>
            </a:r>
          </a:p>
          <a:p>
            <a:r>
              <a:rPr lang="en-US" sz="1800" dirty="0"/>
              <a:t>How many Senators would have risked opposing lower drug prices for Seniors?</a:t>
            </a:r>
          </a:p>
          <a:p>
            <a:r>
              <a:rPr lang="en-US" sz="1800" dirty="0"/>
              <a:t>When a bill is specific and well explained, it is much harder for big money to influence politicians to ditch it. </a:t>
            </a:r>
          </a:p>
          <a:p>
            <a:pPr marL="0" indent="0">
              <a:buNone/>
            </a:pPr>
            <a:r>
              <a:rPr lang="en-US" sz="1800" dirty="0"/>
              <a:t>If large majorities of both parties supported these issues, why couldn’t they be passed? </a:t>
            </a:r>
          </a:p>
        </p:txBody>
      </p:sp>
      <p:pic>
        <p:nvPicPr>
          <p:cNvPr id="7" name="Picture 6">
            <a:extLst>
              <a:ext uri="{FF2B5EF4-FFF2-40B4-BE49-F238E27FC236}">
                <a16:creationId xmlns:a16="http://schemas.microsoft.com/office/drawing/2014/main" id="{877B404B-52C4-8E43-BD31-E43AA7DA34B8}"/>
              </a:ext>
            </a:extLst>
          </p:cNvPr>
          <p:cNvPicPr>
            <a:picLocks noChangeAspect="1"/>
          </p:cNvPicPr>
          <p:nvPr/>
        </p:nvPicPr>
        <p:blipFill>
          <a:blip r:embed="rId2"/>
          <a:stretch>
            <a:fillRect/>
          </a:stretch>
        </p:blipFill>
        <p:spPr>
          <a:xfrm>
            <a:off x="0" y="0"/>
            <a:ext cx="2224216" cy="790832"/>
          </a:xfrm>
          <a:prstGeom prst="rect">
            <a:avLst/>
          </a:prstGeom>
        </p:spPr>
      </p:pic>
      <p:sp>
        <p:nvSpPr>
          <p:cNvPr id="8" name="Slide Number Placeholder 7">
            <a:extLst>
              <a:ext uri="{FF2B5EF4-FFF2-40B4-BE49-F238E27FC236}">
                <a16:creationId xmlns:a16="http://schemas.microsoft.com/office/drawing/2014/main" id="{CFC4D958-CCFD-FE41-A4AC-C99728046405}"/>
              </a:ext>
            </a:extLst>
          </p:cNvPr>
          <p:cNvSpPr>
            <a:spLocks noGrp="1"/>
          </p:cNvSpPr>
          <p:nvPr>
            <p:ph type="sldNum" sz="quarter" idx="12"/>
          </p:nvPr>
        </p:nvSpPr>
        <p:spPr/>
        <p:txBody>
          <a:bodyPr/>
          <a:lstStyle/>
          <a:p>
            <a:fld id="{5405D423-9D0E-704C-95E0-779C4DF526BB}" type="slidenum">
              <a:rPr lang="en-US" smtClean="0"/>
              <a:t>27</a:t>
            </a:fld>
            <a:endParaRPr lang="en-US" dirty="0"/>
          </a:p>
        </p:txBody>
      </p:sp>
      <p:sp>
        <p:nvSpPr>
          <p:cNvPr id="5" name="TextBox 4">
            <a:extLst>
              <a:ext uri="{FF2B5EF4-FFF2-40B4-BE49-F238E27FC236}">
                <a16:creationId xmlns:a16="http://schemas.microsoft.com/office/drawing/2014/main" id="{8382875C-5B07-A343-91FD-AB2BD0C96BBB}"/>
              </a:ext>
            </a:extLst>
          </p:cNvPr>
          <p:cNvSpPr txBox="1"/>
          <p:nvPr/>
        </p:nvSpPr>
        <p:spPr>
          <a:xfrm>
            <a:off x="8748584" y="5653743"/>
            <a:ext cx="2605216" cy="307777"/>
          </a:xfrm>
          <a:prstGeom prst="rect">
            <a:avLst/>
          </a:prstGeom>
          <a:noFill/>
        </p:spPr>
        <p:txBody>
          <a:bodyPr wrap="square" rtlCol="0">
            <a:spAutoFit/>
          </a:bodyPr>
          <a:lstStyle/>
          <a:p>
            <a:r>
              <a:rPr lang="en-US" sz="1400" dirty="0"/>
              <a:t>Source Data for Progress 9/13/21</a:t>
            </a:r>
          </a:p>
        </p:txBody>
      </p:sp>
      <p:graphicFrame>
        <p:nvGraphicFramePr>
          <p:cNvPr id="9" name="Object 8">
            <a:extLst>
              <a:ext uri="{FF2B5EF4-FFF2-40B4-BE49-F238E27FC236}">
                <a16:creationId xmlns:a16="http://schemas.microsoft.com/office/drawing/2014/main" id="{D7470234-2939-235B-8048-92EEC15173A2}"/>
              </a:ext>
            </a:extLst>
          </p:cNvPr>
          <p:cNvGraphicFramePr>
            <a:graphicFrameLocks noChangeAspect="1"/>
          </p:cNvGraphicFramePr>
          <p:nvPr>
            <p:extLst>
              <p:ext uri="{D42A27DB-BD31-4B8C-83A1-F6EECF244321}">
                <p14:modId xmlns:p14="http://schemas.microsoft.com/office/powerpoint/2010/main" val="2671844867"/>
              </p:ext>
            </p:extLst>
          </p:nvPr>
        </p:nvGraphicFramePr>
        <p:xfrm>
          <a:off x="6083300" y="3319463"/>
          <a:ext cx="25400" cy="215900"/>
        </p:xfrm>
        <a:graphic>
          <a:graphicData uri="http://schemas.openxmlformats.org/presentationml/2006/ole">
            <mc:AlternateContent xmlns:mc="http://schemas.openxmlformats.org/markup-compatibility/2006">
              <mc:Choice xmlns:v="urn:schemas-microsoft-com:vml" Requires="v">
                <p:oleObj name="Worksheet" r:id="rId3" imgW="25400" imgH="215900" progId="Excel.Sheet.12">
                  <p:embed/>
                </p:oleObj>
              </mc:Choice>
              <mc:Fallback>
                <p:oleObj name="Worksheet" r:id="rId3" imgW="25400" imgH="215900" progId="Excel.Sheet.12">
                  <p:embed/>
                  <p:pic>
                    <p:nvPicPr>
                      <p:cNvPr id="9" name="Object 8">
                        <a:extLst>
                          <a:ext uri="{FF2B5EF4-FFF2-40B4-BE49-F238E27FC236}">
                            <a16:creationId xmlns:a16="http://schemas.microsoft.com/office/drawing/2014/main" id="{D7470234-2939-235B-8048-92EEC15173A2}"/>
                          </a:ext>
                        </a:extLst>
                      </p:cNvPr>
                      <p:cNvPicPr/>
                      <p:nvPr/>
                    </p:nvPicPr>
                    <p:blipFill>
                      <a:blip r:embed="rId4"/>
                      <a:stretch>
                        <a:fillRect/>
                      </a:stretch>
                    </p:blipFill>
                    <p:spPr>
                      <a:xfrm>
                        <a:off x="6083300" y="3319463"/>
                        <a:ext cx="25400" cy="215900"/>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EED4DB3C-294F-B35D-23DC-05FD38BD8E63}"/>
              </a:ext>
            </a:extLst>
          </p:cNvPr>
          <p:cNvGraphicFramePr>
            <a:graphicFrameLocks noGrp="1"/>
          </p:cNvGraphicFramePr>
          <p:nvPr/>
        </p:nvGraphicFramePr>
        <p:xfrm>
          <a:off x="0" y="0"/>
          <a:ext cx="44450" cy="203200"/>
        </p:xfrm>
        <a:graphic>
          <a:graphicData uri="http://schemas.openxmlformats.org/drawingml/2006/table">
            <a:tbl>
              <a:tblPr>
                <a:tableStyleId>{5C22544A-7EE6-4342-B048-85BDC9FD1C3A}</a:tableStyleId>
              </a:tblPr>
              <a:tblGrid>
                <a:gridCol w="44450">
                  <a:extLst>
                    <a:ext uri="{9D8B030D-6E8A-4147-A177-3AD203B41FA5}">
                      <a16:colId xmlns:a16="http://schemas.microsoft.com/office/drawing/2014/main" val="69448870"/>
                    </a:ext>
                  </a:extLst>
                </a:gridCol>
              </a:tblGrid>
              <a:tr h="20320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7562491"/>
                  </a:ext>
                </a:extLst>
              </a:tr>
            </a:tbl>
          </a:graphicData>
        </a:graphic>
      </p:graphicFrame>
      <p:graphicFrame>
        <p:nvGraphicFramePr>
          <p:cNvPr id="11" name="Object 10">
            <a:extLst>
              <a:ext uri="{FF2B5EF4-FFF2-40B4-BE49-F238E27FC236}">
                <a16:creationId xmlns:a16="http://schemas.microsoft.com/office/drawing/2014/main" id="{11987F44-FB29-8BDD-DFFC-63661BD9C8A0}"/>
              </a:ext>
            </a:extLst>
          </p:cNvPr>
          <p:cNvGraphicFramePr>
            <a:graphicFrameLocks noChangeAspect="1"/>
          </p:cNvGraphicFramePr>
          <p:nvPr>
            <p:extLst>
              <p:ext uri="{D42A27DB-BD31-4B8C-83A1-F6EECF244321}">
                <p14:modId xmlns:p14="http://schemas.microsoft.com/office/powerpoint/2010/main" val="2522505925"/>
              </p:ext>
            </p:extLst>
          </p:nvPr>
        </p:nvGraphicFramePr>
        <p:xfrm>
          <a:off x="8075364" y="1861851"/>
          <a:ext cx="3836550" cy="3791891"/>
        </p:xfrm>
        <a:graphic>
          <a:graphicData uri="http://schemas.openxmlformats.org/presentationml/2006/ole">
            <mc:AlternateContent xmlns:mc="http://schemas.openxmlformats.org/markup-compatibility/2006">
              <mc:Choice xmlns:v="urn:schemas-microsoft-com:vml" Requires="v">
                <p:oleObj name="Worksheet" r:id="rId5" imgW="5511800" imgH="3670300" progId="Excel.Sheet.12">
                  <p:embed/>
                </p:oleObj>
              </mc:Choice>
              <mc:Fallback>
                <p:oleObj name="Worksheet" r:id="rId5" imgW="5511800" imgH="3670300" progId="Excel.Sheet.12">
                  <p:embed/>
                  <p:pic>
                    <p:nvPicPr>
                      <p:cNvPr id="11" name="Object 10">
                        <a:extLst>
                          <a:ext uri="{FF2B5EF4-FFF2-40B4-BE49-F238E27FC236}">
                            <a16:creationId xmlns:a16="http://schemas.microsoft.com/office/drawing/2014/main" id="{11987F44-FB29-8BDD-DFFC-63661BD9C8A0}"/>
                          </a:ext>
                        </a:extLst>
                      </p:cNvPr>
                      <p:cNvPicPr/>
                      <p:nvPr/>
                    </p:nvPicPr>
                    <p:blipFill>
                      <a:blip r:embed="rId6"/>
                      <a:stretch>
                        <a:fillRect/>
                      </a:stretch>
                    </p:blipFill>
                    <p:spPr>
                      <a:xfrm>
                        <a:off x="8075364" y="1861851"/>
                        <a:ext cx="3836550" cy="3791891"/>
                      </a:xfrm>
                      <a:prstGeom prst="rect">
                        <a:avLst/>
                      </a:prstGeom>
                    </p:spPr>
                  </p:pic>
                </p:oleObj>
              </mc:Fallback>
            </mc:AlternateContent>
          </a:graphicData>
        </a:graphic>
      </p:graphicFrame>
    </p:spTree>
    <p:extLst>
      <p:ext uri="{BB962C8B-B14F-4D97-AF65-F5344CB8AC3E}">
        <p14:creationId xmlns:p14="http://schemas.microsoft.com/office/powerpoint/2010/main" val="62590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1DF4-E49B-FF4B-8E17-A4ABF464BCAE}"/>
              </a:ext>
            </a:extLst>
          </p:cNvPr>
          <p:cNvSpPr>
            <a:spLocks noGrp="1"/>
          </p:cNvSpPr>
          <p:nvPr>
            <p:ph type="title"/>
          </p:nvPr>
        </p:nvSpPr>
        <p:spPr>
          <a:xfrm>
            <a:off x="838200" y="557526"/>
            <a:ext cx="10515600" cy="1091598"/>
          </a:xfrm>
        </p:spPr>
        <p:txBody>
          <a:bodyPr>
            <a:normAutofit/>
          </a:bodyPr>
          <a:lstStyle/>
          <a:p>
            <a:pPr algn="ctr"/>
            <a:r>
              <a:rPr lang="en-US" sz="3600" b="1" i="1" dirty="0"/>
              <a:t>Taxation &amp; Election Laws Have Bipartisan Support</a:t>
            </a:r>
          </a:p>
        </p:txBody>
      </p:sp>
      <p:sp>
        <p:nvSpPr>
          <p:cNvPr id="3" name="Content Placeholder 2">
            <a:extLst>
              <a:ext uri="{FF2B5EF4-FFF2-40B4-BE49-F238E27FC236}">
                <a16:creationId xmlns:a16="http://schemas.microsoft.com/office/drawing/2014/main" id="{AC60F70F-7F1B-074C-AFC1-D4AC34B8D72D}"/>
              </a:ext>
            </a:extLst>
          </p:cNvPr>
          <p:cNvSpPr>
            <a:spLocks noGrp="1"/>
          </p:cNvSpPr>
          <p:nvPr>
            <p:ph idx="1"/>
          </p:nvPr>
        </p:nvSpPr>
        <p:spPr>
          <a:xfrm>
            <a:off x="399392" y="1797269"/>
            <a:ext cx="7414571" cy="4781950"/>
          </a:xfrm>
        </p:spPr>
        <p:txBody>
          <a:bodyPr>
            <a:normAutofit/>
          </a:bodyPr>
          <a:lstStyle/>
          <a:p>
            <a:pPr marL="0" indent="0">
              <a:buNone/>
            </a:pPr>
            <a:r>
              <a:rPr lang="en-US" sz="2000" dirty="0"/>
              <a:t>Taxation proposals also have broad bipartisan support. </a:t>
            </a:r>
          </a:p>
          <a:p>
            <a:r>
              <a:rPr lang="en-US" sz="1800" dirty="0"/>
              <a:t>65% of people, and 52.5% of Republicans, support making the wealthiest 2% pay more and increasing the capital gains tax. </a:t>
            </a:r>
          </a:p>
          <a:p>
            <a:pPr marL="0" indent="0">
              <a:buNone/>
            </a:pPr>
            <a:endParaRPr lang="en-US" sz="1900" dirty="0"/>
          </a:p>
          <a:p>
            <a:pPr marL="0" indent="0">
              <a:buNone/>
            </a:pPr>
            <a:r>
              <a:rPr lang="en-US" sz="1900" dirty="0"/>
              <a:t>Voting laws, a wedge between the parties, also have common support. </a:t>
            </a:r>
          </a:p>
          <a:p>
            <a:pPr marL="594360"/>
            <a:r>
              <a:rPr lang="en-US" sz="2000" dirty="0"/>
              <a:t>82% favor voting machines printing a paper backup for votes</a:t>
            </a:r>
          </a:p>
          <a:p>
            <a:pPr marL="594360"/>
            <a:r>
              <a:rPr lang="en-US" sz="2000" dirty="0"/>
              <a:t>78% favor providing at least 2 weeks of early voting. </a:t>
            </a:r>
          </a:p>
          <a:p>
            <a:pPr marL="594360"/>
            <a:r>
              <a:rPr lang="en-US" sz="2000" dirty="0"/>
              <a:t>76% favor requiring people to show a government sponsored I.D. prior to voting.</a:t>
            </a:r>
          </a:p>
          <a:p>
            <a:pPr marL="0" indent="0">
              <a:buNone/>
            </a:pPr>
            <a:endParaRPr lang="en-US" sz="2000" dirty="0"/>
          </a:p>
          <a:p>
            <a:pPr marL="0" indent="0">
              <a:buNone/>
            </a:pPr>
            <a:r>
              <a:rPr lang="en-US" sz="2000" dirty="0"/>
              <a:t>Why couldn’t we could pass laws on which majorities of both parties agree?</a:t>
            </a:r>
          </a:p>
          <a:p>
            <a:pPr marL="0" indent="0">
              <a:buNone/>
            </a:pPr>
            <a:endParaRPr lang="en-US" sz="2000" dirty="0"/>
          </a:p>
          <a:p>
            <a:pPr marL="0" lvl="1" indent="0">
              <a:spcBef>
                <a:spcPts val="1100"/>
              </a:spcBef>
              <a:buNone/>
            </a:pPr>
            <a:endParaRPr lang="en-US" sz="1800" dirty="0"/>
          </a:p>
          <a:p>
            <a:pPr marL="914400" lvl="4" indent="0">
              <a:buNone/>
            </a:pPr>
            <a:endParaRPr lang="en-US" sz="1600" dirty="0"/>
          </a:p>
        </p:txBody>
      </p:sp>
      <p:pic>
        <p:nvPicPr>
          <p:cNvPr id="7" name="Picture 6">
            <a:extLst>
              <a:ext uri="{FF2B5EF4-FFF2-40B4-BE49-F238E27FC236}">
                <a16:creationId xmlns:a16="http://schemas.microsoft.com/office/drawing/2014/main" id="{570400C3-BE95-2543-BF5D-81F96723A87D}"/>
              </a:ext>
            </a:extLst>
          </p:cNvPr>
          <p:cNvPicPr>
            <a:picLocks noChangeAspect="1"/>
          </p:cNvPicPr>
          <p:nvPr/>
        </p:nvPicPr>
        <p:blipFill>
          <a:blip r:embed="rId2"/>
          <a:stretch>
            <a:fillRect/>
          </a:stretch>
        </p:blipFill>
        <p:spPr>
          <a:xfrm>
            <a:off x="0" y="75581"/>
            <a:ext cx="2335576" cy="669847"/>
          </a:xfrm>
          <a:prstGeom prst="rect">
            <a:avLst/>
          </a:prstGeom>
        </p:spPr>
      </p:pic>
      <p:sp>
        <p:nvSpPr>
          <p:cNvPr id="9" name="Slide Number Placeholder 8">
            <a:extLst>
              <a:ext uri="{FF2B5EF4-FFF2-40B4-BE49-F238E27FC236}">
                <a16:creationId xmlns:a16="http://schemas.microsoft.com/office/drawing/2014/main" id="{308F1F9A-4A36-DE4B-9C9D-D1A6C4C5F2D5}"/>
              </a:ext>
            </a:extLst>
          </p:cNvPr>
          <p:cNvSpPr>
            <a:spLocks noGrp="1"/>
          </p:cNvSpPr>
          <p:nvPr>
            <p:ph type="sldNum" sz="quarter" idx="12"/>
          </p:nvPr>
        </p:nvSpPr>
        <p:spPr/>
        <p:txBody>
          <a:bodyPr/>
          <a:lstStyle/>
          <a:p>
            <a:fld id="{5405D423-9D0E-704C-95E0-779C4DF526BB}" type="slidenum">
              <a:rPr lang="en-US" smtClean="0"/>
              <a:t>28</a:t>
            </a:fld>
            <a:endParaRPr lang="en-US" dirty="0"/>
          </a:p>
        </p:txBody>
      </p:sp>
      <p:graphicFrame>
        <p:nvGraphicFramePr>
          <p:cNvPr id="8" name="Table 7">
            <a:extLst>
              <a:ext uri="{FF2B5EF4-FFF2-40B4-BE49-F238E27FC236}">
                <a16:creationId xmlns:a16="http://schemas.microsoft.com/office/drawing/2014/main" id="{7EDAD35F-7990-8F45-BD4F-A37039192ACD}"/>
              </a:ext>
            </a:extLst>
          </p:cNvPr>
          <p:cNvGraphicFramePr>
            <a:graphicFrameLocks noGrp="1"/>
          </p:cNvGraphicFramePr>
          <p:nvPr>
            <p:extLst>
              <p:ext uri="{D42A27DB-BD31-4B8C-83A1-F6EECF244321}">
                <p14:modId xmlns:p14="http://schemas.microsoft.com/office/powerpoint/2010/main" val="1040936580"/>
              </p:ext>
            </p:extLst>
          </p:nvPr>
        </p:nvGraphicFramePr>
        <p:xfrm>
          <a:off x="7908966" y="2859116"/>
          <a:ext cx="4018788" cy="769620"/>
        </p:xfrm>
        <a:graphic>
          <a:graphicData uri="http://schemas.openxmlformats.org/drawingml/2006/table">
            <a:tbl>
              <a:tblPr>
                <a:tableStyleId>{5C22544A-7EE6-4342-B048-85BDC9FD1C3A}</a:tableStyleId>
              </a:tblPr>
              <a:tblGrid>
                <a:gridCol w="1858925">
                  <a:extLst>
                    <a:ext uri="{9D8B030D-6E8A-4147-A177-3AD203B41FA5}">
                      <a16:colId xmlns:a16="http://schemas.microsoft.com/office/drawing/2014/main" val="1304579794"/>
                    </a:ext>
                  </a:extLst>
                </a:gridCol>
                <a:gridCol w="388545">
                  <a:extLst>
                    <a:ext uri="{9D8B030D-6E8A-4147-A177-3AD203B41FA5}">
                      <a16:colId xmlns:a16="http://schemas.microsoft.com/office/drawing/2014/main" val="3159016669"/>
                    </a:ext>
                  </a:extLst>
                </a:gridCol>
                <a:gridCol w="44450">
                  <a:extLst>
                    <a:ext uri="{9D8B030D-6E8A-4147-A177-3AD203B41FA5}">
                      <a16:colId xmlns:a16="http://schemas.microsoft.com/office/drawing/2014/main" val="852613251"/>
                    </a:ext>
                  </a:extLst>
                </a:gridCol>
                <a:gridCol w="467270">
                  <a:extLst>
                    <a:ext uri="{9D8B030D-6E8A-4147-A177-3AD203B41FA5}">
                      <a16:colId xmlns:a16="http://schemas.microsoft.com/office/drawing/2014/main" val="353088331"/>
                    </a:ext>
                  </a:extLst>
                </a:gridCol>
                <a:gridCol w="436796">
                  <a:extLst>
                    <a:ext uri="{9D8B030D-6E8A-4147-A177-3AD203B41FA5}">
                      <a16:colId xmlns:a16="http://schemas.microsoft.com/office/drawing/2014/main" val="63578823"/>
                    </a:ext>
                  </a:extLst>
                </a:gridCol>
                <a:gridCol w="457112">
                  <a:extLst>
                    <a:ext uri="{9D8B030D-6E8A-4147-A177-3AD203B41FA5}">
                      <a16:colId xmlns:a16="http://schemas.microsoft.com/office/drawing/2014/main" val="3396058091"/>
                    </a:ext>
                  </a:extLst>
                </a:gridCol>
                <a:gridCol w="365690">
                  <a:extLst>
                    <a:ext uri="{9D8B030D-6E8A-4147-A177-3AD203B41FA5}">
                      <a16:colId xmlns:a16="http://schemas.microsoft.com/office/drawing/2014/main" val="77950995"/>
                    </a:ext>
                  </a:extLst>
                </a:gridCol>
              </a:tblGrid>
              <a:tr h="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Total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IN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R</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829112"/>
                  </a:ext>
                </a:extLst>
              </a:tr>
              <a:tr h="114660">
                <a:tc>
                  <a:txBody>
                    <a:bodyPr/>
                    <a:lstStyle/>
                    <a:p>
                      <a:pPr algn="l" fontAlgn="b"/>
                      <a:r>
                        <a:rPr lang="en-US" sz="1200" u="none" strike="noStrike" dirty="0">
                          <a:effectLst/>
                        </a:rPr>
                        <a:t>Increase Capital Gains Tax</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Pro</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6287101"/>
                  </a:ext>
                </a:extLst>
              </a:tr>
              <a:tr h="11466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369093"/>
                  </a:ext>
                </a:extLst>
              </a:tr>
              <a:tr h="11466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Net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544842"/>
                  </a:ext>
                </a:extLst>
              </a:tr>
            </a:tbl>
          </a:graphicData>
        </a:graphic>
      </p:graphicFrame>
      <p:graphicFrame>
        <p:nvGraphicFramePr>
          <p:cNvPr id="10" name="Object 9">
            <a:extLst>
              <a:ext uri="{FF2B5EF4-FFF2-40B4-BE49-F238E27FC236}">
                <a16:creationId xmlns:a16="http://schemas.microsoft.com/office/drawing/2014/main" id="{862DEF75-ADA1-7145-BD3F-095233560457}"/>
              </a:ext>
            </a:extLst>
          </p:cNvPr>
          <p:cNvGraphicFramePr>
            <a:graphicFrameLocks noChangeAspect="1"/>
          </p:cNvGraphicFramePr>
          <p:nvPr>
            <p:extLst>
              <p:ext uri="{D42A27DB-BD31-4B8C-83A1-F6EECF244321}">
                <p14:modId xmlns:p14="http://schemas.microsoft.com/office/powerpoint/2010/main" val="3475929052"/>
              </p:ext>
            </p:extLst>
          </p:nvPr>
        </p:nvGraphicFramePr>
        <p:xfrm>
          <a:off x="7907234" y="1880755"/>
          <a:ext cx="4018788" cy="820881"/>
        </p:xfrm>
        <a:graphic>
          <a:graphicData uri="http://schemas.openxmlformats.org/presentationml/2006/ole">
            <mc:AlternateContent xmlns:mc="http://schemas.openxmlformats.org/markup-compatibility/2006">
              <mc:Choice xmlns:v="urn:schemas-microsoft-com:vml" Requires="v">
                <p:oleObj name="Worksheet" r:id="rId3" imgW="5003800" imgH="825500" progId="Excel.Sheet.12">
                  <p:embed/>
                </p:oleObj>
              </mc:Choice>
              <mc:Fallback>
                <p:oleObj name="Worksheet" r:id="rId3" imgW="5003800" imgH="825500" progId="Excel.Sheet.12">
                  <p:embed/>
                  <p:pic>
                    <p:nvPicPr>
                      <p:cNvPr id="10" name="Object 9">
                        <a:extLst>
                          <a:ext uri="{FF2B5EF4-FFF2-40B4-BE49-F238E27FC236}">
                            <a16:creationId xmlns:a16="http://schemas.microsoft.com/office/drawing/2014/main" id="{862DEF75-ADA1-7145-BD3F-095233560457}"/>
                          </a:ext>
                        </a:extLst>
                      </p:cNvPr>
                      <p:cNvPicPr/>
                      <p:nvPr/>
                    </p:nvPicPr>
                    <p:blipFill>
                      <a:blip r:embed="rId4"/>
                      <a:stretch>
                        <a:fillRect/>
                      </a:stretch>
                    </p:blipFill>
                    <p:spPr>
                      <a:xfrm>
                        <a:off x="7907234" y="1880755"/>
                        <a:ext cx="4018788" cy="82088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C6774A8-117F-5D4B-B566-DE9735ADC19E}"/>
              </a:ext>
            </a:extLst>
          </p:cNvPr>
          <p:cNvSpPr txBox="1"/>
          <p:nvPr/>
        </p:nvSpPr>
        <p:spPr>
          <a:xfrm>
            <a:off x="8150065" y="3783394"/>
            <a:ext cx="2951018" cy="553998"/>
          </a:xfrm>
          <a:prstGeom prst="rect">
            <a:avLst/>
          </a:prstGeom>
          <a:noFill/>
        </p:spPr>
        <p:txBody>
          <a:bodyPr wrap="square" rtlCol="0">
            <a:spAutoFit/>
          </a:bodyPr>
          <a:lstStyle/>
          <a:p>
            <a:r>
              <a:rPr lang="en-US" sz="1200" dirty="0"/>
              <a:t>Source Data for Progress 9/13/21</a:t>
            </a:r>
          </a:p>
          <a:p>
            <a:endParaRPr lang="en-US" dirty="0"/>
          </a:p>
        </p:txBody>
      </p:sp>
    </p:spTree>
    <p:extLst>
      <p:ext uri="{BB962C8B-B14F-4D97-AF65-F5344CB8AC3E}">
        <p14:creationId xmlns:p14="http://schemas.microsoft.com/office/powerpoint/2010/main" val="183173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14AD614A-738C-41B1-C743-21084B4F187F}"/>
              </a:ext>
            </a:extLst>
          </p:cNvPr>
          <p:cNvSpPr>
            <a:spLocks noGrp="1"/>
          </p:cNvSpPr>
          <p:nvPr>
            <p:ph type="title"/>
          </p:nvPr>
        </p:nvSpPr>
        <p:spPr>
          <a:xfrm>
            <a:off x="1047280" y="759805"/>
            <a:ext cx="10306520" cy="1325563"/>
          </a:xfrm>
        </p:spPr>
        <p:txBody>
          <a:bodyPr>
            <a:normAutofit/>
          </a:bodyPr>
          <a:lstStyle/>
          <a:p>
            <a:pPr algn="ctr"/>
            <a:r>
              <a:rPr lang="en-US" sz="4000" i="1" dirty="0">
                <a:solidFill>
                  <a:srgbClr val="FFFFFF"/>
                </a:solidFill>
              </a:rPr>
              <a:t>Wings Block Bipartisanship</a:t>
            </a:r>
          </a:p>
        </p:txBody>
      </p:sp>
      <p:sp>
        <p:nvSpPr>
          <p:cNvPr id="3" name="Content Placeholder 2">
            <a:extLst>
              <a:ext uri="{FF2B5EF4-FFF2-40B4-BE49-F238E27FC236}">
                <a16:creationId xmlns:a16="http://schemas.microsoft.com/office/drawing/2014/main" id="{672000AF-1159-F5A3-6AE7-C398209F53CC}"/>
              </a:ext>
            </a:extLst>
          </p:cNvPr>
          <p:cNvSpPr>
            <a:spLocks noGrp="1"/>
          </p:cNvSpPr>
          <p:nvPr>
            <p:ph idx="1"/>
          </p:nvPr>
        </p:nvSpPr>
        <p:spPr>
          <a:xfrm>
            <a:off x="1354975" y="2494450"/>
            <a:ext cx="8393773" cy="3563159"/>
          </a:xfrm>
        </p:spPr>
        <p:txBody>
          <a:bodyPr>
            <a:normAutofit/>
          </a:bodyPr>
          <a:lstStyle/>
          <a:p>
            <a:pPr marL="0" indent="0">
              <a:buNone/>
            </a:pPr>
            <a:r>
              <a:rPr lang="en-US" sz="2000" dirty="0"/>
              <a:t>These laws cannot get passed because the parties are controlled by their wings. </a:t>
            </a:r>
          </a:p>
          <a:p>
            <a:pPr marL="411480"/>
            <a:r>
              <a:rPr lang="en-US" sz="1800" dirty="0"/>
              <a:t>66% of Republicans may support modernizing school buildings, but if the Wings don’t go along, nothing will happen. </a:t>
            </a:r>
          </a:p>
          <a:p>
            <a:pPr marL="411480"/>
            <a:r>
              <a:rPr lang="en-US" sz="1800" dirty="0"/>
              <a:t>The majority of Democrats and Republicans can agree on many issues, but it is the wings that block their enactment. </a:t>
            </a:r>
          </a:p>
          <a:p>
            <a:pPr marL="0" indent="0">
              <a:buNone/>
            </a:pPr>
            <a:r>
              <a:rPr lang="en-US" sz="2000" b="1" dirty="0"/>
              <a:t>We need to get the majority of both parties to stand up to their wings and work together. </a:t>
            </a:r>
          </a:p>
          <a:p>
            <a:endParaRPr lang="en-US" sz="1500" dirty="0"/>
          </a:p>
        </p:txBody>
      </p:sp>
      <p:pic>
        <p:nvPicPr>
          <p:cNvPr id="4" name="Picture 3">
            <a:extLst>
              <a:ext uri="{FF2B5EF4-FFF2-40B4-BE49-F238E27FC236}">
                <a16:creationId xmlns:a16="http://schemas.microsoft.com/office/drawing/2014/main" id="{92BF7998-700E-FF70-8A37-F89FD9722E1B}"/>
              </a:ext>
            </a:extLst>
          </p:cNvPr>
          <p:cNvPicPr>
            <a:picLocks noChangeAspect="1"/>
          </p:cNvPicPr>
          <p:nvPr/>
        </p:nvPicPr>
        <p:blipFill>
          <a:blip r:embed="rId2"/>
          <a:stretch>
            <a:fillRect/>
          </a:stretch>
        </p:blipFill>
        <p:spPr>
          <a:xfrm>
            <a:off x="9748748" y="3429001"/>
            <a:ext cx="2036696" cy="787400"/>
          </a:xfrm>
          <a:prstGeom prst="rect">
            <a:avLst/>
          </a:prstGeom>
        </p:spPr>
      </p:pic>
      <p:sp>
        <p:nvSpPr>
          <p:cNvPr id="5" name="Slide Number Placeholder 4">
            <a:extLst>
              <a:ext uri="{FF2B5EF4-FFF2-40B4-BE49-F238E27FC236}">
                <a16:creationId xmlns:a16="http://schemas.microsoft.com/office/drawing/2014/main" id="{15008368-0E05-C2AE-74FD-725AD6054DDD}"/>
              </a:ext>
            </a:extLst>
          </p:cNvPr>
          <p:cNvSpPr>
            <a:spLocks noGrp="1"/>
          </p:cNvSpPr>
          <p:nvPr>
            <p:ph type="sldNum" sz="quarter" idx="12"/>
          </p:nvPr>
        </p:nvSpPr>
        <p:spPr/>
        <p:txBody>
          <a:bodyPr/>
          <a:lstStyle/>
          <a:p>
            <a:fld id="{C664A3F8-14A7-1F44-827F-EC39E8F1E83B}" type="slidenum">
              <a:rPr lang="en-US" smtClean="0"/>
              <a:t>29</a:t>
            </a:fld>
            <a:endParaRPr lang="en-US" dirty="0"/>
          </a:p>
        </p:txBody>
      </p:sp>
    </p:spTree>
    <p:extLst>
      <p:ext uri="{BB962C8B-B14F-4D97-AF65-F5344CB8AC3E}">
        <p14:creationId xmlns:p14="http://schemas.microsoft.com/office/powerpoint/2010/main" val="209480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750F58-FC8C-D186-E3EB-57E3EDA4E0D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 Republic-Controlled By A Minority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74906F-624B-E642-B4F2-F2B78C4DB059}"/>
              </a:ext>
            </a:extLst>
          </p:cNvPr>
          <p:cNvSpPr>
            <a:spLocks noGrp="1"/>
          </p:cNvSpPr>
          <p:nvPr>
            <p:ph idx="1"/>
          </p:nvPr>
        </p:nvSpPr>
        <p:spPr>
          <a:xfrm>
            <a:off x="4447308" y="591344"/>
            <a:ext cx="6906491" cy="5585619"/>
          </a:xfrm>
        </p:spPr>
        <p:txBody>
          <a:bodyPr anchor="ctr">
            <a:normAutofit fontScale="85000" lnSpcReduction="20000"/>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2100" dirty="0"/>
              <a:t>As every 3</a:t>
            </a:r>
            <a:r>
              <a:rPr lang="en-US" sz="2100" baseline="30000" dirty="0"/>
              <a:t>rd</a:t>
            </a:r>
            <a:r>
              <a:rPr lang="en-US" sz="2100" dirty="0"/>
              <a:t> grader knows, the U.S.  is a Republic, not a Democracy. </a:t>
            </a:r>
          </a:p>
          <a:p>
            <a:pPr marL="502920"/>
            <a:r>
              <a:rPr lang="en-US" sz="2100" dirty="0"/>
              <a:t>States set their own standards and pass their own laws. </a:t>
            </a:r>
          </a:p>
          <a:p>
            <a:pPr marL="0" indent="0">
              <a:buNone/>
            </a:pPr>
            <a:endParaRPr lang="en-US" sz="2100" dirty="0"/>
          </a:p>
          <a:p>
            <a:pPr marL="0" indent="0">
              <a:buNone/>
            </a:pPr>
            <a:r>
              <a:rPr lang="en-US" sz="2100" dirty="0"/>
              <a:t>But what 3</a:t>
            </a:r>
            <a:r>
              <a:rPr lang="en-US" sz="2100" baseline="30000" dirty="0"/>
              <a:t>rd</a:t>
            </a:r>
            <a:r>
              <a:rPr lang="en-US" sz="2100" dirty="0"/>
              <a:t> graders (and even HBS grads) often fail to realize is that we now have a Republic controlled by a minority. </a:t>
            </a:r>
          </a:p>
          <a:p>
            <a:pPr marL="502920"/>
            <a:r>
              <a:rPr lang="en-US" sz="2100" dirty="0"/>
              <a:t>In most cases, winning candidates are supported by the most voters from their parties, but not from a majority of voters. </a:t>
            </a:r>
          </a:p>
          <a:p>
            <a:pPr marL="0" indent="0">
              <a:buNone/>
            </a:pPr>
            <a:r>
              <a:rPr lang="en-US" sz="2100" dirty="0"/>
              <a:t>Because the two parties manipulate gerrymandering, primary rules, and money, most elections are not competitive. Both parties nominate candidates loyal to their bases. The winner tends to be a Wing candidate of the party in control. </a:t>
            </a:r>
          </a:p>
          <a:p>
            <a:pPr marL="0" indent="0">
              <a:buNone/>
            </a:pPr>
            <a:r>
              <a:rPr lang="en-US" sz="2100" dirty="0"/>
              <a:t>As a result, politicians often pass laws or appoint Justices, who appeal to a narrow wing of the party in control, while the majority of voters are shut out. </a:t>
            </a:r>
          </a:p>
          <a:p>
            <a:pPr marL="0" indent="0">
              <a:buNone/>
            </a:pPr>
            <a:endParaRPr lang="en-US" sz="21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4" name="Picture 3" descr="A picture containing text&#10;&#10;Description automatically generated">
            <a:extLst>
              <a:ext uri="{FF2B5EF4-FFF2-40B4-BE49-F238E27FC236}">
                <a16:creationId xmlns:a16="http://schemas.microsoft.com/office/drawing/2014/main" id="{AC61B818-D5D9-6F98-E523-10C68D23BC66}"/>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A0358660-4BDC-EADA-FBF9-24B231773A33}"/>
              </a:ext>
            </a:extLst>
          </p:cNvPr>
          <p:cNvSpPr>
            <a:spLocks noGrp="1"/>
          </p:cNvSpPr>
          <p:nvPr>
            <p:ph type="sldNum" sz="quarter" idx="12"/>
          </p:nvPr>
        </p:nvSpPr>
        <p:spPr/>
        <p:txBody>
          <a:bodyPr/>
          <a:lstStyle/>
          <a:p>
            <a:fld id="{C664A3F8-14A7-1F44-827F-EC39E8F1E83B}" type="slidenum">
              <a:rPr lang="en-US" smtClean="0"/>
              <a:t>3</a:t>
            </a:fld>
            <a:endParaRPr lang="en-US" dirty="0"/>
          </a:p>
        </p:txBody>
      </p:sp>
    </p:spTree>
    <p:extLst>
      <p:ext uri="{BB962C8B-B14F-4D97-AF65-F5344CB8AC3E}">
        <p14:creationId xmlns:p14="http://schemas.microsoft.com/office/powerpoint/2010/main" val="624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7E033F-8B29-33BA-4AA1-F8D2E68E99EA}"/>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3. Changing Election Rules will help the Moderates.</a:t>
            </a:r>
            <a:br>
              <a:rPr lang="en-US" b="1" i="1" dirty="0">
                <a:solidFill>
                  <a:srgbClr val="FFFFFF"/>
                </a:solidFill>
              </a:rPr>
            </a:br>
            <a:endParaRPr lang="en-US" b="1" i="1" dirty="0">
              <a:solidFill>
                <a:srgbClr val="FFFFFF"/>
              </a:solidFill>
            </a:endParaRP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DC938B-5A65-30AF-60DD-272739456362}"/>
              </a:ext>
            </a:extLst>
          </p:cNvPr>
          <p:cNvSpPr>
            <a:spLocks noGrp="1"/>
          </p:cNvSpPr>
          <p:nvPr>
            <p:ph idx="1"/>
          </p:nvPr>
        </p:nvSpPr>
        <p:spPr>
          <a:xfrm>
            <a:off x="4447308" y="591344"/>
            <a:ext cx="6906491" cy="5585619"/>
          </a:xfrm>
        </p:spPr>
        <p:txBody>
          <a:bodyPr anchor="ctr">
            <a:normAutofit/>
          </a:bodyPr>
          <a:lstStyle/>
          <a:p>
            <a:pPr marL="0" indent="0">
              <a:buNone/>
            </a:pPr>
            <a:r>
              <a:rPr lang="en-US" sz="2000" dirty="0"/>
              <a:t>If we want to liberate our government from control by the wings and increase bipartisanship, we must change election rules. </a:t>
            </a:r>
          </a:p>
          <a:p>
            <a:r>
              <a:rPr lang="en-US" sz="2000" dirty="0"/>
              <a:t>56% of voters consider themselves moderates, while only 14% consider themselves wings. Yet Moderates represent only 1% of Congress.</a:t>
            </a:r>
          </a:p>
          <a:p>
            <a:r>
              <a:rPr lang="en-US" sz="2000" dirty="0"/>
              <a:t>Since 1998, the number of swing districts, which should benefit moderates, have dropped from 103 to an estimated 25 in 2022, meaning moderates have few districts from which to run. </a:t>
            </a:r>
          </a:p>
          <a:p>
            <a:r>
              <a:rPr lang="en-US" sz="2000" dirty="0"/>
              <a:t>With gerrymandering, closed primaries, the Sore Loser Laws and other election systems, the parties guarantee their bases win, moderates lose, and our country remains divided. </a:t>
            </a:r>
          </a:p>
          <a:p>
            <a:endParaRPr lang="en-US" sz="2200" dirty="0"/>
          </a:p>
          <a:p>
            <a:pPr marL="0" indent="0">
              <a:buNone/>
            </a:pPr>
            <a:r>
              <a:rPr lang="en-US" sz="2200" dirty="0"/>
              <a:t> </a:t>
            </a:r>
          </a:p>
        </p:txBody>
      </p:sp>
      <p:pic>
        <p:nvPicPr>
          <p:cNvPr id="7" name="Picture 6">
            <a:extLst>
              <a:ext uri="{FF2B5EF4-FFF2-40B4-BE49-F238E27FC236}">
                <a16:creationId xmlns:a16="http://schemas.microsoft.com/office/drawing/2014/main" id="{B2D4F76A-6F55-11C4-9A13-528CC46788E3}"/>
              </a:ext>
            </a:extLst>
          </p:cNvPr>
          <p:cNvPicPr>
            <a:picLocks noChangeAspect="1"/>
          </p:cNvPicPr>
          <p:nvPr/>
        </p:nvPicPr>
        <p:blipFill>
          <a:blip r:embed="rId2"/>
          <a:stretch>
            <a:fillRect/>
          </a:stretch>
        </p:blipFill>
        <p:spPr>
          <a:xfrm>
            <a:off x="0" y="0"/>
            <a:ext cx="2224216" cy="661012"/>
          </a:xfrm>
          <a:prstGeom prst="rect">
            <a:avLst/>
          </a:prstGeom>
        </p:spPr>
      </p:pic>
      <p:sp>
        <p:nvSpPr>
          <p:cNvPr id="4" name="Slide Number Placeholder 3">
            <a:extLst>
              <a:ext uri="{FF2B5EF4-FFF2-40B4-BE49-F238E27FC236}">
                <a16:creationId xmlns:a16="http://schemas.microsoft.com/office/drawing/2014/main" id="{0442BFB9-B092-C724-886A-5ED2684DD529}"/>
              </a:ext>
            </a:extLst>
          </p:cNvPr>
          <p:cNvSpPr>
            <a:spLocks noGrp="1"/>
          </p:cNvSpPr>
          <p:nvPr>
            <p:ph type="sldNum" sz="quarter" idx="12"/>
          </p:nvPr>
        </p:nvSpPr>
        <p:spPr/>
        <p:txBody>
          <a:bodyPr/>
          <a:lstStyle/>
          <a:p>
            <a:fld id="{C664A3F8-14A7-1F44-827F-EC39E8F1E83B}" type="slidenum">
              <a:rPr lang="en-US" smtClean="0"/>
              <a:t>30</a:t>
            </a:fld>
            <a:endParaRPr lang="en-US" dirty="0"/>
          </a:p>
        </p:txBody>
      </p:sp>
    </p:spTree>
    <p:extLst>
      <p:ext uri="{BB962C8B-B14F-4D97-AF65-F5344CB8AC3E}">
        <p14:creationId xmlns:p14="http://schemas.microsoft.com/office/powerpoint/2010/main" val="313531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90B11-16C7-F077-16E2-46BEDEF452A1}"/>
              </a:ext>
            </a:extLst>
          </p:cNvPr>
          <p:cNvSpPr>
            <a:spLocks noGrp="1"/>
          </p:cNvSpPr>
          <p:nvPr>
            <p:ph type="title"/>
          </p:nvPr>
        </p:nvSpPr>
        <p:spPr>
          <a:xfrm>
            <a:off x="686834" y="1153572"/>
            <a:ext cx="3200400" cy="4461163"/>
          </a:xfrm>
        </p:spPr>
        <p:txBody>
          <a:bodyPr>
            <a:normAutofit/>
          </a:bodyPr>
          <a:lstStyle/>
          <a:p>
            <a:r>
              <a:rPr lang="en-US" sz="3400" b="1" i="1" dirty="0">
                <a:solidFill>
                  <a:srgbClr val="FFFFFF"/>
                </a:solidFill>
              </a:rPr>
              <a:t>Get Rid of Gerrymandering</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2AE054-822F-A475-42E8-D7B56C496063}"/>
              </a:ext>
            </a:extLst>
          </p:cNvPr>
          <p:cNvSpPr>
            <a:spLocks noGrp="1"/>
          </p:cNvSpPr>
          <p:nvPr>
            <p:ph idx="1"/>
          </p:nvPr>
        </p:nvSpPr>
        <p:spPr>
          <a:xfrm>
            <a:off x="4447308" y="591344"/>
            <a:ext cx="7186527" cy="5585619"/>
          </a:xfrm>
        </p:spPr>
        <p:txBody>
          <a:bodyPr anchor="ctr">
            <a:normAutofit/>
          </a:bodyPr>
          <a:lstStyle/>
          <a:p>
            <a:pPr marL="0" indent="0">
              <a:buNone/>
            </a:pPr>
            <a:r>
              <a:rPr lang="en-US" sz="2000" dirty="0"/>
              <a:t>The first step in limiting the Wings is to get rid of  Gerrymandering.</a:t>
            </a:r>
          </a:p>
          <a:p>
            <a:pPr marL="411480"/>
            <a:r>
              <a:rPr lang="en-US" sz="2000" dirty="0"/>
              <a:t>By drawing of election districts, the controlling party  protects its incumbents and guarantees its party the most seats by packing the other into highly concentrated districts. </a:t>
            </a:r>
          </a:p>
          <a:p>
            <a:pPr marL="411480" lvl="1"/>
            <a:r>
              <a:rPr lang="en-US" sz="2000" dirty="0"/>
              <a:t>With only packed and safe districts, few final elections are competitive. </a:t>
            </a:r>
          </a:p>
          <a:p>
            <a:pPr marL="411480" lvl="1"/>
            <a:r>
              <a:rPr lang="en-US" sz="2000" dirty="0"/>
              <a:t>Most are determined in the primaries, which means the party, not the general electorate, selects the winning candidate. </a:t>
            </a:r>
          </a:p>
          <a:p>
            <a:pPr marL="411480" lvl="1"/>
            <a:r>
              <a:rPr lang="en-US" sz="2000" dirty="0"/>
              <a:t>The parties tend to choose candidates that appeal to their bases, while Moderates are shut out. </a:t>
            </a:r>
          </a:p>
          <a:p>
            <a:pPr marL="411480" lvl="1"/>
            <a:r>
              <a:rPr lang="en-US" sz="2000" dirty="0"/>
              <a:t>The easiest way to stop Gerrymandering is to take the drawing of election districts out of the hands of politicians and give it to independent commissions. </a:t>
            </a:r>
          </a:p>
          <a:p>
            <a:pPr marL="411480" lvl="1"/>
            <a:endParaRPr lang="en-US" sz="1800" dirty="0"/>
          </a:p>
          <a:p>
            <a:endParaRPr lang="en-US" sz="1400" dirty="0"/>
          </a:p>
        </p:txBody>
      </p:sp>
      <p:pic>
        <p:nvPicPr>
          <p:cNvPr id="4" name="Picture 3" descr="A picture containing text&#10;&#10;Description automatically generated">
            <a:extLst>
              <a:ext uri="{FF2B5EF4-FFF2-40B4-BE49-F238E27FC236}">
                <a16:creationId xmlns:a16="http://schemas.microsoft.com/office/drawing/2014/main" id="{05934598-5F4B-76D1-4AF7-E3E2D4B0BBDD}"/>
              </a:ext>
            </a:extLst>
          </p:cNvPr>
          <p:cNvPicPr>
            <a:picLocks noChangeAspect="1"/>
          </p:cNvPicPr>
          <p:nvPr/>
        </p:nvPicPr>
        <p:blipFill>
          <a:blip r:embed="rId2"/>
          <a:stretch>
            <a:fillRect/>
          </a:stretch>
        </p:blipFill>
        <p:spPr>
          <a:xfrm>
            <a:off x="1" y="5177"/>
            <a:ext cx="1783643" cy="502824"/>
          </a:xfrm>
          <a:prstGeom prst="rect">
            <a:avLst/>
          </a:prstGeom>
        </p:spPr>
      </p:pic>
      <p:sp>
        <p:nvSpPr>
          <p:cNvPr id="5" name="Slide Number Placeholder 4">
            <a:extLst>
              <a:ext uri="{FF2B5EF4-FFF2-40B4-BE49-F238E27FC236}">
                <a16:creationId xmlns:a16="http://schemas.microsoft.com/office/drawing/2014/main" id="{23F2D1E6-1377-318A-1271-21F664538E47}"/>
              </a:ext>
            </a:extLst>
          </p:cNvPr>
          <p:cNvSpPr>
            <a:spLocks noGrp="1"/>
          </p:cNvSpPr>
          <p:nvPr>
            <p:ph type="sldNum" sz="quarter" idx="12"/>
          </p:nvPr>
        </p:nvSpPr>
        <p:spPr/>
        <p:txBody>
          <a:bodyPr/>
          <a:lstStyle/>
          <a:p>
            <a:fld id="{C664A3F8-14A7-1F44-827F-EC39E8F1E83B}" type="slidenum">
              <a:rPr lang="en-US" smtClean="0"/>
              <a:t>31</a:t>
            </a:fld>
            <a:endParaRPr lang="en-US" dirty="0"/>
          </a:p>
        </p:txBody>
      </p:sp>
    </p:spTree>
    <p:extLst>
      <p:ext uri="{BB962C8B-B14F-4D97-AF65-F5344CB8AC3E}">
        <p14:creationId xmlns:p14="http://schemas.microsoft.com/office/powerpoint/2010/main" val="370283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D503BE-B398-3B0A-627A-71FC00D8F25F}"/>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Wings Control The Primaries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7E4278-BA0C-E086-810F-BEFC4EEA11C9}"/>
              </a:ext>
            </a:extLst>
          </p:cNvPr>
          <p:cNvSpPr>
            <a:spLocks noGrp="1"/>
          </p:cNvSpPr>
          <p:nvPr>
            <p:ph idx="1"/>
          </p:nvPr>
        </p:nvSpPr>
        <p:spPr>
          <a:xfrm>
            <a:off x="4447308" y="591344"/>
            <a:ext cx="6906491" cy="5585619"/>
          </a:xfrm>
        </p:spPr>
        <p:txBody>
          <a:bodyPr anchor="ctr">
            <a:normAutofit/>
          </a:bodyPr>
          <a:lstStyle/>
          <a:p>
            <a:pPr marL="0" indent="0">
              <a:buNone/>
            </a:pPr>
            <a:r>
              <a:rPr lang="en-US" sz="2000" b="1" dirty="0"/>
              <a:t>Competition is further limited because the parties set the rules of the primaries- usually the deciding election. </a:t>
            </a:r>
          </a:p>
          <a:p>
            <a:pPr marL="228600" lvl="1"/>
            <a:r>
              <a:rPr lang="en-US" sz="2000" dirty="0"/>
              <a:t>Many states have closed primaries that bar independents, often the largest voting group, from voting.</a:t>
            </a:r>
          </a:p>
          <a:p>
            <a:r>
              <a:rPr lang="en-US" sz="2000" dirty="0"/>
              <a:t>Many states have other restrictions limiting independent and  supporting the bases. </a:t>
            </a:r>
          </a:p>
          <a:p>
            <a:r>
              <a:rPr lang="en-US" sz="2000" dirty="0"/>
              <a:t>Moderates may make up 40% of each party and all independents, but in a closed primary, each party will nominate candidates that appeal to its base. </a:t>
            </a:r>
          </a:p>
          <a:p>
            <a:r>
              <a:rPr lang="en-US" sz="2000" dirty="0"/>
              <a:t>This means in a district moderates in which moderates are in the majority, there are likely to be 2 extreme candidates, with the winner being the candidate from the dominant party. </a:t>
            </a:r>
          </a:p>
          <a:p>
            <a:r>
              <a:rPr lang="en-US" sz="2000" dirty="0"/>
              <a:t>With control of the primary process, parties can act against candidates who want to cooperate with the other side. </a:t>
            </a:r>
          </a:p>
          <a:p>
            <a:pPr lvl="1"/>
            <a:r>
              <a:rPr lang="en-US" sz="2000" dirty="0"/>
              <a:t>Parties keep their moderates in line through their fear of being “primaried.” </a:t>
            </a:r>
          </a:p>
          <a:p>
            <a:pPr marL="0" indent="0">
              <a:buNone/>
            </a:pPr>
            <a:endParaRPr lang="en-US" sz="1300" dirty="0"/>
          </a:p>
        </p:txBody>
      </p:sp>
      <p:pic>
        <p:nvPicPr>
          <p:cNvPr id="4" name="Picture 3">
            <a:extLst>
              <a:ext uri="{FF2B5EF4-FFF2-40B4-BE49-F238E27FC236}">
                <a16:creationId xmlns:a16="http://schemas.microsoft.com/office/drawing/2014/main" id="{9BC4047D-331C-45C5-AFDE-7D868A8CA724}"/>
              </a:ext>
            </a:extLst>
          </p:cNvPr>
          <p:cNvPicPr>
            <a:picLocks noChangeAspect="1"/>
          </p:cNvPicPr>
          <p:nvPr/>
        </p:nvPicPr>
        <p:blipFill>
          <a:blip r:embed="rId2"/>
          <a:stretch>
            <a:fillRect/>
          </a:stretch>
        </p:blipFill>
        <p:spPr>
          <a:xfrm>
            <a:off x="0" y="0"/>
            <a:ext cx="2224216" cy="661012"/>
          </a:xfrm>
          <a:prstGeom prst="rect">
            <a:avLst/>
          </a:prstGeom>
        </p:spPr>
      </p:pic>
      <p:sp>
        <p:nvSpPr>
          <p:cNvPr id="5" name="Slide Number Placeholder 4">
            <a:extLst>
              <a:ext uri="{FF2B5EF4-FFF2-40B4-BE49-F238E27FC236}">
                <a16:creationId xmlns:a16="http://schemas.microsoft.com/office/drawing/2014/main" id="{B3810C12-605A-B45A-D9CC-00EC3095B7F1}"/>
              </a:ext>
            </a:extLst>
          </p:cNvPr>
          <p:cNvSpPr>
            <a:spLocks noGrp="1"/>
          </p:cNvSpPr>
          <p:nvPr>
            <p:ph type="sldNum" sz="quarter" idx="12"/>
          </p:nvPr>
        </p:nvSpPr>
        <p:spPr/>
        <p:txBody>
          <a:bodyPr/>
          <a:lstStyle/>
          <a:p>
            <a:fld id="{C664A3F8-14A7-1F44-827F-EC39E8F1E83B}" type="slidenum">
              <a:rPr lang="en-US" smtClean="0"/>
              <a:t>32</a:t>
            </a:fld>
            <a:endParaRPr lang="en-US" dirty="0"/>
          </a:p>
        </p:txBody>
      </p:sp>
    </p:spTree>
    <p:extLst>
      <p:ext uri="{BB962C8B-B14F-4D97-AF65-F5344CB8AC3E}">
        <p14:creationId xmlns:p14="http://schemas.microsoft.com/office/powerpoint/2010/main" val="294957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15998A-C823-3BB2-691D-7223A997A63B}"/>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Open Primaries to All Voters</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7EC69B-47AD-FB9C-4058-6DC32C6EAB5C}"/>
              </a:ext>
            </a:extLst>
          </p:cNvPr>
          <p:cNvSpPr>
            <a:spLocks noGrp="1"/>
          </p:cNvSpPr>
          <p:nvPr>
            <p:ph idx="1"/>
          </p:nvPr>
        </p:nvSpPr>
        <p:spPr>
          <a:xfrm>
            <a:off x="4447308" y="591344"/>
            <a:ext cx="7057858" cy="5585619"/>
          </a:xfrm>
        </p:spPr>
        <p:txBody>
          <a:bodyPr anchor="ctr">
            <a:normAutofit/>
          </a:bodyPr>
          <a:lstStyle/>
          <a:p>
            <a:pPr marL="0" lvl="1" indent="0">
              <a:buNone/>
            </a:pPr>
            <a:r>
              <a:rPr lang="en-US" sz="2000" dirty="0"/>
              <a:t>By opening primaries to all voters, the chances of electing moderate candidates are enhanced. </a:t>
            </a:r>
          </a:p>
          <a:p>
            <a:pPr marL="0" indent="0">
              <a:buNone/>
            </a:pPr>
            <a:endParaRPr lang="en-US" sz="2000" dirty="0"/>
          </a:p>
          <a:p>
            <a:pPr marL="0" indent="0">
              <a:buNone/>
            </a:pPr>
            <a:r>
              <a:rPr lang="en-US" sz="2000" dirty="0"/>
              <a:t>In Oregon, with closed primaries. 34% are Democrats, 24% are Republicans, and 40% are non-affiliated.  </a:t>
            </a:r>
          </a:p>
          <a:p>
            <a:pPr marL="411480">
              <a:spcBef>
                <a:spcPts val="0"/>
              </a:spcBef>
              <a:spcAft>
                <a:spcPts val="600"/>
              </a:spcAft>
            </a:pPr>
            <a:r>
              <a:rPr lang="en-US" sz="2000" dirty="0"/>
              <a:t>By excluding 40% of the electorate, who are more moderate, from primaries, the parties ensure candidates tied to their bases win and moderate candidates lose. </a:t>
            </a:r>
          </a:p>
          <a:p>
            <a:pPr marL="411480">
              <a:spcBef>
                <a:spcPts val="0"/>
              </a:spcBef>
              <a:spcAft>
                <a:spcPts val="600"/>
              </a:spcAft>
            </a:pPr>
            <a:r>
              <a:rPr lang="en-US" sz="2000" dirty="0"/>
              <a:t>In this year’s primaries, both parties nominated wing candidates over moderates. </a:t>
            </a:r>
          </a:p>
          <a:p>
            <a:pPr marL="777240" lvl="1">
              <a:spcBef>
                <a:spcPts val="0"/>
              </a:spcBef>
              <a:spcAft>
                <a:spcPts val="600"/>
              </a:spcAft>
            </a:pPr>
            <a:r>
              <a:rPr lang="en-US" sz="2000" dirty="0"/>
              <a:t>If independents had been allowed to vote, the results could have been different.</a:t>
            </a:r>
          </a:p>
          <a:p>
            <a:pPr marL="0" indent="0">
              <a:buNone/>
            </a:pPr>
            <a:r>
              <a:rPr lang="en-US" sz="2000" b="1" dirty="0"/>
              <a:t>Independents should not be disenfranchised from our elections. </a:t>
            </a:r>
          </a:p>
        </p:txBody>
      </p:sp>
      <p:pic>
        <p:nvPicPr>
          <p:cNvPr id="4" name="Picture 3">
            <a:extLst>
              <a:ext uri="{FF2B5EF4-FFF2-40B4-BE49-F238E27FC236}">
                <a16:creationId xmlns:a16="http://schemas.microsoft.com/office/drawing/2014/main" id="{FA72CE0D-2DEC-9D12-F1BF-CE7491E96EB3}"/>
              </a:ext>
            </a:extLst>
          </p:cNvPr>
          <p:cNvPicPr>
            <a:picLocks noChangeAspect="1"/>
          </p:cNvPicPr>
          <p:nvPr/>
        </p:nvPicPr>
        <p:blipFill>
          <a:blip r:embed="rId2"/>
          <a:stretch>
            <a:fillRect/>
          </a:stretch>
        </p:blipFill>
        <p:spPr>
          <a:xfrm>
            <a:off x="0" y="0"/>
            <a:ext cx="2224216" cy="661012"/>
          </a:xfrm>
          <a:prstGeom prst="rect">
            <a:avLst/>
          </a:prstGeom>
        </p:spPr>
      </p:pic>
      <p:sp>
        <p:nvSpPr>
          <p:cNvPr id="5" name="Slide Number Placeholder 4">
            <a:extLst>
              <a:ext uri="{FF2B5EF4-FFF2-40B4-BE49-F238E27FC236}">
                <a16:creationId xmlns:a16="http://schemas.microsoft.com/office/drawing/2014/main" id="{36808679-D2FA-E655-9807-AFB900A6BBFF}"/>
              </a:ext>
            </a:extLst>
          </p:cNvPr>
          <p:cNvSpPr>
            <a:spLocks noGrp="1"/>
          </p:cNvSpPr>
          <p:nvPr>
            <p:ph type="sldNum" sz="quarter" idx="12"/>
          </p:nvPr>
        </p:nvSpPr>
        <p:spPr/>
        <p:txBody>
          <a:bodyPr/>
          <a:lstStyle/>
          <a:p>
            <a:fld id="{C664A3F8-14A7-1F44-827F-EC39E8F1E83B}" type="slidenum">
              <a:rPr lang="en-US" smtClean="0"/>
              <a:t>33</a:t>
            </a:fld>
            <a:endParaRPr lang="en-US" dirty="0"/>
          </a:p>
        </p:txBody>
      </p:sp>
    </p:spTree>
    <p:extLst>
      <p:ext uri="{BB962C8B-B14F-4D97-AF65-F5344CB8AC3E}">
        <p14:creationId xmlns:p14="http://schemas.microsoft.com/office/powerpoint/2010/main" val="874048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DC1A36-0891-2DA3-6327-184D38F500A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Adopt Top 2 Non-Partisan Primaries (Top 2)</a:t>
            </a:r>
            <a:br>
              <a:rPr lang="en-US" b="1" dirty="0">
                <a:solidFill>
                  <a:srgbClr val="FFFFFF"/>
                </a:solidFill>
              </a:rPr>
            </a:br>
            <a:endParaRPr lang="en-US" b="1" dirty="0">
              <a:solidFill>
                <a:srgbClr val="FFFFFF"/>
              </a:solidFill>
            </a:endParaRP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B0766C-AEC3-57BB-64B3-CD3AF059FADA}"/>
              </a:ext>
            </a:extLst>
          </p:cNvPr>
          <p:cNvSpPr>
            <a:spLocks noGrp="1"/>
          </p:cNvSpPr>
          <p:nvPr>
            <p:ph idx="1"/>
          </p:nvPr>
        </p:nvSpPr>
        <p:spPr>
          <a:xfrm>
            <a:off x="4298731" y="591344"/>
            <a:ext cx="7525407" cy="5585619"/>
          </a:xfrm>
        </p:spPr>
        <p:txBody>
          <a:bodyPr anchor="ctr">
            <a:normAutofit/>
          </a:bodyPr>
          <a:lstStyle/>
          <a:p>
            <a:pPr marL="0" lvl="2" indent="0">
              <a:buNone/>
            </a:pPr>
            <a:r>
              <a:rPr lang="en-US" sz="1800" b="1" dirty="0"/>
              <a:t>States should adopt new election systems, such as Top 2 Nonpartisan primaries (Top 2).</a:t>
            </a:r>
          </a:p>
          <a:p>
            <a:pPr marL="0" lvl="2" indent="0">
              <a:buNone/>
            </a:pPr>
            <a:endParaRPr lang="en-US" sz="1800" b="1" dirty="0"/>
          </a:p>
          <a:p>
            <a:pPr marL="0" lvl="2" indent="0">
              <a:buNone/>
            </a:pPr>
            <a:r>
              <a:rPr lang="en-US" sz="1800" b="1" dirty="0"/>
              <a:t>In Top 2, everyone can vote, and the top 2 candidates, regardless of party, advance to the final. To win, candidates need to secure the votes of their own party as well as those of independents and members of the other party. </a:t>
            </a:r>
          </a:p>
          <a:p>
            <a:pPr marL="285750" lvl="2" indent="-285750"/>
            <a:r>
              <a:rPr lang="en-US" sz="1800" dirty="0"/>
              <a:t>This has led to elections that are more moderate and bipartisan than would have been the case in the typical 2 party election.  </a:t>
            </a:r>
          </a:p>
          <a:p>
            <a:pPr marL="285750" lvl="2" indent="-285750"/>
            <a:endParaRPr lang="en-US" sz="1800" b="1" dirty="0"/>
          </a:p>
          <a:p>
            <a:pPr marL="0" lvl="2" indent="0">
              <a:buNone/>
            </a:pPr>
            <a:r>
              <a:rPr lang="en-US" sz="1800" b="1" dirty="0"/>
              <a:t>Top 2 has shown good results in increasing bipartisanship. </a:t>
            </a:r>
          </a:p>
          <a:p>
            <a:pPr marL="228600" lvl="1">
              <a:spcBef>
                <a:spcPts val="0"/>
              </a:spcBef>
            </a:pPr>
            <a:r>
              <a:rPr lang="en-US" sz="1800" dirty="0"/>
              <a:t>California registered a 300% increase in approval for state government after adopting Top 2. </a:t>
            </a:r>
          </a:p>
          <a:p>
            <a:pPr marL="228600" lvl="1">
              <a:spcBef>
                <a:spcPts val="0"/>
              </a:spcBef>
            </a:pPr>
            <a:r>
              <a:rPr lang="en-US" sz="1800" dirty="0"/>
              <a:t>Nebraska, ranks #3 in approval for state government. </a:t>
            </a:r>
          </a:p>
          <a:p>
            <a:pPr marL="228600" lvl="1">
              <a:spcBef>
                <a:spcPts val="0"/>
              </a:spcBef>
            </a:pPr>
            <a:r>
              <a:rPr lang="en-US" sz="1800" dirty="0"/>
              <a:t>Louisiana, a red state, elected Democrats as 3 of the last 5 governors. </a:t>
            </a:r>
          </a:p>
          <a:p>
            <a:pPr marL="228600" lvl="1">
              <a:spcBef>
                <a:spcPts val="0"/>
              </a:spcBef>
            </a:pPr>
            <a:r>
              <a:rPr lang="en-US" sz="1800" dirty="0"/>
              <a:t>In Washington, 2 of 3 Republicans in Congress voted to impeach Trump. While others who voted to impeach have retired or been primaried out, these candidates have a good chance of winning. </a:t>
            </a:r>
          </a:p>
          <a:p>
            <a:pPr marL="411480" lvl="1">
              <a:spcBef>
                <a:spcPts val="0"/>
              </a:spcBef>
            </a:pPr>
            <a:endParaRPr lang="en-US" sz="1800" dirty="0"/>
          </a:p>
          <a:p>
            <a:pPr marL="285750" lvl="2" indent="-285750"/>
            <a:r>
              <a:rPr lang="en-US" sz="1800" b="1" dirty="0"/>
              <a:t>If additional states enact Top 2 Non-partisan primaries, we can elect more moderate and bipartisan legislators. </a:t>
            </a:r>
          </a:p>
          <a:p>
            <a:pPr marL="0" lvl="2" indent="0">
              <a:buNone/>
            </a:pPr>
            <a:endParaRPr lang="en-US" sz="1800" b="1" dirty="0"/>
          </a:p>
          <a:p>
            <a:pPr marL="0" lvl="2" indent="0">
              <a:buNone/>
            </a:pPr>
            <a:endParaRPr lang="en-US" sz="1400" dirty="0"/>
          </a:p>
        </p:txBody>
      </p:sp>
      <p:pic>
        <p:nvPicPr>
          <p:cNvPr id="7" name="Picture 6">
            <a:extLst>
              <a:ext uri="{FF2B5EF4-FFF2-40B4-BE49-F238E27FC236}">
                <a16:creationId xmlns:a16="http://schemas.microsoft.com/office/drawing/2014/main" id="{CAC4CF57-5CDC-503D-C11C-610B97D5FD89}"/>
              </a:ext>
            </a:extLst>
          </p:cNvPr>
          <p:cNvPicPr>
            <a:picLocks noChangeAspect="1"/>
          </p:cNvPicPr>
          <p:nvPr/>
        </p:nvPicPr>
        <p:blipFill>
          <a:blip r:embed="rId2"/>
          <a:stretch>
            <a:fillRect/>
          </a:stretch>
        </p:blipFill>
        <p:spPr>
          <a:xfrm>
            <a:off x="0" y="0"/>
            <a:ext cx="2224216" cy="587022"/>
          </a:xfrm>
          <a:prstGeom prst="rect">
            <a:avLst/>
          </a:prstGeom>
        </p:spPr>
      </p:pic>
      <p:sp>
        <p:nvSpPr>
          <p:cNvPr id="4" name="Slide Number Placeholder 3">
            <a:extLst>
              <a:ext uri="{FF2B5EF4-FFF2-40B4-BE49-F238E27FC236}">
                <a16:creationId xmlns:a16="http://schemas.microsoft.com/office/drawing/2014/main" id="{2681690D-053D-D4EB-AF1B-A330EAA22B78}"/>
              </a:ext>
            </a:extLst>
          </p:cNvPr>
          <p:cNvSpPr>
            <a:spLocks noGrp="1"/>
          </p:cNvSpPr>
          <p:nvPr>
            <p:ph type="sldNum" sz="quarter" idx="12"/>
          </p:nvPr>
        </p:nvSpPr>
        <p:spPr/>
        <p:txBody>
          <a:bodyPr/>
          <a:lstStyle/>
          <a:p>
            <a:fld id="{C664A3F8-14A7-1F44-827F-EC39E8F1E83B}" type="slidenum">
              <a:rPr lang="en-US" smtClean="0"/>
              <a:t>34</a:t>
            </a:fld>
            <a:endParaRPr lang="en-US" dirty="0"/>
          </a:p>
        </p:txBody>
      </p:sp>
    </p:spTree>
    <p:extLst>
      <p:ext uri="{BB962C8B-B14F-4D97-AF65-F5344CB8AC3E}">
        <p14:creationId xmlns:p14="http://schemas.microsoft.com/office/powerpoint/2010/main" val="336634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F627C9-7588-C838-A2B4-50B846095144}"/>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Ranked Choice Voting (RCV)</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A5DA05-E7D5-0F50-8C57-B06D3EC0606D}"/>
              </a:ext>
            </a:extLst>
          </p:cNvPr>
          <p:cNvSpPr>
            <a:spLocks noGrp="1"/>
          </p:cNvSpPr>
          <p:nvPr>
            <p:ph idx="1"/>
          </p:nvPr>
        </p:nvSpPr>
        <p:spPr>
          <a:xfrm>
            <a:off x="4447308" y="591344"/>
            <a:ext cx="6906491" cy="5585619"/>
          </a:xfrm>
        </p:spPr>
        <p:txBody>
          <a:bodyPr anchor="ctr">
            <a:normAutofit/>
          </a:bodyPr>
          <a:lstStyle/>
          <a:p>
            <a:pPr marL="0" indent="0">
              <a:buNone/>
            </a:pPr>
            <a:r>
              <a:rPr lang="en-US" sz="2000" b="1" dirty="0"/>
              <a:t>RCV can have a major impact on reducing limiting polarization, and electing moderates. </a:t>
            </a:r>
          </a:p>
          <a:p>
            <a:r>
              <a:rPr lang="en-US" sz="1800" dirty="0"/>
              <a:t>The objective in RCV is not to win the first round, but rather to win the last round of tabulation. This means  candidates need to rely on support from eliminated candidates. Those who attack their opponents often lose, while those who work together to build a coalition often win.</a:t>
            </a:r>
          </a:p>
          <a:p>
            <a:r>
              <a:rPr lang="en-US" sz="1800" dirty="0"/>
              <a:t>RCV elections are characterized by less negative campaigning and a focus on issues that unite rather than divide people. </a:t>
            </a:r>
          </a:p>
          <a:p>
            <a:r>
              <a:rPr lang="en-US" sz="1800" dirty="0"/>
              <a:t>RCV elections typically have more moderate winners. </a:t>
            </a:r>
          </a:p>
          <a:p>
            <a:r>
              <a:rPr lang="en-US" sz="1800" dirty="0"/>
              <a:t>RCV elections make it much more difficult for big money to target winners, further enhancing moderates. </a:t>
            </a:r>
          </a:p>
          <a:p>
            <a:pPr marL="0" indent="0">
              <a:buNone/>
            </a:pPr>
            <a:r>
              <a:rPr lang="en-US" sz="2000" b="1" dirty="0"/>
              <a:t>If we can minimize gerrymandering, open primaries, and adopt voting systems like Top 2 Nonpartisan Primaries and Ranked Choice Voting, we can elect more moderates, limit the power of the wings, and bring our country back together.  </a:t>
            </a:r>
          </a:p>
        </p:txBody>
      </p:sp>
      <p:pic>
        <p:nvPicPr>
          <p:cNvPr id="4" name="Picture 3">
            <a:extLst>
              <a:ext uri="{FF2B5EF4-FFF2-40B4-BE49-F238E27FC236}">
                <a16:creationId xmlns:a16="http://schemas.microsoft.com/office/drawing/2014/main" id="{F00EEECE-6340-36DA-9442-CFDC2FA90DD4}"/>
              </a:ext>
            </a:extLst>
          </p:cNvPr>
          <p:cNvPicPr>
            <a:picLocks noChangeAspect="1"/>
          </p:cNvPicPr>
          <p:nvPr/>
        </p:nvPicPr>
        <p:blipFill>
          <a:blip r:embed="rId2"/>
          <a:stretch>
            <a:fillRect/>
          </a:stretch>
        </p:blipFill>
        <p:spPr>
          <a:xfrm>
            <a:off x="0" y="0"/>
            <a:ext cx="2224216" cy="661012"/>
          </a:xfrm>
          <a:prstGeom prst="rect">
            <a:avLst/>
          </a:prstGeom>
        </p:spPr>
      </p:pic>
      <p:sp>
        <p:nvSpPr>
          <p:cNvPr id="5" name="Slide Number Placeholder 4">
            <a:extLst>
              <a:ext uri="{FF2B5EF4-FFF2-40B4-BE49-F238E27FC236}">
                <a16:creationId xmlns:a16="http://schemas.microsoft.com/office/drawing/2014/main" id="{71246EFC-8FA5-F0BD-5383-F85EAF98E5A8}"/>
              </a:ext>
            </a:extLst>
          </p:cNvPr>
          <p:cNvSpPr>
            <a:spLocks noGrp="1"/>
          </p:cNvSpPr>
          <p:nvPr>
            <p:ph type="sldNum" sz="quarter" idx="12"/>
          </p:nvPr>
        </p:nvSpPr>
        <p:spPr/>
        <p:txBody>
          <a:bodyPr/>
          <a:lstStyle/>
          <a:p>
            <a:fld id="{C664A3F8-14A7-1F44-827F-EC39E8F1E83B}" type="slidenum">
              <a:rPr lang="en-US" smtClean="0"/>
              <a:t>35</a:t>
            </a:fld>
            <a:endParaRPr lang="en-US" dirty="0"/>
          </a:p>
        </p:txBody>
      </p:sp>
    </p:spTree>
    <p:extLst>
      <p:ext uri="{BB962C8B-B14F-4D97-AF65-F5344CB8AC3E}">
        <p14:creationId xmlns:p14="http://schemas.microsoft.com/office/powerpoint/2010/main" val="297119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9609FF-0284-49D1-A435-C1ADC4694C04}"/>
              </a:ext>
            </a:extLst>
          </p:cNvPr>
          <p:cNvSpPr>
            <a:spLocks noGrp="1"/>
          </p:cNvSpPr>
          <p:nvPr>
            <p:ph type="title"/>
          </p:nvPr>
        </p:nvSpPr>
        <p:spPr>
          <a:xfrm>
            <a:off x="686834" y="1153572"/>
            <a:ext cx="3200400" cy="4461163"/>
          </a:xfrm>
        </p:spPr>
        <p:txBody>
          <a:bodyPr>
            <a:normAutofit/>
          </a:bodyPr>
          <a:lstStyle/>
          <a:p>
            <a:r>
              <a:rPr lang="en-US" i="1" dirty="0">
                <a:solidFill>
                  <a:srgbClr val="FFFFFF"/>
                </a:solidFill>
              </a:rPr>
              <a:t>Sore Loser Laws-Another Gimmick for the Wings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CFF140-1DC0-4A58-881F-D5C0F44F7EC5}"/>
              </a:ext>
            </a:extLst>
          </p:cNvPr>
          <p:cNvSpPr>
            <a:spLocks noGrp="1"/>
          </p:cNvSpPr>
          <p:nvPr>
            <p:ph idx="1"/>
          </p:nvPr>
        </p:nvSpPr>
        <p:spPr>
          <a:xfrm>
            <a:off x="4447308" y="591344"/>
            <a:ext cx="6906491" cy="5585619"/>
          </a:xfrm>
        </p:spPr>
        <p:txBody>
          <a:bodyPr anchor="ctr">
            <a:normAutofit/>
          </a:bodyPr>
          <a:lstStyle/>
          <a:p>
            <a:pPr marL="0" lvl="1" indent="0">
              <a:spcBef>
                <a:spcPts val="1200"/>
              </a:spcBef>
              <a:buNone/>
            </a:pPr>
            <a:r>
              <a:rPr lang="en-US" sz="1800" b="1" dirty="0"/>
              <a:t>To make moderates tow the line, parties in 46 states have enacted Sore Loser Laws. </a:t>
            </a:r>
          </a:p>
          <a:p>
            <a:pPr marL="342900" lvl="1" indent="-342900">
              <a:spcBef>
                <a:spcPts val="1200"/>
              </a:spcBef>
            </a:pPr>
            <a:r>
              <a:rPr lang="en-US" sz="1800" b="1" dirty="0"/>
              <a:t>With a Sore Loser Law,  a candidate who runs in a primary and loses </a:t>
            </a:r>
            <a:r>
              <a:rPr lang="en-US" sz="1800" b="1" i="1" dirty="0"/>
              <a:t>cannot run </a:t>
            </a:r>
            <a:r>
              <a:rPr lang="en-US" sz="1800" b="1" dirty="0"/>
              <a:t>in the general election either as an independent or as a nominee of another party.</a:t>
            </a:r>
          </a:p>
          <a:p>
            <a:pPr marL="342900" lvl="1" indent="-342900">
              <a:spcBef>
                <a:spcPts val="1800"/>
              </a:spcBef>
            </a:pPr>
            <a:r>
              <a:rPr lang="en-US" sz="1800" b="1" dirty="0"/>
              <a:t>To avoid a loss in a primary, candidates often cater their positions to their bases.</a:t>
            </a:r>
          </a:p>
          <a:p>
            <a:r>
              <a:rPr lang="en-US" sz="1800" dirty="0"/>
              <a:t>In the 2010 Delaware Senate Election, Mike Castle, a popular former Governor, was defeated in Republican Primary by a Tea Party candidate. Polls showed that Castle could have easily won a three-way race.  Sore Loser Law prevented him from running. </a:t>
            </a:r>
          </a:p>
          <a:p>
            <a:r>
              <a:rPr lang="en-US" sz="1800" dirty="0"/>
              <a:t>In Alaska, Lisa Murkowski lost the Senate primary and had to run as a write-in.  </a:t>
            </a:r>
          </a:p>
          <a:p>
            <a:r>
              <a:rPr lang="en-US" sz="1800" b="1" dirty="0"/>
              <a:t>Why should parties have the right to keep someone off the ballot?</a:t>
            </a:r>
          </a:p>
          <a:p>
            <a:pPr marL="0" lvl="1" indent="0">
              <a:spcBef>
                <a:spcPts val="1800"/>
              </a:spcBef>
              <a:buNone/>
            </a:pPr>
            <a:r>
              <a:rPr lang="en-US" sz="1800" b="1" dirty="0"/>
              <a:t>Sore Loser Laws are another game played by the parties that need to be eliminated.</a:t>
            </a:r>
          </a:p>
          <a:p>
            <a:pPr marL="0" lvl="1" indent="0">
              <a:spcBef>
                <a:spcPts val="1800"/>
              </a:spcBef>
              <a:buNone/>
            </a:pPr>
            <a:endParaRPr lang="en-US" sz="1300" b="1" dirty="0"/>
          </a:p>
        </p:txBody>
      </p:sp>
      <p:pic>
        <p:nvPicPr>
          <p:cNvPr id="5" name="Picture 4" descr="A picture containing text&#10;&#10;Description automatically generated">
            <a:extLst>
              <a:ext uri="{FF2B5EF4-FFF2-40B4-BE49-F238E27FC236}">
                <a16:creationId xmlns:a16="http://schemas.microsoft.com/office/drawing/2014/main" id="{B15BB93F-1E3F-F00A-4234-36028BF92905}"/>
              </a:ext>
            </a:extLst>
          </p:cNvPr>
          <p:cNvPicPr>
            <a:picLocks noChangeAspect="1"/>
          </p:cNvPicPr>
          <p:nvPr/>
        </p:nvPicPr>
        <p:blipFill>
          <a:blip r:embed="rId2"/>
          <a:stretch>
            <a:fillRect/>
          </a:stretch>
        </p:blipFill>
        <p:spPr>
          <a:xfrm>
            <a:off x="0" y="0"/>
            <a:ext cx="1456267" cy="635715"/>
          </a:xfrm>
          <a:prstGeom prst="rect">
            <a:avLst/>
          </a:prstGeom>
        </p:spPr>
      </p:pic>
      <p:sp>
        <p:nvSpPr>
          <p:cNvPr id="4" name="Slide Number Placeholder 3">
            <a:extLst>
              <a:ext uri="{FF2B5EF4-FFF2-40B4-BE49-F238E27FC236}">
                <a16:creationId xmlns:a16="http://schemas.microsoft.com/office/drawing/2014/main" id="{383A45D0-C712-F801-A640-C61BA57DDF3F}"/>
              </a:ext>
            </a:extLst>
          </p:cNvPr>
          <p:cNvSpPr>
            <a:spLocks noGrp="1"/>
          </p:cNvSpPr>
          <p:nvPr>
            <p:ph type="sldNum" sz="quarter" idx="12"/>
          </p:nvPr>
        </p:nvSpPr>
        <p:spPr/>
        <p:txBody>
          <a:bodyPr/>
          <a:lstStyle/>
          <a:p>
            <a:fld id="{C664A3F8-14A7-1F44-827F-EC39E8F1E83B}" type="slidenum">
              <a:rPr lang="en-US" smtClean="0"/>
              <a:t>36</a:t>
            </a:fld>
            <a:endParaRPr lang="en-US" dirty="0"/>
          </a:p>
        </p:txBody>
      </p:sp>
    </p:spTree>
    <p:extLst>
      <p:ext uri="{BB962C8B-B14F-4D97-AF65-F5344CB8AC3E}">
        <p14:creationId xmlns:p14="http://schemas.microsoft.com/office/powerpoint/2010/main" val="1286846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DA6B82-0791-0CF0-57D5-8E7A3618DAC3}"/>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Negating the Impact of Money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AE94BD-0EAB-FC4F-AC5F-B1ACD72E023E}"/>
              </a:ext>
            </a:extLst>
          </p:cNvPr>
          <p:cNvSpPr>
            <a:spLocks noGrp="1"/>
          </p:cNvSpPr>
          <p:nvPr>
            <p:ph idx="1"/>
          </p:nvPr>
        </p:nvSpPr>
        <p:spPr>
          <a:xfrm>
            <a:off x="4447308" y="591344"/>
            <a:ext cx="6906491" cy="5585619"/>
          </a:xfrm>
        </p:spPr>
        <p:txBody>
          <a:bodyPr anchor="ctr">
            <a:normAutofit/>
          </a:bodyPr>
          <a:lstStyle/>
          <a:p>
            <a:pPr marL="0" indent="0">
              <a:buNone/>
            </a:pPr>
            <a:r>
              <a:rPr lang="en-US" sz="1800" dirty="0"/>
              <a:t>People want to get money out of politics but throw up their hands because of the Citizen United. </a:t>
            </a:r>
          </a:p>
          <a:p>
            <a:pPr marL="0" indent="0">
              <a:buNone/>
            </a:pPr>
            <a:r>
              <a:rPr lang="en-US" sz="1800" dirty="0"/>
              <a:t>Yet the changes we have recommended could have a significant impact on negating the impact of money. </a:t>
            </a:r>
          </a:p>
          <a:p>
            <a:r>
              <a:rPr lang="en-US" sz="1800" dirty="0"/>
              <a:t>If people better understand each other, the power of money to mislead is diffused. </a:t>
            </a:r>
          </a:p>
          <a:p>
            <a:r>
              <a:rPr lang="en-US" sz="1800" dirty="0"/>
              <a:t>Targeted legislation also works against money, because politicians have no place to hide. </a:t>
            </a:r>
          </a:p>
          <a:p>
            <a:r>
              <a:rPr lang="en-US" sz="1800" dirty="0"/>
              <a:t>Most significantly, competitive elections limit the power of money, because there are fewer sure bets. The more competitive candidates, the more expensive it is for money to target a winner. </a:t>
            </a:r>
          </a:p>
          <a:p>
            <a:pPr lvl="1"/>
            <a:r>
              <a:rPr lang="en-US" sz="1800" dirty="0"/>
              <a:t>This is one reason why money especially hates RCV, where 4</a:t>
            </a:r>
            <a:r>
              <a:rPr lang="en-US" sz="1800" baseline="30000" dirty="0"/>
              <a:t>th</a:t>
            </a:r>
            <a:r>
              <a:rPr lang="en-US" sz="1800" dirty="0"/>
              <a:t> or 5</a:t>
            </a:r>
            <a:r>
              <a:rPr lang="en-US" sz="1800" baseline="30000" dirty="0"/>
              <a:t>th</a:t>
            </a:r>
            <a:r>
              <a:rPr lang="en-US" sz="1800" dirty="0"/>
              <a:t> round votes can determine the winner.</a:t>
            </a:r>
          </a:p>
          <a:p>
            <a:r>
              <a:rPr lang="en-US" sz="1800" dirty="0"/>
              <a:t>With more moderates, we should be able to change the laws that allow people to donate about 1000x more to a party than to an independent. </a:t>
            </a:r>
          </a:p>
          <a:p>
            <a:pPr marL="0" indent="0">
              <a:buNone/>
            </a:pPr>
            <a:endParaRPr lang="en-US" sz="2200" dirty="0"/>
          </a:p>
        </p:txBody>
      </p:sp>
      <p:pic>
        <p:nvPicPr>
          <p:cNvPr id="4" name="Picture 3" descr="A picture containing text&#10;&#10;Description automatically generated">
            <a:extLst>
              <a:ext uri="{FF2B5EF4-FFF2-40B4-BE49-F238E27FC236}">
                <a16:creationId xmlns:a16="http://schemas.microsoft.com/office/drawing/2014/main" id="{B24502B7-25A0-E674-9E49-A6DCDB49D147}"/>
              </a:ext>
            </a:extLst>
          </p:cNvPr>
          <p:cNvPicPr>
            <a:picLocks noChangeAspect="1"/>
          </p:cNvPicPr>
          <p:nvPr/>
        </p:nvPicPr>
        <p:blipFill>
          <a:blip r:embed="rId2"/>
          <a:stretch>
            <a:fillRect/>
          </a:stretch>
        </p:blipFill>
        <p:spPr>
          <a:xfrm>
            <a:off x="0" y="47267"/>
            <a:ext cx="1456267" cy="635715"/>
          </a:xfrm>
          <a:prstGeom prst="rect">
            <a:avLst/>
          </a:prstGeom>
        </p:spPr>
      </p:pic>
      <p:sp>
        <p:nvSpPr>
          <p:cNvPr id="5" name="Slide Number Placeholder 4">
            <a:extLst>
              <a:ext uri="{FF2B5EF4-FFF2-40B4-BE49-F238E27FC236}">
                <a16:creationId xmlns:a16="http://schemas.microsoft.com/office/drawing/2014/main" id="{CD68AA8C-39B5-FAA4-AED1-87830BCC6511}"/>
              </a:ext>
            </a:extLst>
          </p:cNvPr>
          <p:cNvSpPr>
            <a:spLocks noGrp="1"/>
          </p:cNvSpPr>
          <p:nvPr>
            <p:ph type="sldNum" sz="quarter" idx="12"/>
          </p:nvPr>
        </p:nvSpPr>
        <p:spPr/>
        <p:txBody>
          <a:bodyPr/>
          <a:lstStyle/>
          <a:p>
            <a:fld id="{C664A3F8-14A7-1F44-827F-EC39E8F1E83B}" type="slidenum">
              <a:rPr lang="en-US" smtClean="0"/>
              <a:t>37</a:t>
            </a:fld>
            <a:endParaRPr lang="en-US" dirty="0"/>
          </a:p>
        </p:txBody>
      </p:sp>
    </p:spTree>
    <p:extLst>
      <p:ext uri="{BB962C8B-B14F-4D97-AF65-F5344CB8AC3E}">
        <p14:creationId xmlns:p14="http://schemas.microsoft.com/office/powerpoint/2010/main" val="3605672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Arc 54">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3EB74F6B-5167-6EE5-A9F5-B30417D6174B}"/>
              </a:ext>
            </a:extLst>
          </p:cNvPr>
          <p:cNvSpPr>
            <a:spLocks noGrp="1"/>
          </p:cNvSpPr>
          <p:nvPr>
            <p:ph type="title"/>
          </p:nvPr>
        </p:nvSpPr>
        <p:spPr>
          <a:xfrm>
            <a:off x="838200" y="365125"/>
            <a:ext cx="10515599" cy="1325563"/>
          </a:xfrm>
        </p:spPr>
        <p:txBody>
          <a:bodyPr>
            <a:normAutofit/>
          </a:bodyPr>
          <a:lstStyle/>
          <a:p>
            <a:r>
              <a:rPr lang="en-US" b="1" i="1" dirty="0"/>
              <a:t>Conclusion- The Problem</a:t>
            </a:r>
          </a:p>
        </p:txBody>
      </p:sp>
      <p:sp>
        <p:nvSpPr>
          <p:cNvPr id="3" name="Content Placeholder 2">
            <a:extLst>
              <a:ext uri="{FF2B5EF4-FFF2-40B4-BE49-F238E27FC236}">
                <a16:creationId xmlns:a16="http://schemas.microsoft.com/office/drawing/2014/main" id="{2109D33C-DB64-D71C-08FB-1FC7C52E0099}"/>
              </a:ext>
            </a:extLst>
          </p:cNvPr>
          <p:cNvSpPr>
            <a:spLocks noGrp="1"/>
          </p:cNvSpPr>
          <p:nvPr>
            <p:ph idx="1"/>
          </p:nvPr>
        </p:nvSpPr>
        <p:spPr>
          <a:xfrm>
            <a:off x="838200" y="1825625"/>
            <a:ext cx="7044559" cy="4351338"/>
          </a:xfrm>
        </p:spPr>
        <p:txBody>
          <a:bodyPr>
            <a:normAutofit/>
          </a:bodyPr>
          <a:lstStyle/>
          <a:p>
            <a:pPr marL="0" indent="0">
              <a:buNone/>
            </a:pPr>
            <a:r>
              <a:rPr lang="en-US" sz="1800" dirty="0"/>
              <a:t>We are fighting the wrong fight- The real war is between the Wings and the Moderates, not between Democrats and Republicans.</a:t>
            </a:r>
          </a:p>
          <a:p>
            <a:r>
              <a:rPr lang="en-US" sz="1800" dirty="0"/>
              <a:t>Our country is badly divided. Trust in Government is at historic lows. Members of the two parties dislike and distrust each other.</a:t>
            </a:r>
          </a:p>
          <a:p>
            <a:r>
              <a:rPr lang="en-US" sz="1800" dirty="0"/>
              <a:t>There is a vast perception gap between what people in each party believe and what members of the other party think they believe. Most of this gap comes from the Wings. </a:t>
            </a:r>
          </a:p>
          <a:p>
            <a:r>
              <a:rPr lang="en-US" sz="1800" dirty="0"/>
              <a:t>Because the wings dominate the media, people with the highest education and those that follow the news have higher perception gaps.</a:t>
            </a:r>
          </a:p>
          <a:p>
            <a:r>
              <a:rPr lang="en-US" sz="1800" b="1" dirty="0"/>
              <a:t>But perception is not reality. </a:t>
            </a:r>
            <a:r>
              <a:rPr lang="en-US" sz="1800" dirty="0"/>
              <a:t>While partisans think 55% of the other party holds extreme views, only 30% do. This means there is ample room for parties to work together. </a:t>
            </a:r>
          </a:p>
          <a:p>
            <a:endParaRPr lang="en-US" sz="1500" dirty="0"/>
          </a:p>
          <a:p>
            <a:endParaRPr lang="en-US" sz="1500" dirty="0"/>
          </a:p>
          <a:p>
            <a:endParaRPr lang="en-US" sz="1500" dirty="0"/>
          </a:p>
        </p:txBody>
      </p:sp>
      <p:sp>
        <p:nvSpPr>
          <p:cNvPr id="57" name="Oval 5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59CC3AD-0DFB-95CE-3EC1-41BBD14317C9}"/>
              </a:ext>
            </a:extLst>
          </p:cNvPr>
          <p:cNvPicPr>
            <a:picLocks noChangeAspect="1"/>
          </p:cNvPicPr>
          <p:nvPr/>
        </p:nvPicPr>
        <p:blipFill>
          <a:blip r:embed="rId2"/>
          <a:stretch>
            <a:fillRect/>
          </a:stretch>
        </p:blipFill>
        <p:spPr>
          <a:xfrm>
            <a:off x="8077308" y="4958817"/>
            <a:ext cx="3254251" cy="958238"/>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5" name="Slide Number Placeholder 4">
            <a:extLst>
              <a:ext uri="{FF2B5EF4-FFF2-40B4-BE49-F238E27FC236}">
                <a16:creationId xmlns:a16="http://schemas.microsoft.com/office/drawing/2014/main" id="{16617524-3FE3-D522-8414-50F40BDEED52}"/>
              </a:ext>
            </a:extLst>
          </p:cNvPr>
          <p:cNvSpPr>
            <a:spLocks noGrp="1"/>
          </p:cNvSpPr>
          <p:nvPr>
            <p:ph type="sldNum" sz="quarter" idx="12"/>
          </p:nvPr>
        </p:nvSpPr>
        <p:spPr/>
        <p:txBody>
          <a:bodyPr/>
          <a:lstStyle/>
          <a:p>
            <a:fld id="{C664A3F8-14A7-1F44-827F-EC39E8F1E83B}" type="slidenum">
              <a:rPr lang="en-US" smtClean="0"/>
              <a:t>38</a:t>
            </a:fld>
            <a:endParaRPr lang="en-US" dirty="0"/>
          </a:p>
        </p:txBody>
      </p:sp>
    </p:spTree>
    <p:extLst>
      <p:ext uri="{BB962C8B-B14F-4D97-AF65-F5344CB8AC3E}">
        <p14:creationId xmlns:p14="http://schemas.microsoft.com/office/powerpoint/2010/main" val="743739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E2C77D-EFBD-2F3A-CF2F-9BF702C4BC18}"/>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Conclusion-The Solutions</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BBCAF1-7492-5856-0E6C-9FF110653A09}"/>
              </a:ext>
            </a:extLst>
          </p:cNvPr>
          <p:cNvSpPr>
            <a:spLocks noGrp="1"/>
          </p:cNvSpPr>
          <p:nvPr>
            <p:ph idx="1"/>
          </p:nvPr>
        </p:nvSpPr>
        <p:spPr>
          <a:xfrm>
            <a:off x="4447308" y="591344"/>
            <a:ext cx="6906491" cy="5585619"/>
          </a:xfrm>
        </p:spPr>
        <p:txBody>
          <a:bodyPr anchor="ctr">
            <a:normAutofit/>
          </a:bodyPr>
          <a:lstStyle/>
          <a:p>
            <a:pPr marL="0" indent="0">
              <a:buNone/>
            </a:pPr>
            <a:r>
              <a:rPr lang="en-US" sz="2000" dirty="0"/>
              <a:t>To resolve the domination of the Wings:</a:t>
            </a:r>
          </a:p>
          <a:p>
            <a:pPr marL="411480"/>
            <a:r>
              <a:rPr lang="en-US" sz="2000" dirty="0"/>
              <a:t>Individuals should expose themselves to media the other party follows or to neutral sources, like Network News. </a:t>
            </a:r>
          </a:p>
          <a:p>
            <a:pPr marL="411480"/>
            <a:r>
              <a:rPr lang="en-US" sz="2000" dirty="0"/>
              <a:t>The two parties should focus on legislation with strong bipartisan support.</a:t>
            </a:r>
          </a:p>
          <a:p>
            <a:pPr marL="411480"/>
            <a:r>
              <a:rPr lang="en-US" sz="2000" dirty="0"/>
              <a:t>Voting systems need to be changed to give moderates a chance. We need to: </a:t>
            </a:r>
          </a:p>
          <a:p>
            <a:pPr marL="777240"/>
            <a:r>
              <a:rPr lang="en-US" sz="2000" dirty="0"/>
              <a:t>Have independent commissions draw election districts. </a:t>
            </a:r>
          </a:p>
          <a:p>
            <a:pPr marL="777240"/>
            <a:r>
              <a:rPr lang="en-US" sz="2000" dirty="0"/>
              <a:t>Open primaries to all voters. </a:t>
            </a:r>
          </a:p>
          <a:p>
            <a:pPr marL="777240"/>
            <a:r>
              <a:rPr lang="en-US" sz="2000" dirty="0"/>
              <a:t>Adopt new voting systems, like Top 2 Nonpartisan primaries and Ranked Choice Voting that give moderates a chance of winning. </a:t>
            </a:r>
          </a:p>
          <a:p>
            <a:pPr marL="777240"/>
            <a:r>
              <a:rPr lang="en-US" sz="2000" dirty="0"/>
              <a:t>Repeal Sore Loser Laws, and</a:t>
            </a:r>
          </a:p>
          <a:p>
            <a:pPr marL="777240"/>
            <a:r>
              <a:rPr lang="en-US" sz="2000" dirty="0"/>
              <a:t>Create More electoral competition to reduce the impact of money. </a:t>
            </a:r>
          </a:p>
          <a:p>
            <a:endParaRPr lang="en-US" sz="2000" dirty="0"/>
          </a:p>
        </p:txBody>
      </p:sp>
      <p:pic>
        <p:nvPicPr>
          <p:cNvPr id="4" name="Picture 3">
            <a:extLst>
              <a:ext uri="{FF2B5EF4-FFF2-40B4-BE49-F238E27FC236}">
                <a16:creationId xmlns:a16="http://schemas.microsoft.com/office/drawing/2014/main" id="{E96205A2-E918-4FC9-26E2-09017802BFEA}"/>
              </a:ext>
            </a:extLst>
          </p:cNvPr>
          <p:cNvPicPr>
            <a:picLocks noChangeAspect="1"/>
          </p:cNvPicPr>
          <p:nvPr/>
        </p:nvPicPr>
        <p:blipFill>
          <a:blip r:embed="rId2"/>
          <a:stretch>
            <a:fillRect/>
          </a:stretch>
        </p:blipFill>
        <p:spPr>
          <a:xfrm>
            <a:off x="0" y="0"/>
            <a:ext cx="2224216" cy="661012"/>
          </a:xfrm>
          <a:prstGeom prst="rect">
            <a:avLst/>
          </a:prstGeom>
        </p:spPr>
      </p:pic>
      <p:sp>
        <p:nvSpPr>
          <p:cNvPr id="5" name="Slide Number Placeholder 4">
            <a:extLst>
              <a:ext uri="{FF2B5EF4-FFF2-40B4-BE49-F238E27FC236}">
                <a16:creationId xmlns:a16="http://schemas.microsoft.com/office/drawing/2014/main" id="{5B19F652-94E2-0130-5757-CB03A98280C7}"/>
              </a:ext>
            </a:extLst>
          </p:cNvPr>
          <p:cNvSpPr>
            <a:spLocks noGrp="1"/>
          </p:cNvSpPr>
          <p:nvPr>
            <p:ph type="sldNum" sz="quarter" idx="12"/>
          </p:nvPr>
        </p:nvSpPr>
        <p:spPr/>
        <p:txBody>
          <a:bodyPr/>
          <a:lstStyle/>
          <a:p>
            <a:fld id="{C664A3F8-14A7-1F44-827F-EC39E8F1E83B}" type="slidenum">
              <a:rPr lang="en-US" smtClean="0"/>
              <a:t>39</a:t>
            </a:fld>
            <a:endParaRPr lang="en-US" dirty="0"/>
          </a:p>
        </p:txBody>
      </p:sp>
    </p:spTree>
    <p:extLst>
      <p:ext uri="{BB962C8B-B14F-4D97-AF65-F5344CB8AC3E}">
        <p14:creationId xmlns:p14="http://schemas.microsoft.com/office/powerpoint/2010/main" val="423676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9C16-2EB0-0901-CAE2-D98BF264D116}"/>
              </a:ext>
            </a:extLst>
          </p:cNvPr>
          <p:cNvSpPr>
            <a:spLocks noGrp="1"/>
          </p:cNvSpPr>
          <p:nvPr>
            <p:ph type="title"/>
          </p:nvPr>
        </p:nvSpPr>
        <p:spPr>
          <a:xfrm>
            <a:off x="958506" y="572568"/>
            <a:ext cx="10264697" cy="863539"/>
          </a:xfrm>
        </p:spPr>
        <p:txBody>
          <a:bodyPr>
            <a:normAutofit/>
          </a:bodyPr>
          <a:lstStyle/>
          <a:p>
            <a:pPr algn="ctr"/>
            <a:r>
              <a:rPr lang="en-US" sz="4000" b="1" i="1" dirty="0"/>
              <a:t>In Florida-The Minority Rules</a:t>
            </a:r>
          </a:p>
        </p:txBody>
      </p:sp>
      <p:sp>
        <p:nvSpPr>
          <p:cNvPr id="3" name="Content Placeholder 2">
            <a:extLst>
              <a:ext uri="{FF2B5EF4-FFF2-40B4-BE49-F238E27FC236}">
                <a16:creationId xmlns:a16="http://schemas.microsoft.com/office/drawing/2014/main" id="{B442D00F-0ACE-8D61-DAAD-B243B30BC266}"/>
              </a:ext>
            </a:extLst>
          </p:cNvPr>
          <p:cNvSpPr>
            <a:spLocks noGrp="1"/>
          </p:cNvSpPr>
          <p:nvPr>
            <p:ph idx="1"/>
          </p:nvPr>
        </p:nvSpPr>
        <p:spPr>
          <a:xfrm>
            <a:off x="1149530" y="1341690"/>
            <a:ext cx="10264697" cy="4715919"/>
          </a:xfrm>
        </p:spPr>
        <p:txBody>
          <a:bodyPr anchor="ctr">
            <a:normAutofit fontScale="25000" lnSpcReduction="20000"/>
          </a:bodyPr>
          <a:lstStyle/>
          <a:p>
            <a:pPr marL="0" indent="0">
              <a:buNone/>
            </a:pPr>
            <a:endParaRPr lang="en-US" sz="4500" dirty="0"/>
          </a:p>
          <a:p>
            <a:pPr marL="0" indent="0">
              <a:buNone/>
            </a:pPr>
            <a:r>
              <a:rPr lang="en-US" sz="7200" dirty="0"/>
              <a:t>Florida passed a law banning abortions after 15 weeks. </a:t>
            </a:r>
          </a:p>
          <a:p>
            <a:r>
              <a:rPr lang="en-US" sz="7200" dirty="0"/>
              <a:t>Polls showed 57% of voters disapproved of the new law and while only 34% approved it. *</a:t>
            </a:r>
          </a:p>
          <a:p>
            <a:r>
              <a:rPr lang="en-US" sz="7200" dirty="0"/>
              <a:t>How did legislators pass a bill opposed by a large majority of voters?</a:t>
            </a:r>
          </a:p>
          <a:p>
            <a:r>
              <a:rPr lang="en-US" sz="7200" dirty="0"/>
              <a:t>In Florida, as in most states and the Federal government, the election system favors the Wings. </a:t>
            </a:r>
          </a:p>
          <a:p>
            <a:r>
              <a:rPr lang="en-US" sz="7200" dirty="0"/>
              <a:t>Independents (27%) are banned from primaries, enabling the parties to nominate Wing candidates. </a:t>
            </a:r>
          </a:p>
          <a:p>
            <a:r>
              <a:rPr lang="en-US" sz="7200" dirty="0"/>
              <a:t>Former felons, (5%) are also barred from voting in all elections. </a:t>
            </a:r>
          </a:p>
          <a:p>
            <a:r>
              <a:rPr lang="en-US" sz="7200" dirty="0"/>
              <a:t>These rules enabled the Governor DeSantis, to win an election he would have lost. </a:t>
            </a:r>
          </a:p>
          <a:p>
            <a:r>
              <a:rPr lang="en-US" sz="7200" dirty="0"/>
              <a:t>Gerrymandering for legislative seats results in the election of Wing rather than moderate officials.</a:t>
            </a:r>
          </a:p>
          <a:p>
            <a:r>
              <a:rPr lang="en-US" sz="7200" dirty="0"/>
              <a:t>Media inundates voters with misleading information. </a:t>
            </a:r>
          </a:p>
          <a:p>
            <a:r>
              <a:rPr lang="en-US" sz="7200" dirty="0"/>
              <a:t>With clear winners predetermined by the party in control, big money can target its resources. </a:t>
            </a:r>
          </a:p>
          <a:p>
            <a:r>
              <a:rPr lang="en-US" sz="7200" dirty="0"/>
              <a:t>With a Governor, who would not have been elected, representatives elected by their wings, and targeted money, it was easy for Florida to pass a law opposed by most voters. </a:t>
            </a:r>
          </a:p>
        </p:txBody>
      </p:sp>
      <p:sp>
        <p:nvSpPr>
          <p:cNvPr id="4" name="TextBox 3">
            <a:extLst>
              <a:ext uri="{FF2B5EF4-FFF2-40B4-BE49-F238E27FC236}">
                <a16:creationId xmlns:a16="http://schemas.microsoft.com/office/drawing/2014/main" id="{2C606BE0-5BBD-21FC-127F-72D90C082FB6}"/>
              </a:ext>
            </a:extLst>
          </p:cNvPr>
          <p:cNvSpPr txBox="1"/>
          <p:nvPr/>
        </p:nvSpPr>
        <p:spPr>
          <a:xfrm>
            <a:off x="1149531" y="6492875"/>
            <a:ext cx="3166672" cy="276999"/>
          </a:xfrm>
          <a:prstGeom prst="rect">
            <a:avLst/>
          </a:prstGeom>
          <a:noFill/>
        </p:spPr>
        <p:txBody>
          <a:bodyPr wrap="square" rtlCol="0">
            <a:spAutoFit/>
          </a:bodyPr>
          <a:lstStyle/>
          <a:p>
            <a:pPr>
              <a:spcAft>
                <a:spcPts val="600"/>
              </a:spcAft>
            </a:pPr>
            <a:r>
              <a:rPr lang="en-US" sz="1200" dirty="0"/>
              <a:t>*Tampa Bay Times, Langston Taylor May 3, 2022</a:t>
            </a:r>
          </a:p>
        </p:txBody>
      </p:sp>
      <p:pic>
        <p:nvPicPr>
          <p:cNvPr id="5" name="Picture 4" descr="A picture containing text&#10;&#10;Description automatically generated">
            <a:extLst>
              <a:ext uri="{FF2B5EF4-FFF2-40B4-BE49-F238E27FC236}">
                <a16:creationId xmlns:a16="http://schemas.microsoft.com/office/drawing/2014/main" id="{635DC212-7D72-0B15-1B9E-7E775FEBA0C9}"/>
              </a:ext>
            </a:extLst>
          </p:cNvPr>
          <p:cNvPicPr>
            <a:picLocks noChangeAspect="1"/>
          </p:cNvPicPr>
          <p:nvPr/>
        </p:nvPicPr>
        <p:blipFill>
          <a:blip r:embed="rId2"/>
          <a:stretch>
            <a:fillRect/>
          </a:stretch>
        </p:blipFill>
        <p:spPr>
          <a:xfrm>
            <a:off x="0" y="47267"/>
            <a:ext cx="1456267" cy="635715"/>
          </a:xfrm>
          <a:prstGeom prst="rect">
            <a:avLst/>
          </a:prstGeom>
        </p:spPr>
      </p:pic>
      <p:sp>
        <p:nvSpPr>
          <p:cNvPr id="13" name="Slide Number Placeholder 12">
            <a:extLst>
              <a:ext uri="{FF2B5EF4-FFF2-40B4-BE49-F238E27FC236}">
                <a16:creationId xmlns:a16="http://schemas.microsoft.com/office/drawing/2014/main" id="{22C6AEDC-FA98-1FC1-0408-90C14AFBF35D}"/>
              </a:ext>
            </a:extLst>
          </p:cNvPr>
          <p:cNvSpPr>
            <a:spLocks noGrp="1"/>
          </p:cNvSpPr>
          <p:nvPr>
            <p:ph type="sldNum" sz="quarter" idx="12"/>
          </p:nvPr>
        </p:nvSpPr>
        <p:spPr/>
        <p:txBody>
          <a:bodyPr/>
          <a:lstStyle/>
          <a:p>
            <a:fld id="{C664A3F8-14A7-1F44-827F-EC39E8F1E83B}" type="slidenum">
              <a:rPr lang="en-US" smtClean="0"/>
              <a:t>4</a:t>
            </a:fld>
            <a:endParaRPr lang="en-US" dirty="0"/>
          </a:p>
        </p:txBody>
      </p:sp>
    </p:spTree>
    <p:extLst>
      <p:ext uri="{BB962C8B-B14F-4D97-AF65-F5344CB8AC3E}">
        <p14:creationId xmlns:p14="http://schemas.microsoft.com/office/powerpoint/2010/main" val="2506078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FCABD2-442E-E577-5BA0-3BD21F146C1D}"/>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The Battle for America</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0B7453-7CBE-1E9A-3E0A-841FC0D76390}"/>
              </a:ext>
            </a:extLst>
          </p:cNvPr>
          <p:cNvSpPr>
            <a:spLocks noGrp="1"/>
          </p:cNvSpPr>
          <p:nvPr>
            <p:ph idx="1"/>
          </p:nvPr>
        </p:nvSpPr>
        <p:spPr>
          <a:xfrm>
            <a:off x="4447308" y="591344"/>
            <a:ext cx="6906491" cy="5585619"/>
          </a:xfrm>
        </p:spPr>
        <p:txBody>
          <a:bodyPr anchor="ctr">
            <a:normAutofit/>
          </a:bodyPr>
          <a:lstStyle/>
          <a:p>
            <a:pPr marL="0" indent="0">
              <a:buNone/>
            </a:pPr>
            <a:endParaRPr lang="en-US" sz="2400" i="1" dirty="0"/>
          </a:p>
          <a:p>
            <a:r>
              <a:rPr lang="en-US" sz="2400" i="1" dirty="0"/>
              <a:t>Listen to the words of George Washington, “</a:t>
            </a:r>
            <a:r>
              <a:rPr lang="en-US" sz="2400" b="1" i="1" dirty="0"/>
              <a:t>I ….warn you in the most solemn manner against the baneful effects of the spirit of party</a:t>
            </a:r>
            <a:r>
              <a:rPr lang="en-US" sz="2400" i="1" dirty="0"/>
              <a:t>,.…, “</a:t>
            </a:r>
          </a:p>
          <a:p>
            <a:r>
              <a:rPr lang="en-US" sz="2400" i="1" dirty="0"/>
              <a:t>Instead of focusing on Democrats Vs. Republicans, the battle for America is The Wings Vs. The Moderates. </a:t>
            </a:r>
          </a:p>
          <a:p>
            <a:r>
              <a:rPr lang="en-US" sz="2400" i="1" dirty="0"/>
              <a:t>The wings have a huge advantage because they control the parties’ rules of the game. </a:t>
            </a:r>
          </a:p>
          <a:p>
            <a:r>
              <a:rPr lang="en-US" sz="2400" i="1" dirty="0"/>
              <a:t>The moderates have a majority of the people, and no representation. </a:t>
            </a:r>
          </a:p>
          <a:p>
            <a:r>
              <a:rPr lang="en-US" sz="2400" i="1" dirty="0"/>
              <a:t>If we care about our Republic, moderates need to work together to end the Oligarchy of the Wings. </a:t>
            </a:r>
          </a:p>
          <a:p>
            <a:endParaRPr lang="en-US" sz="2400" dirty="0"/>
          </a:p>
        </p:txBody>
      </p:sp>
      <p:pic>
        <p:nvPicPr>
          <p:cNvPr id="4" name="Picture 3">
            <a:extLst>
              <a:ext uri="{FF2B5EF4-FFF2-40B4-BE49-F238E27FC236}">
                <a16:creationId xmlns:a16="http://schemas.microsoft.com/office/drawing/2014/main" id="{D3D4F73D-46BF-6C42-2CB8-A259F88A6601}"/>
              </a:ext>
            </a:extLst>
          </p:cNvPr>
          <p:cNvPicPr>
            <a:picLocks noChangeAspect="1"/>
          </p:cNvPicPr>
          <p:nvPr/>
        </p:nvPicPr>
        <p:blipFill>
          <a:blip r:embed="rId2"/>
          <a:stretch>
            <a:fillRect/>
          </a:stretch>
        </p:blipFill>
        <p:spPr>
          <a:xfrm>
            <a:off x="0" y="0"/>
            <a:ext cx="2224216" cy="661012"/>
          </a:xfrm>
          <a:prstGeom prst="rect">
            <a:avLst/>
          </a:prstGeom>
        </p:spPr>
      </p:pic>
      <p:sp>
        <p:nvSpPr>
          <p:cNvPr id="5" name="Slide Number Placeholder 4">
            <a:extLst>
              <a:ext uri="{FF2B5EF4-FFF2-40B4-BE49-F238E27FC236}">
                <a16:creationId xmlns:a16="http://schemas.microsoft.com/office/drawing/2014/main" id="{0B9EFD96-E1A4-34BF-F58F-D554990DE678}"/>
              </a:ext>
            </a:extLst>
          </p:cNvPr>
          <p:cNvSpPr>
            <a:spLocks noGrp="1"/>
          </p:cNvSpPr>
          <p:nvPr>
            <p:ph type="sldNum" sz="quarter" idx="12"/>
          </p:nvPr>
        </p:nvSpPr>
        <p:spPr/>
        <p:txBody>
          <a:bodyPr/>
          <a:lstStyle/>
          <a:p>
            <a:fld id="{C664A3F8-14A7-1F44-827F-EC39E8F1E83B}" type="slidenum">
              <a:rPr lang="en-US" smtClean="0"/>
              <a:t>40</a:t>
            </a:fld>
            <a:endParaRPr lang="en-US" dirty="0"/>
          </a:p>
        </p:txBody>
      </p:sp>
    </p:spTree>
    <p:extLst>
      <p:ext uri="{BB962C8B-B14F-4D97-AF65-F5344CB8AC3E}">
        <p14:creationId xmlns:p14="http://schemas.microsoft.com/office/powerpoint/2010/main" val="323491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6DE2057-BADE-B04F-9177-E9C5F5145621}"/>
              </a:ext>
            </a:extLst>
          </p:cNvPr>
          <p:cNvSpPr>
            <a:spLocks noGrp="1"/>
          </p:cNvSpPr>
          <p:nvPr>
            <p:ph type="title"/>
          </p:nvPr>
        </p:nvSpPr>
        <p:spPr>
          <a:xfrm>
            <a:off x="958506" y="800392"/>
            <a:ext cx="10264697" cy="1212102"/>
          </a:xfrm>
        </p:spPr>
        <p:txBody>
          <a:bodyPr>
            <a:normAutofit/>
          </a:bodyPr>
          <a:lstStyle/>
          <a:p>
            <a:pPr algn="ctr"/>
            <a:r>
              <a:rPr lang="en-US" sz="3600" i="1" dirty="0">
                <a:solidFill>
                  <a:srgbClr val="FFFFFF"/>
                </a:solidFill>
              </a:rPr>
              <a:t>An Oligarchy Controlled By The Wings</a:t>
            </a:r>
          </a:p>
        </p:txBody>
      </p:sp>
      <p:sp>
        <p:nvSpPr>
          <p:cNvPr id="3" name="Content Placeholder 2">
            <a:extLst>
              <a:ext uri="{FF2B5EF4-FFF2-40B4-BE49-F238E27FC236}">
                <a16:creationId xmlns:a16="http://schemas.microsoft.com/office/drawing/2014/main" id="{3EEA0305-1C98-EA28-2432-2C024D2188A1}"/>
              </a:ext>
            </a:extLst>
          </p:cNvPr>
          <p:cNvSpPr>
            <a:spLocks noGrp="1"/>
          </p:cNvSpPr>
          <p:nvPr>
            <p:ph idx="1"/>
          </p:nvPr>
        </p:nvSpPr>
        <p:spPr>
          <a:xfrm>
            <a:off x="1367624" y="2490436"/>
            <a:ext cx="9708995" cy="3976465"/>
          </a:xfrm>
        </p:spPr>
        <p:txBody>
          <a:bodyPr anchor="ctr">
            <a:normAutofit/>
          </a:bodyPr>
          <a:lstStyle/>
          <a:p>
            <a:pPr marL="0" indent="0">
              <a:buNone/>
            </a:pPr>
            <a:endParaRPr lang="en-US" sz="1600" dirty="0"/>
          </a:p>
          <a:p>
            <a:pPr marL="0" indent="0">
              <a:buNone/>
            </a:pPr>
            <a:r>
              <a:rPr lang="en-US" sz="1900" dirty="0"/>
              <a:t>The experience in Florida should get us to focus on the most important mistake most citizens are making: We are fighting the wrong war. </a:t>
            </a:r>
          </a:p>
          <a:p>
            <a:pPr marL="411480">
              <a:lnSpc>
                <a:spcPct val="100000"/>
              </a:lnSpc>
              <a:spcBef>
                <a:spcPts val="400"/>
              </a:spcBef>
            </a:pPr>
            <a:r>
              <a:rPr lang="en-US" sz="1900" dirty="0"/>
              <a:t>Each party is controlled by its Wings.</a:t>
            </a:r>
          </a:p>
          <a:p>
            <a:pPr marL="411480">
              <a:lnSpc>
                <a:spcPct val="100000"/>
              </a:lnSpc>
              <a:spcBef>
                <a:spcPts val="400"/>
              </a:spcBef>
            </a:pPr>
            <a:r>
              <a:rPr lang="en-US" sz="1900" dirty="0"/>
              <a:t>There are few competitive elections and almost no moderates elected. </a:t>
            </a:r>
          </a:p>
          <a:p>
            <a:pPr marL="411480">
              <a:lnSpc>
                <a:spcPct val="100000"/>
              </a:lnSpc>
              <a:spcBef>
                <a:spcPts val="400"/>
              </a:spcBef>
            </a:pPr>
            <a:r>
              <a:rPr lang="en-US" sz="1900" dirty="0"/>
              <a:t>Big money and media disseminate misleading information. </a:t>
            </a:r>
          </a:p>
          <a:p>
            <a:pPr marL="411480">
              <a:lnSpc>
                <a:spcPct val="100000"/>
              </a:lnSpc>
              <a:spcBef>
                <a:spcPts val="400"/>
              </a:spcBef>
            </a:pPr>
            <a:r>
              <a:rPr lang="en-US" sz="1900" dirty="0"/>
              <a:t>As a result, our government is not a Democracy or even a Republic. </a:t>
            </a:r>
          </a:p>
          <a:p>
            <a:pPr marL="411480">
              <a:lnSpc>
                <a:spcPct val="100000"/>
              </a:lnSpc>
              <a:spcBef>
                <a:spcPts val="400"/>
              </a:spcBef>
            </a:pPr>
            <a:r>
              <a:rPr lang="en-US" sz="1900" dirty="0"/>
              <a:t>It is an Oligarchy controlled by the Wings. </a:t>
            </a:r>
          </a:p>
          <a:p>
            <a:pPr marL="0" indent="0">
              <a:lnSpc>
                <a:spcPct val="100000"/>
              </a:lnSpc>
              <a:spcBef>
                <a:spcPts val="400"/>
              </a:spcBef>
              <a:buNone/>
            </a:pPr>
            <a:r>
              <a:rPr lang="en-US" sz="1900" b="1" dirty="0"/>
              <a:t>If we want to recapture our government, we should stop focusing on Republicans Vs. Democrats and break the Oligarchy of the Wings. </a:t>
            </a:r>
          </a:p>
          <a:p>
            <a:endParaRPr lang="en-US" sz="2400" b="1" dirty="0"/>
          </a:p>
          <a:p>
            <a:pPr marL="0" indent="0">
              <a:buNone/>
            </a:pPr>
            <a:endParaRPr lang="en-US" sz="1500" dirty="0"/>
          </a:p>
        </p:txBody>
      </p:sp>
      <p:pic>
        <p:nvPicPr>
          <p:cNvPr id="4" name="Picture 3" descr="A picture containing text&#10;&#10;Description automatically generated">
            <a:extLst>
              <a:ext uri="{FF2B5EF4-FFF2-40B4-BE49-F238E27FC236}">
                <a16:creationId xmlns:a16="http://schemas.microsoft.com/office/drawing/2014/main" id="{6261F203-4EEF-B388-C156-AB1F5C7A2BD9}"/>
              </a:ext>
            </a:extLst>
          </p:cNvPr>
          <p:cNvPicPr>
            <a:picLocks noChangeAspect="1"/>
          </p:cNvPicPr>
          <p:nvPr/>
        </p:nvPicPr>
        <p:blipFill>
          <a:blip r:embed="rId2"/>
          <a:stretch>
            <a:fillRect/>
          </a:stretch>
        </p:blipFill>
        <p:spPr>
          <a:xfrm>
            <a:off x="0" y="0"/>
            <a:ext cx="1647126" cy="678823"/>
          </a:xfrm>
          <a:prstGeom prst="rect">
            <a:avLst/>
          </a:prstGeom>
        </p:spPr>
      </p:pic>
      <p:sp>
        <p:nvSpPr>
          <p:cNvPr id="6" name="Slide Number Placeholder 5">
            <a:extLst>
              <a:ext uri="{FF2B5EF4-FFF2-40B4-BE49-F238E27FC236}">
                <a16:creationId xmlns:a16="http://schemas.microsoft.com/office/drawing/2014/main" id="{97F17319-8472-EB32-AEB4-A8A556AB0389}"/>
              </a:ext>
            </a:extLst>
          </p:cNvPr>
          <p:cNvSpPr>
            <a:spLocks noGrp="1"/>
          </p:cNvSpPr>
          <p:nvPr>
            <p:ph type="sldNum" sz="quarter" idx="12"/>
          </p:nvPr>
        </p:nvSpPr>
        <p:spPr/>
        <p:txBody>
          <a:bodyPr/>
          <a:lstStyle/>
          <a:p>
            <a:fld id="{C664A3F8-14A7-1F44-827F-EC39E8F1E83B}" type="slidenum">
              <a:rPr lang="en-US" smtClean="0"/>
              <a:t>5</a:t>
            </a:fld>
            <a:endParaRPr lang="en-US" dirty="0"/>
          </a:p>
        </p:txBody>
      </p:sp>
    </p:spTree>
    <p:extLst>
      <p:ext uri="{BB962C8B-B14F-4D97-AF65-F5344CB8AC3E}">
        <p14:creationId xmlns:p14="http://schemas.microsoft.com/office/powerpoint/2010/main" val="389629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8EF3D3-C736-B4FD-32FF-2CA59E5DAA55}"/>
              </a:ext>
            </a:extLst>
          </p:cNvPr>
          <p:cNvSpPr>
            <a:spLocks noGrp="1"/>
          </p:cNvSpPr>
          <p:nvPr>
            <p:ph type="title"/>
          </p:nvPr>
        </p:nvSpPr>
        <p:spPr>
          <a:xfrm>
            <a:off x="958506" y="800392"/>
            <a:ext cx="10264697" cy="1212102"/>
          </a:xfrm>
        </p:spPr>
        <p:txBody>
          <a:bodyPr>
            <a:normAutofit/>
          </a:bodyPr>
          <a:lstStyle/>
          <a:p>
            <a:pPr algn="ctr"/>
            <a:r>
              <a:rPr lang="en-US" sz="4000" b="1" i="1" dirty="0">
                <a:solidFill>
                  <a:srgbClr val="FFFFFF"/>
                </a:solidFill>
              </a:rPr>
              <a:t>Wings Vs. Moderates</a:t>
            </a:r>
          </a:p>
        </p:txBody>
      </p:sp>
      <p:sp>
        <p:nvSpPr>
          <p:cNvPr id="3" name="Content Placeholder 2">
            <a:extLst>
              <a:ext uri="{FF2B5EF4-FFF2-40B4-BE49-F238E27FC236}">
                <a16:creationId xmlns:a16="http://schemas.microsoft.com/office/drawing/2014/main" id="{CC47DF83-CA59-4F86-DED6-A4F35BAF588D}"/>
              </a:ext>
            </a:extLst>
          </p:cNvPr>
          <p:cNvSpPr>
            <a:spLocks noGrp="1"/>
          </p:cNvSpPr>
          <p:nvPr>
            <p:ph idx="1"/>
          </p:nvPr>
        </p:nvSpPr>
        <p:spPr>
          <a:xfrm>
            <a:off x="1367624" y="2490436"/>
            <a:ext cx="9708995" cy="3567173"/>
          </a:xfrm>
        </p:spPr>
        <p:txBody>
          <a:bodyPr anchor="ctr">
            <a:normAutofit lnSpcReduction="10000"/>
          </a:bodyPr>
          <a:lstStyle/>
          <a:p>
            <a:pPr marL="0" indent="0">
              <a:buNone/>
            </a:pPr>
            <a:r>
              <a:rPr lang="en-US" sz="2000" dirty="0"/>
              <a:t>Let’s have a quick quiz. </a:t>
            </a:r>
          </a:p>
          <a:p>
            <a:r>
              <a:rPr lang="en-US" sz="2000" dirty="0"/>
              <a:t>How many “Progressive” Democrats can you name in 10 seconds? : AOC, Rashida Tlaib, Bernie Sanders, Elizabeth Warren, Ilhan Omar,  Pramila Jayapal. There are lots more. </a:t>
            </a:r>
          </a:p>
          <a:p>
            <a:r>
              <a:rPr lang="en-US" sz="2000" dirty="0"/>
              <a:t>How many “Devoted Conservative” Republicans can you name in 10 seconds? Trump, Giuliani, Marjorie Taylor Greene, Lauren Boebert,  Ted Cruz, Matt Gaetz, Greg Abbott. Again, lots more. </a:t>
            </a:r>
          </a:p>
          <a:p>
            <a:r>
              <a:rPr lang="en-US" sz="2000" dirty="0"/>
              <a:t>How many Moderate Democrats can you name, besides Joe Manchin &amp; Kirstin Sinema? </a:t>
            </a:r>
          </a:p>
          <a:p>
            <a:r>
              <a:rPr lang="en-US" sz="2000" dirty="0"/>
              <a:t>How many Moderate Republicans can you name (excluding those from states Ranked Choice Voting) besides Liz Chaney &amp; Adam Kinzinger?</a:t>
            </a:r>
          </a:p>
          <a:p>
            <a:pPr lvl="1"/>
            <a:r>
              <a:rPr lang="en-US" sz="2000" dirty="0"/>
              <a:t>Liz Chaney is unlikely to survive her primary,  so take her off the list. </a:t>
            </a:r>
          </a:p>
          <a:p>
            <a:pPr lvl="1"/>
            <a:r>
              <a:rPr lang="en-US" sz="2000" dirty="0"/>
              <a:t>Kinzinger?  </a:t>
            </a:r>
          </a:p>
          <a:p>
            <a:pPr marL="0" indent="0">
              <a:buNone/>
            </a:pPr>
            <a:endParaRPr lang="en-US" sz="2000" dirty="0"/>
          </a:p>
          <a:p>
            <a:pPr marL="0" indent="0">
              <a:buNone/>
            </a:pPr>
            <a:endParaRPr lang="en-US" sz="2000" dirty="0"/>
          </a:p>
        </p:txBody>
      </p:sp>
      <p:pic>
        <p:nvPicPr>
          <p:cNvPr id="4" name="Picture 3" descr="A picture containing text&#10;&#10;Description automatically generated">
            <a:extLst>
              <a:ext uri="{FF2B5EF4-FFF2-40B4-BE49-F238E27FC236}">
                <a16:creationId xmlns:a16="http://schemas.microsoft.com/office/drawing/2014/main" id="{F225E01E-4D36-36B2-5510-743C6C4428AC}"/>
              </a:ext>
            </a:extLst>
          </p:cNvPr>
          <p:cNvPicPr>
            <a:picLocks noChangeAspect="1"/>
          </p:cNvPicPr>
          <p:nvPr/>
        </p:nvPicPr>
        <p:blipFill>
          <a:blip r:embed="rId3"/>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1C8516C1-B554-5C14-8A05-93444A258300}"/>
              </a:ext>
            </a:extLst>
          </p:cNvPr>
          <p:cNvSpPr>
            <a:spLocks noGrp="1"/>
          </p:cNvSpPr>
          <p:nvPr>
            <p:ph type="sldNum" sz="quarter" idx="12"/>
          </p:nvPr>
        </p:nvSpPr>
        <p:spPr/>
        <p:txBody>
          <a:bodyPr/>
          <a:lstStyle/>
          <a:p>
            <a:fld id="{C664A3F8-14A7-1F44-827F-EC39E8F1E83B}" type="slidenum">
              <a:rPr lang="en-US" smtClean="0"/>
              <a:t>6</a:t>
            </a:fld>
            <a:endParaRPr lang="en-US" dirty="0"/>
          </a:p>
        </p:txBody>
      </p:sp>
    </p:spTree>
    <p:extLst>
      <p:ext uri="{BB962C8B-B14F-4D97-AF65-F5344CB8AC3E}">
        <p14:creationId xmlns:p14="http://schemas.microsoft.com/office/powerpoint/2010/main" val="68084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732307B-510A-4A43-4AB0-EE7A65692ECD}"/>
              </a:ext>
            </a:extLst>
          </p:cNvPr>
          <p:cNvSpPr>
            <a:spLocks noGrp="1"/>
          </p:cNvSpPr>
          <p:nvPr>
            <p:ph type="title"/>
          </p:nvPr>
        </p:nvSpPr>
        <p:spPr>
          <a:xfrm>
            <a:off x="958506" y="800392"/>
            <a:ext cx="10264697" cy="1212102"/>
          </a:xfrm>
        </p:spPr>
        <p:txBody>
          <a:bodyPr>
            <a:normAutofit/>
          </a:bodyPr>
          <a:lstStyle/>
          <a:p>
            <a:pPr algn="ctr"/>
            <a:r>
              <a:rPr lang="en-US" sz="4000" b="1" i="1" dirty="0">
                <a:solidFill>
                  <a:srgbClr val="FFFFFF"/>
                </a:solidFill>
              </a:rPr>
              <a:t>Adam Kinzinger</a:t>
            </a:r>
          </a:p>
        </p:txBody>
      </p:sp>
      <p:sp>
        <p:nvSpPr>
          <p:cNvPr id="3" name="Content Placeholder 2">
            <a:extLst>
              <a:ext uri="{FF2B5EF4-FFF2-40B4-BE49-F238E27FC236}">
                <a16:creationId xmlns:a16="http://schemas.microsoft.com/office/drawing/2014/main" id="{0890C7FB-88FA-E989-4B96-1C01E6F5E873}"/>
              </a:ext>
            </a:extLst>
          </p:cNvPr>
          <p:cNvSpPr>
            <a:spLocks noGrp="1"/>
          </p:cNvSpPr>
          <p:nvPr>
            <p:ph idx="1"/>
          </p:nvPr>
        </p:nvSpPr>
        <p:spPr>
          <a:xfrm>
            <a:off x="1367624" y="2490436"/>
            <a:ext cx="9855579" cy="3567173"/>
          </a:xfrm>
        </p:spPr>
        <p:txBody>
          <a:bodyPr anchor="ctr">
            <a:normAutofit/>
          </a:bodyPr>
          <a:lstStyle/>
          <a:p>
            <a:pPr marL="0" indent="0">
              <a:buNone/>
            </a:pPr>
            <a:r>
              <a:rPr lang="en-US" sz="1700" dirty="0"/>
              <a:t>If you want to understand how the parties destroy anyone who dares to show independence look at Kinzinger. </a:t>
            </a:r>
          </a:p>
          <a:p>
            <a:pPr marL="468630" indent="-285750"/>
            <a:r>
              <a:rPr lang="en-US" sz="1700" dirty="0"/>
              <a:t>When Kinzinger voted to impeach Trump and joined the Jan. 6 Committee, Republicans made him persona non grata. They censured him, tried to oust him from the its caucus, and even sent death threats to his family. </a:t>
            </a:r>
          </a:p>
          <a:p>
            <a:pPr marL="468630" indent="-285750"/>
            <a:r>
              <a:rPr lang="en-US" sz="1700" dirty="0"/>
              <a:t>You might think Democrats would have shown Kinzinger some gratitude, but they treated him worse. In 2012, Democrats redistricted Kinzinger out of his district, forcing him to run against a 9-term incumbent in a neighboring district. Then, in 2022, to show their gratitude for his impeachment vote, they again redistricted him. This time, he has no choice but to retire. </a:t>
            </a:r>
          </a:p>
          <a:p>
            <a:pPr marL="0" indent="0">
              <a:buNone/>
            </a:pPr>
            <a:r>
              <a:rPr lang="en-US" sz="1700" dirty="0"/>
              <a:t>The moral is very simple. The parties will destroy anyone who cooperates with the other party. In Kinzinger’s case, Republicans treated him as a traitor and Democrats treated him as a Republican. Anyone who tries to be a moderate is endangered. </a:t>
            </a:r>
          </a:p>
          <a:p>
            <a:pPr marL="0" indent="0">
              <a:buNone/>
            </a:pPr>
            <a:endParaRPr lang="en-US" sz="1700" dirty="0"/>
          </a:p>
        </p:txBody>
      </p:sp>
      <p:pic>
        <p:nvPicPr>
          <p:cNvPr id="4" name="Picture 3" descr="A picture containing text&#10;&#10;Description automatically generated">
            <a:extLst>
              <a:ext uri="{FF2B5EF4-FFF2-40B4-BE49-F238E27FC236}">
                <a16:creationId xmlns:a16="http://schemas.microsoft.com/office/drawing/2014/main" id="{87C23890-CBD6-BA0E-F2CF-8E3CD7CEB8C5}"/>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6ADCF892-3CE6-FEE6-ED97-27757A75FC4B}"/>
              </a:ext>
            </a:extLst>
          </p:cNvPr>
          <p:cNvSpPr>
            <a:spLocks noGrp="1"/>
          </p:cNvSpPr>
          <p:nvPr>
            <p:ph type="sldNum" sz="quarter" idx="12"/>
          </p:nvPr>
        </p:nvSpPr>
        <p:spPr/>
        <p:txBody>
          <a:bodyPr/>
          <a:lstStyle/>
          <a:p>
            <a:fld id="{C664A3F8-14A7-1F44-827F-EC39E8F1E83B}" type="slidenum">
              <a:rPr lang="en-US" smtClean="0"/>
              <a:t>7</a:t>
            </a:fld>
            <a:endParaRPr lang="en-US" dirty="0"/>
          </a:p>
        </p:txBody>
      </p:sp>
    </p:spTree>
    <p:extLst>
      <p:ext uri="{BB962C8B-B14F-4D97-AF65-F5344CB8AC3E}">
        <p14:creationId xmlns:p14="http://schemas.microsoft.com/office/powerpoint/2010/main" val="14658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50B5F86-58AD-8E14-2F77-AF169DDA02D5}"/>
              </a:ext>
            </a:extLst>
          </p:cNvPr>
          <p:cNvSpPr>
            <a:spLocks noGrp="1"/>
          </p:cNvSpPr>
          <p:nvPr>
            <p:ph type="title"/>
          </p:nvPr>
        </p:nvSpPr>
        <p:spPr>
          <a:xfrm>
            <a:off x="958506" y="800392"/>
            <a:ext cx="10264697" cy="1212102"/>
          </a:xfrm>
        </p:spPr>
        <p:txBody>
          <a:bodyPr>
            <a:normAutofit/>
          </a:bodyPr>
          <a:lstStyle/>
          <a:p>
            <a:pPr algn="ctr"/>
            <a:r>
              <a:rPr lang="en-US" sz="4000" b="1" i="1" dirty="0">
                <a:solidFill>
                  <a:srgbClr val="FFFFFF"/>
                </a:solidFill>
              </a:rPr>
              <a:t>The Oligarchy of the Wings Purged Moderates</a:t>
            </a:r>
          </a:p>
        </p:txBody>
      </p:sp>
      <p:sp>
        <p:nvSpPr>
          <p:cNvPr id="3" name="Content Placeholder 2">
            <a:extLst>
              <a:ext uri="{FF2B5EF4-FFF2-40B4-BE49-F238E27FC236}">
                <a16:creationId xmlns:a16="http://schemas.microsoft.com/office/drawing/2014/main" id="{93B650F0-3CD7-D621-1A1F-58B738769333}"/>
              </a:ext>
            </a:extLst>
          </p:cNvPr>
          <p:cNvSpPr>
            <a:spLocks noGrp="1"/>
          </p:cNvSpPr>
          <p:nvPr>
            <p:ph idx="1"/>
          </p:nvPr>
        </p:nvSpPr>
        <p:spPr>
          <a:xfrm>
            <a:off x="1367624" y="2490436"/>
            <a:ext cx="9708995" cy="4020533"/>
          </a:xfrm>
        </p:spPr>
        <p:txBody>
          <a:bodyPr anchor="ctr">
            <a:normAutofit fontScale="92500" lnSpcReduction="10000"/>
          </a:bodyPr>
          <a:lstStyle/>
          <a:p>
            <a:pPr marL="0" indent="0">
              <a:buNone/>
            </a:pPr>
            <a:r>
              <a:rPr lang="en-US" sz="1900" b="1" dirty="0"/>
              <a:t>In 1960, 60% of Congress were moderates. Now that number is 1%. In 1998, there were 103 competitive seats in Congress. Now there are only about 25. </a:t>
            </a:r>
          </a:p>
          <a:p>
            <a:pPr marL="0" indent="0">
              <a:buNone/>
            </a:pPr>
            <a:r>
              <a:rPr lang="en-US" sz="1900" dirty="0"/>
              <a:t>How did this happen?</a:t>
            </a:r>
          </a:p>
          <a:p>
            <a:pPr marL="0" indent="0">
              <a:spcBef>
                <a:spcPts val="1600"/>
              </a:spcBef>
              <a:buNone/>
            </a:pPr>
            <a:r>
              <a:rPr lang="en-US" sz="1900" dirty="0"/>
              <a:t>The Wings</a:t>
            </a:r>
          </a:p>
          <a:p>
            <a:pPr marL="457200"/>
            <a:r>
              <a:rPr lang="en-US" sz="1900" dirty="0"/>
              <a:t>gerrymandered to protect their base candidates and to get rid of their own moderates. </a:t>
            </a:r>
          </a:p>
          <a:p>
            <a:pPr marL="457200"/>
            <a:r>
              <a:rPr lang="en-US" sz="1900" dirty="0"/>
              <a:t>created “safe” districts, so there are few competitive elections. </a:t>
            </a:r>
          </a:p>
          <a:p>
            <a:pPr marL="457200"/>
            <a:r>
              <a:rPr lang="en-US" sz="1900" dirty="0"/>
              <a:t>”Primaried” anyone who cooperated with the other side into retirement. </a:t>
            </a:r>
          </a:p>
          <a:p>
            <a:pPr marL="457200"/>
            <a:r>
              <a:rPr lang="en-US" sz="1900" dirty="0"/>
              <a:t>Set primary rules to deprive independents of the right to vote. </a:t>
            </a:r>
          </a:p>
          <a:p>
            <a:pPr marL="457200"/>
            <a:r>
              <a:rPr lang="en-US" sz="1900" dirty="0"/>
              <a:t>Created Sore Loser Laws to punish moderates.</a:t>
            </a:r>
          </a:p>
          <a:p>
            <a:pPr marL="457200"/>
            <a:r>
              <a:rPr lang="en-US" sz="1900" dirty="0"/>
              <a:t>Supported specialized media that carried their message, and </a:t>
            </a:r>
          </a:p>
          <a:p>
            <a:pPr marL="457200"/>
            <a:r>
              <a:rPr lang="en-US" sz="1900" dirty="0"/>
              <a:t>Attracted money from lobbyists by creating one-sided elections.</a:t>
            </a:r>
          </a:p>
          <a:p>
            <a:pPr marL="457200"/>
            <a:endParaRPr lang="en-US" sz="1100" dirty="0"/>
          </a:p>
          <a:p>
            <a:pPr marL="0" indent="0">
              <a:buNone/>
            </a:pPr>
            <a:endParaRPr lang="en-US" sz="1100" dirty="0"/>
          </a:p>
        </p:txBody>
      </p:sp>
      <p:pic>
        <p:nvPicPr>
          <p:cNvPr id="4" name="Picture 3" descr="A picture containing text&#10;&#10;Description automatically generated">
            <a:extLst>
              <a:ext uri="{FF2B5EF4-FFF2-40B4-BE49-F238E27FC236}">
                <a16:creationId xmlns:a16="http://schemas.microsoft.com/office/drawing/2014/main" id="{634087DC-4AFF-5D0B-6833-E1CF55A0A412}"/>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5633CA47-7D12-461E-4F40-2A79180281A3}"/>
              </a:ext>
            </a:extLst>
          </p:cNvPr>
          <p:cNvSpPr>
            <a:spLocks noGrp="1"/>
          </p:cNvSpPr>
          <p:nvPr>
            <p:ph type="sldNum" sz="quarter" idx="12"/>
          </p:nvPr>
        </p:nvSpPr>
        <p:spPr/>
        <p:txBody>
          <a:bodyPr/>
          <a:lstStyle/>
          <a:p>
            <a:fld id="{C664A3F8-14A7-1F44-827F-EC39E8F1E83B}" type="slidenum">
              <a:rPr lang="en-US" smtClean="0"/>
              <a:t>8</a:t>
            </a:fld>
            <a:endParaRPr lang="en-US" dirty="0"/>
          </a:p>
        </p:txBody>
      </p:sp>
    </p:spTree>
    <p:extLst>
      <p:ext uri="{BB962C8B-B14F-4D97-AF65-F5344CB8AC3E}">
        <p14:creationId xmlns:p14="http://schemas.microsoft.com/office/powerpoint/2010/main" val="328917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867A12C-9CAF-17BF-AC2B-597E3D9D71C8}"/>
              </a:ext>
            </a:extLst>
          </p:cNvPr>
          <p:cNvSpPr>
            <a:spLocks noGrp="1"/>
          </p:cNvSpPr>
          <p:nvPr>
            <p:ph type="title"/>
          </p:nvPr>
        </p:nvSpPr>
        <p:spPr>
          <a:xfrm>
            <a:off x="958506" y="800392"/>
            <a:ext cx="10264697" cy="1212102"/>
          </a:xfrm>
        </p:spPr>
        <p:txBody>
          <a:bodyPr>
            <a:normAutofit/>
          </a:bodyPr>
          <a:lstStyle/>
          <a:p>
            <a:pPr algn="ctr"/>
            <a:r>
              <a:rPr lang="en-US" sz="4000" b="1" i="1" dirty="0">
                <a:solidFill>
                  <a:srgbClr val="FFFFFF"/>
                </a:solidFill>
              </a:rPr>
              <a:t>Does Your Party Really Represent You?</a:t>
            </a:r>
          </a:p>
        </p:txBody>
      </p:sp>
      <p:sp>
        <p:nvSpPr>
          <p:cNvPr id="3" name="Content Placeholder 2">
            <a:extLst>
              <a:ext uri="{FF2B5EF4-FFF2-40B4-BE49-F238E27FC236}">
                <a16:creationId xmlns:a16="http://schemas.microsoft.com/office/drawing/2014/main" id="{8FAEEA18-147A-56C0-5375-8DEE6ABFBD02}"/>
              </a:ext>
            </a:extLst>
          </p:cNvPr>
          <p:cNvSpPr>
            <a:spLocks noGrp="1"/>
          </p:cNvSpPr>
          <p:nvPr>
            <p:ph idx="1"/>
          </p:nvPr>
        </p:nvSpPr>
        <p:spPr>
          <a:xfrm>
            <a:off x="1367624" y="2490436"/>
            <a:ext cx="9708995" cy="3998499"/>
          </a:xfrm>
        </p:spPr>
        <p:txBody>
          <a:bodyPr anchor="ctr">
            <a:noAutofit/>
          </a:bodyPr>
          <a:lstStyle/>
          <a:p>
            <a:pPr marL="0" indent="0">
              <a:buNone/>
            </a:pPr>
            <a:r>
              <a:rPr lang="en-US" sz="1800" dirty="0"/>
              <a:t>One more question—</a:t>
            </a:r>
          </a:p>
          <a:p>
            <a:r>
              <a:rPr lang="en-US" sz="1800" dirty="0"/>
              <a:t>How many of you have said, “My party really doesn’t represent me!”</a:t>
            </a:r>
          </a:p>
          <a:p>
            <a:pPr marL="0" indent="0">
              <a:buNone/>
            </a:pPr>
            <a:r>
              <a:rPr lang="en-US" sz="1800" dirty="0"/>
              <a:t>Yet when something happens, you blame it on the idiots in the other party. If you are like most people, you hate the other party and think all its members are crazy- or worse. </a:t>
            </a:r>
          </a:p>
          <a:p>
            <a:pPr marL="0" indent="0">
              <a:buNone/>
            </a:pPr>
            <a:r>
              <a:rPr lang="en-US" sz="1800" dirty="0"/>
              <a:t>Maybe:</a:t>
            </a:r>
          </a:p>
          <a:p>
            <a:pPr marL="411480"/>
            <a:r>
              <a:rPr lang="en-US" sz="1800" dirty="0"/>
              <a:t>the reason you think your party does not represent you is because it doesn’t. </a:t>
            </a:r>
          </a:p>
          <a:p>
            <a:pPr marL="411480"/>
            <a:r>
              <a:rPr lang="en-US" sz="1800" dirty="0"/>
              <a:t>you are one of the 50+% of this country who is really some form of moderate. </a:t>
            </a:r>
          </a:p>
          <a:p>
            <a:pPr marL="411480"/>
            <a:r>
              <a:rPr lang="en-US" sz="1800" dirty="0"/>
              <a:t>your party has suckered you into to fighting against the other, when the real fight should be against the Wing of your own party. </a:t>
            </a:r>
          </a:p>
          <a:p>
            <a:pPr marL="411480"/>
            <a:r>
              <a:rPr lang="en-US" sz="1800" dirty="0"/>
              <a:t>you are fighting the wrong war. </a:t>
            </a:r>
          </a:p>
          <a:p>
            <a:pPr marL="0" indent="0">
              <a:buNone/>
            </a:pPr>
            <a:r>
              <a:rPr lang="en-US" sz="1800" dirty="0"/>
              <a:t>If you are a moderate and want to fix the system, your first task should be to break the Oligarchy of the Wings and the duopoly of the two parties. </a:t>
            </a:r>
          </a:p>
        </p:txBody>
      </p:sp>
      <p:pic>
        <p:nvPicPr>
          <p:cNvPr id="4" name="Picture 3" descr="A picture containing text&#10;&#10;Description automatically generated">
            <a:extLst>
              <a:ext uri="{FF2B5EF4-FFF2-40B4-BE49-F238E27FC236}">
                <a16:creationId xmlns:a16="http://schemas.microsoft.com/office/drawing/2014/main" id="{F7CE4AD8-CA06-7309-D56A-CE0FB7437D66}"/>
              </a:ext>
            </a:extLst>
          </p:cNvPr>
          <p:cNvPicPr>
            <a:picLocks noChangeAspect="1"/>
          </p:cNvPicPr>
          <p:nvPr/>
        </p:nvPicPr>
        <p:blipFill>
          <a:blip r:embed="rId2"/>
          <a:stretch>
            <a:fillRect/>
          </a:stretch>
        </p:blipFill>
        <p:spPr>
          <a:xfrm>
            <a:off x="0" y="0"/>
            <a:ext cx="1647126" cy="678823"/>
          </a:xfrm>
          <a:prstGeom prst="rect">
            <a:avLst/>
          </a:prstGeom>
        </p:spPr>
      </p:pic>
      <p:sp>
        <p:nvSpPr>
          <p:cNvPr id="5" name="Slide Number Placeholder 4">
            <a:extLst>
              <a:ext uri="{FF2B5EF4-FFF2-40B4-BE49-F238E27FC236}">
                <a16:creationId xmlns:a16="http://schemas.microsoft.com/office/drawing/2014/main" id="{F8D1BE36-1355-281C-A4CD-E6D232007CAB}"/>
              </a:ext>
            </a:extLst>
          </p:cNvPr>
          <p:cNvSpPr>
            <a:spLocks noGrp="1"/>
          </p:cNvSpPr>
          <p:nvPr>
            <p:ph type="sldNum" sz="quarter" idx="12"/>
          </p:nvPr>
        </p:nvSpPr>
        <p:spPr/>
        <p:txBody>
          <a:bodyPr/>
          <a:lstStyle/>
          <a:p>
            <a:fld id="{C664A3F8-14A7-1F44-827F-EC39E8F1E83B}" type="slidenum">
              <a:rPr lang="en-US" smtClean="0"/>
              <a:t>9</a:t>
            </a:fld>
            <a:endParaRPr lang="en-US" dirty="0"/>
          </a:p>
        </p:txBody>
      </p:sp>
    </p:spTree>
    <p:extLst>
      <p:ext uri="{BB962C8B-B14F-4D97-AF65-F5344CB8AC3E}">
        <p14:creationId xmlns:p14="http://schemas.microsoft.com/office/powerpoint/2010/main" val="226762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13684</TotalTime>
  <Words>4437</Words>
  <Application>Microsoft Macintosh PowerPoint</Application>
  <PresentationFormat>Widescreen</PresentationFormat>
  <Paragraphs>372</Paragraphs>
  <Slides>40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Calibri Light</vt:lpstr>
      <vt:lpstr>Office Theme</vt:lpstr>
      <vt:lpstr>Worksheet</vt:lpstr>
      <vt:lpstr>The Battle For America is Moderates Vs. Wings Not Republicans Vs. Democrats </vt:lpstr>
      <vt:lpstr>We Don’t Have A Democracy</vt:lpstr>
      <vt:lpstr>A Republic-Controlled By A Minority</vt:lpstr>
      <vt:lpstr>In Florida-The Minority Rules</vt:lpstr>
      <vt:lpstr>An Oligarchy Controlled By The Wings</vt:lpstr>
      <vt:lpstr>Wings Vs. Moderates</vt:lpstr>
      <vt:lpstr>Adam Kinzinger</vt:lpstr>
      <vt:lpstr>The Oligarchy of the Wings Purged Moderates</vt:lpstr>
      <vt:lpstr>Does Your Party Really Represent You?</vt:lpstr>
      <vt:lpstr>Washington Warned of the Threat</vt:lpstr>
      <vt:lpstr>Our Country Is Badly Divided</vt:lpstr>
      <vt:lpstr>Steps to End The Oligarchy of the Wings </vt:lpstr>
      <vt:lpstr>Both Parties Hate Each Other.  </vt:lpstr>
      <vt:lpstr>Brainwashed, Hateful, &amp; Racist</vt:lpstr>
      <vt:lpstr>PowerPoint Presentation</vt:lpstr>
      <vt:lpstr>Democrats Misperception of Republicans</vt:lpstr>
      <vt:lpstr>Republicans’ misperception of Democrats</vt:lpstr>
      <vt:lpstr>Most Misperception Comes from the Parties’ Wings</vt:lpstr>
      <vt:lpstr>More Education=More Misperceptions</vt:lpstr>
      <vt:lpstr>The More People Follow the News-The Less They Know</vt:lpstr>
      <vt:lpstr>Sources of News Slant Opinions &amp; Divide Us</vt:lpstr>
      <vt:lpstr>Easy Solution</vt:lpstr>
      <vt:lpstr>Perception Is Not Reality</vt:lpstr>
      <vt:lpstr>Look what happens when each side exposes itself to the media of the other or neutral media</vt:lpstr>
      <vt:lpstr>It works for Republicans as well. </vt:lpstr>
      <vt:lpstr>2.Bi[artisan Legislation- Agreement Between The Parties</vt:lpstr>
      <vt:lpstr>Broad Agreement on Many Issues</vt:lpstr>
      <vt:lpstr>Taxation &amp; Election Laws Have Bipartisan Support</vt:lpstr>
      <vt:lpstr>Wings Block Bipartisanship</vt:lpstr>
      <vt:lpstr>3. Changing Election Rules will help the Moderates. </vt:lpstr>
      <vt:lpstr>Get Rid of Gerrymandering</vt:lpstr>
      <vt:lpstr>Wings Control The Primaries</vt:lpstr>
      <vt:lpstr>Open Primaries to All Voters</vt:lpstr>
      <vt:lpstr>Adopt Top 2 Non-Partisan Primaries (Top 2) </vt:lpstr>
      <vt:lpstr>Ranked Choice Voting (RCV)</vt:lpstr>
      <vt:lpstr>Sore Loser Laws-Another Gimmick for the Wings</vt:lpstr>
      <vt:lpstr>Negating the Impact of Money</vt:lpstr>
      <vt:lpstr>Conclusion- The Problem</vt:lpstr>
      <vt:lpstr>Conclusion-The Solutions</vt:lpstr>
      <vt:lpstr>The Battle for America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siris</dc:creator>
  <cp:lastModifiedBy>peter siris</cp:lastModifiedBy>
  <cp:revision>37</cp:revision>
  <dcterms:created xsi:type="dcterms:W3CDTF">2022-05-30T01:52:47Z</dcterms:created>
  <dcterms:modified xsi:type="dcterms:W3CDTF">2022-10-26T00:14:05Z</dcterms:modified>
</cp:coreProperties>
</file>