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421" r:id="rId3"/>
    <p:sldId id="419" r:id="rId4"/>
    <p:sldId id="376" r:id="rId5"/>
    <p:sldId id="380" r:id="rId6"/>
    <p:sldId id="359" r:id="rId7"/>
    <p:sldId id="389" r:id="rId8"/>
    <p:sldId id="395" r:id="rId9"/>
    <p:sldId id="423" r:id="rId10"/>
    <p:sldId id="386" r:id="rId11"/>
    <p:sldId id="350" r:id="rId12"/>
    <p:sldId id="387" r:id="rId13"/>
    <p:sldId id="361" r:id="rId14"/>
    <p:sldId id="315" r:id="rId15"/>
    <p:sldId id="393" r:id="rId16"/>
    <p:sldId id="378" r:id="rId17"/>
    <p:sldId id="286" r:id="rId18"/>
    <p:sldId id="334" r:id="rId19"/>
    <p:sldId id="384" r:id="rId20"/>
    <p:sldId id="391" r:id="rId21"/>
    <p:sldId id="333" r:id="rId22"/>
    <p:sldId id="379" r:id="rId23"/>
    <p:sldId id="403" r:id="rId24"/>
    <p:sldId id="383" r:id="rId25"/>
    <p:sldId id="396" r:id="rId26"/>
    <p:sldId id="399" r:id="rId27"/>
    <p:sldId id="398" r:id="rId28"/>
    <p:sldId id="392" r:id="rId29"/>
    <p:sldId id="302" r:id="rId30"/>
    <p:sldId id="417" r:id="rId31"/>
    <p:sldId id="411" r:id="rId32"/>
    <p:sldId id="412" r:id="rId33"/>
    <p:sldId id="427" r:id="rId34"/>
    <p:sldId id="407" r:id="rId35"/>
    <p:sldId id="429" r:id="rId36"/>
    <p:sldId id="430" r:id="rId37"/>
    <p:sldId id="413" r:id="rId38"/>
    <p:sldId id="414" r:id="rId39"/>
    <p:sldId id="416" r:id="rId40"/>
    <p:sldId id="409" r:id="rId41"/>
    <p:sldId id="418" r:id="rId42"/>
    <p:sldId id="42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C30867-2986-1B49-8A36-7DCD1425B616}">
          <p14:sldIdLst>
            <p14:sldId id="256"/>
            <p14:sldId id="421"/>
            <p14:sldId id="419"/>
            <p14:sldId id="376"/>
            <p14:sldId id="380"/>
            <p14:sldId id="359"/>
            <p14:sldId id="389"/>
            <p14:sldId id="395"/>
            <p14:sldId id="423"/>
            <p14:sldId id="386"/>
            <p14:sldId id="350"/>
            <p14:sldId id="387"/>
            <p14:sldId id="361"/>
            <p14:sldId id="315"/>
            <p14:sldId id="393"/>
            <p14:sldId id="378"/>
            <p14:sldId id="286"/>
            <p14:sldId id="334"/>
            <p14:sldId id="384"/>
            <p14:sldId id="391"/>
            <p14:sldId id="333"/>
            <p14:sldId id="379"/>
            <p14:sldId id="403"/>
            <p14:sldId id="383"/>
            <p14:sldId id="396"/>
            <p14:sldId id="399"/>
            <p14:sldId id="398"/>
            <p14:sldId id="392"/>
            <p14:sldId id="302"/>
            <p14:sldId id="417"/>
            <p14:sldId id="411"/>
            <p14:sldId id="412"/>
            <p14:sldId id="427"/>
            <p14:sldId id="407"/>
            <p14:sldId id="429"/>
            <p14:sldId id="430"/>
            <p14:sldId id="413"/>
            <p14:sldId id="414"/>
            <p14:sldId id="416"/>
            <p14:sldId id="409"/>
            <p14:sldId id="418"/>
            <p14:sldId id="4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62"/>
    <p:restoredTop sz="63169"/>
  </p:normalViewPr>
  <p:slideViewPr>
    <p:cSldViewPr snapToGrid="0" snapToObjects="1">
      <p:cViewPr varScale="1">
        <p:scale>
          <a:sx n="75" d="100"/>
          <a:sy n="75" d="100"/>
        </p:scale>
        <p:origin x="184" y="176"/>
      </p:cViewPr>
      <p:guideLst/>
    </p:cSldViewPr>
  </p:slideViewPr>
  <p:outlineViewPr>
    <p:cViewPr>
      <p:scale>
        <a:sx n="33" d="100"/>
        <a:sy n="33" d="100"/>
      </p:scale>
      <p:origin x="0" y="-16848"/>
    </p:cViewPr>
  </p:outlineViewPr>
  <p:notesTextViewPr>
    <p:cViewPr>
      <p:scale>
        <a:sx n="75" d="100"/>
        <a:sy n="75" d="100"/>
      </p:scale>
      <p:origin x="0" y="0"/>
    </p:cViewPr>
  </p:notesTextViewPr>
  <p:sorterViewPr>
    <p:cViewPr>
      <p:scale>
        <a:sx n="80" d="100"/>
        <a:sy n="80" d="100"/>
      </p:scale>
      <p:origin x="0" y="0"/>
    </p:cViewPr>
  </p:sorterViewPr>
  <p:notesViewPr>
    <p:cSldViewPr snapToGrid="0" snapToObjects="1">
      <p:cViewPr varScale="1">
        <p:scale>
          <a:sx n="90" d="100"/>
          <a:sy n="90" d="100"/>
        </p:scale>
        <p:origin x="384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3A4BE-C64E-E045-8254-05A0B4CB2D2E}" type="datetimeFigureOut">
              <a:rPr lang="en-US" smtClean="0"/>
              <a:t>3/7/22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910A6-19F3-FE4D-B18E-EB6D44CA0358}" type="slidenum">
              <a:rPr lang="en-US" smtClean="0"/>
              <a:t>‹#›</a:t>
            </a:fld>
            <a:endParaRPr lang="en-US" dirty="0"/>
          </a:p>
        </p:txBody>
      </p:sp>
    </p:spTree>
    <p:extLst>
      <p:ext uri="{BB962C8B-B14F-4D97-AF65-F5344CB8AC3E}">
        <p14:creationId xmlns:p14="http://schemas.microsoft.com/office/powerpoint/2010/main" val="169293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1</a:t>
            </a:fld>
            <a:endParaRPr lang="en-US" dirty="0"/>
          </a:p>
        </p:txBody>
      </p:sp>
    </p:spTree>
    <p:extLst>
      <p:ext uri="{BB962C8B-B14F-4D97-AF65-F5344CB8AC3E}">
        <p14:creationId xmlns:p14="http://schemas.microsoft.com/office/powerpoint/2010/main" val="2885772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13</a:t>
            </a:fld>
            <a:endParaRPr lang="en-US"/>
          </a:p>
        </p:txBody>
      </p:sp>
    </p:spTree>
    <p:extLst>
      <p:ext uri="{BB962C8B-B14F-4D97-AF65-F5344CB8AC3E}">
        <p14:creationId xmlns:p14="http://schemas.microsoft.com/office/powerpoint/2010/main" val="51689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15</a:t>
            </a:fld>
            <a:endParaRPr lang="en-US"/>
          </a:p>
        </p:txBody>
      </p:sp>
    </p:spTree>
    <p:extLst>
      <p:ext uri="{BB962C8B-B14F-4D97-AF65-F5344CB8AC3E}">
        <p14:creationId xmlns:p14="http://schemas.microsoft.com/office/powerpoint/2010/main" val="1453363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
            </a:r>
          </a:p>
        </p:txBody>
      </p:sp>
      <p:sp>
        <p:nvSpPr>
          <p:cNvPr id="4" name="Slide Number Placeholder 3"/>
          <p:cNvSpPr>
            <a:spLocks noGrp="1"/>
          </p:cNvSpPr>
          <p:nvPr>
            <p:ph type="sldNum" sz="quarter" idx="5"/>
          </p:nvPr>
        </p:nvSpPr>
        <p:spPr/>
        <p:txBody>
          <a:bodyPr/>
          <a:lstStyle/>
          <a:p>
            <a:fld id="{98F910A6-19F3-FE4D-B18E-EB6D44CA0358}" type="slidenum">
              <a:rPr lang="en-US" smtClean="0"/>
              <a:t>16</a:t>
            </a:fld>
            <a:endParaRPr lang="en-US"/>
          </a:p>
        </p:txBody>
      </p:sp>
    </p:spTree>
    <p:extLst>
      <p:ext uri="{BB962C8B-B14F-4D97-AF65-F5344CB8AC3E}">
        <p14:creationId xmlns:p14="http://schemas.microsoft.com/office/powerpoint/2010/main" val="2512722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17</a:t>
            </a:fld>
            <a:endParaRPr lang="en-US"/>
          </a:p>
        </p:txBody>
      </p:sp>
    </p:spTree>
    <p:extLst>
      <p:ext uri="{BB962C8B-B14F-4D97-AF65-F5344CB8AC3E}">
        <p14:creationId xmlns:p14="http://schemas.microsoft.com/office/powerpoint/2010/main" val="1387416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18</a:t>
            </a:fld>
            <a:endParaRPr lang="en-US"/>
          </a:p>
        </p:txBody>
      </p:sp>
    </p:spTree>
    <p:extLst>
      <p:ext uri="{BB962C8B-B14F-4D97-AF65-F5344CB8AC3E}">
        <p14:creationId xmlns:p14="http://schemas.microsoft.com/office/powerpoint/2010/main" val="2169749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19</a:t>
            </a:fld>
            <a:endParaRPr lang="en-US"/>
          </a:p>
        </p:txBody>
      </p:sp>
    </p:spTree>
    <p:extLst>
      <p:ext uri="{BB962C8B-B14F-4D97-AF65-F5344CB8AC3E}">
        <p14:creationId xmlns:p14="http://schemas.microsoft.com/office/powerpoint/2010/main" val="169213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20</a:t>
            </a:fld>
            <a:endParaRPr lang="en-US"/>
          </a:p>
        </p:txBody>
      </p:sp>
    </p:spTree>
    <p:extLst>
      <p:ext uri="{BB962C8B-B14F-4D97-AF65-F5344CB8AC3E}">
        <p14:creationId xmlns:p14="http://schemas.microsoft.com/office/powerpoint/2010/main" val="80628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21</a:t>
            </a:fld>
            <a:endParaRPr lang="en-US"/>
          </a:p>
        </p:txBody>
      </p:sp>
    </p:spTree>
    <p:extLst>
      <p:ext uri="{BB962C8B-B14F-4D97-AF65-F5344CB8AC3E}">
        <p14:creationId xmlns:p14="http://schemas.microsoft.com/office/powerpoint/2010/main" val="224623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23</a:t>
            </a:fld>
            <a:endParaRPr lang="en-US"/>
          </a:p>
        </p:txBody>
      </p:sp>
    </p:spTree>
    <p:extLst>
      <p:ext uri="{BB962C8B-B14F-4D97-AF65-F5344CB8AC3E}">
        <p14:creationId xmlns:p14="http://schemas.microsoft.com/office/powerpoint/2010/main" val="3190717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24</a:t>
            </a:fld>
            <a:endParaRPr lang="en-US" dirty="0"/>
          </a:p>
        </p:txBody>
      </p:sp>
    </p:spTree>
    <p:extLst>
      <p:ext uri="{BB962C8B-B14F-4D97-AF65-F5344CB8AC3E}">
        <p14:creationId xmlns:p14="http://schemas.microsoft.com/office/powerpoint/2010/main" val="244655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a:t>
            </a:fld>
            <a:endParaRPr lang="en-US" dirty="0"/>
          </a:p>
        </p:txBody>
      </p:sp>
    </p:spTree>
    <p:extLst>
      <p:ext uri="{BB962C8B-B14F-4D97-AF65-F5344CB8AC3E}">
        <p14:creationId xmlns:p14="http://schemas.microsoft.com/office/powerpoint/2010/main" val="223431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26</a:t>
            </a:fld>
            <a:endParaRPr lang="en-US" dirty="0"/>
          </a:p>
        </p:txBody>
      </p:sp>
    </p:spTree>
    <p:extLst>
      <p:ext uri="{BB962C8B-B14F-4D97-AF65-F5344CB8AC3E}">
        <p14:creationId xmlns:p14="http://schemas.microsoft.com/office/powerpoint/2010/main" val="2191378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27</a:t>
            </a:fld>
            <a:endParaRPr lang="en-US" dirty="0"/>
          </a:p>
        </p:txBody>
      </p:sp>
    </p:spTree>
    <p:extLst>
      <p:ext uri="{BB962C8B-B14F-4D97-AF65-F5344CB8AC3E}">
        <p14:creationId xmlns:p14="http://schemas.microsoft.com/office/powerpoint/2010/main" val="279955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28</a:t>
            </a:fld>
            <a:endParaRPr lang="en-US" dirty="0"/>
          </a:p>
        </p:txBody>
      </p:sp>
    </p:spTree>
    <p:extLst>
      <p:ext uri="{BB962C8B-B14F-4D97-AF65-F5344CB8AC3E}">
        <p14:creationId xmlns:p14="http://schemas.microsoft.com/office/powerpoint/2010/main" val="2501230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29</a:t>
            </a:fld>
            <a:endParaRPr lang="en-US"/>
          </a:p>
        </p:txBody>
      </p:sp>
    </p:spTree>
    <p:extLst>
      <p:ext uri="{BB962C8B-B14F-4D97-AF65-F5344CB8AC3E}">
        <p14:creationId xmlns:p14="http://schemas.microsoft.com/office/powerpoint/2010/main" val="2924218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30</a:t>
            </a:fld>
            <a:endParaRPr lang="en-US" dirty="0"/>
          </a:p>
        </p:txBody>
      </p:sp>
    </p:spTree>
    <p:extLst>
      <p:ext uri="{BB962C8B-B14F-4D97-AF65-F5344CB8AC3E}">
        <p14:creationId xmlns:p14="http://schemas.microsoft.com/office/powerpoint/2010/main" val="3479881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31</a:t>
            </a:fld>
            <a:endParaRPr lang="en-US"/>
          </a:p>
        </p:txBody>
      </p:sp>
    </p:spTree>
    <p:extLst>
      <p:ext uri="{BB962C8B-B14F-4D97-AF65-F5344CB8AC3E}">
        <p14:creationId xmlns:p14="http://schemas.microsoft.com/office/powerpoint/2010/main" val="2200775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32</a:t>
            </a:fld>
            <a:endParaRPr lang="en-US"/>
          </a:p>
        </p:txBody>
      </p:sp>
    </p:spTree>
    <p:extLst>
      <p:ext uri="{BB962C8B-B14F-4D97-AF65-F5344CB8AC3E}">
        <p14:creationId xmlns:p14="http://schemas.microsoft.com/office/powerpoint/2010/main" val="139314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34</a:t>
            </a:fld>
            <a:endParaRPr lang="en-US"/>
          </a:p>
        </p:txBody>
      </p:sp>
    </p:spTree>
    <p:extLst>
      <p:ext uri="{BB962C8B-B14F-4D97-AF65-F5344CB8AC3E}">
        <p14:creationId xmlns:p14="http://schemas.microsoft.com/office/powerpoint/2010/main" val="825395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35</a:t>
            </a:fld>
            <a:endParaRPr lang="en-US"/>
          </a:p>
        </p:txBody>
      </p:sp>
    </p:spTree>
    <p:extLst>
      <p:ext uri="{BB962C8B-B14F-4D97-AF65-F5344CB8AC3E}">
        <p14:creationId xmlns:p14="http://schemas.microsoft.com/office/powerpoint/2010/main" val="3404292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36</a:t>
            </a:fld>
            <a:endParaRPr lang="en-US"/>
          </a:p>
        </p:txBody>
      </p:sp>
    </p:spTree>
    <p:extLst>
      <p:ext uri="{BB962C8B-B14F-4D97-AF65-F5344CB8AC3E}">
        <p14:creationId xmlns:p14="http://schemas.microsoft.com/office/powerpoint/2010/main" val="241665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4</a:t>
            </a:fld>
            <a:endParaRPr lang="en-US" dirty="0"/>
          </a:p>
        </p:txBody>
      </p:sp>
    </p:spTree>
    <p:extLst>
      <p:ext uri="{BB962C8B-B14F-4D97-AF65-F5344CB8AC3E}">
        <p14:creationId xmlns:p14="http://schemas.microsoft.com/office/powerpoint/2010/main" val="119806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37</a:t>
            </a:fld>
            <a:endParaRPr lang="en-US"/>
          </a:p>
        </p:txBody>
      </p:sp>
    </p:spTree>
    <p:extLst>
      <p:ext uri="{BB962C8B-B14F-4D97-AF65-F5344CB8AC3E}">
        <p14:creationId xmlns:p14="http://schemas.microsoft.com/office/powerpoint/2010/main" val="65332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5</a:t>
            </a:fld>
            <a:endParaRPr lang="en-US" dirty="0"/>
          </a:p>
        </p:txBody>
      </p:sp>
    </p:spTree>
    <p:extLst>
      <p:ext uri="{BB962C8B-B14F-4D97-AF65-F5344CB8AC3E}">
        <p14:creationId xmlns:p14="http://schemas.microsoft.com/office/powerpoint/2010/main" val="258047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7</a:t>
            </a:fld>
            <a:endParaRPr lang="en-US" dirty="0"/>
          </a:p>
        </p:txBody>
      </p:sp>
    </p:spTree>
    <p:extLst>
      <p:ext uri="{BB962C8B-B14F-4D97-AF65-F5344CB8AC3E}">
        <p14:creationId xmlns:p14="http://schemas.microsoft.com/office/powerpoint/2010/main" val="165360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9</a:t>
            </a:fld>
            <a:endParaRPr lang="en-US" dirty="0"/>
          </a:p>
        </p:txBody>
      </p:sp>
    </p:spTree>
    <p:extLst>
      <p:ext uri="{BB962C8B-B14F-4D97-AF65-F5344CB8AC3E}">
        <p14:creationId xmlns:p14="http://schemas.microsoft.com/office/powerpoint/2010/main" val="100900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10</a:t>
            </a:fld>
            <a:endParaRPr lang="en-US" dirty="0"/>
          </a:p>
        </p:txBody>
      </p:sp>
    </p:spTree>
    <p:extLst>
      <p:ext uri="{BB962C8B-B14F-4D97-AF65-F5344CB8AC3E}">
        <p14:creationId xmlns:p14="http://schemas.microsoft.com/office/powerpoint/2010/main" val="199312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11</a:t>
            </a:fld>
            <a:endParaRPr lang="en-US" dirty="0"/>
          </a:p>
        </p:txBody>
      </p:sp>
    </p:spTree>
    <p:extLst>
      <p:ext uri="{BB962C8B-B14F-4D97-AF65-F5344CB8AC3E}">
        <p14:creationId xmlns:p14="http://schemas.microsoft.com/office/powerpoint/2010/main" val="37147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12</a:t>
            </a:fld>
            <a:endParaRPr lang="en-US" dirty="0"/>
          </a:p>
        </p:txBody>
      </p:sp>
    </p:spTree>
    <p:extLst>
      <p:ext uri="{BB962C8B-B14F-4D97-AF65-F5344CB8AC3E}">
        <p14:creationId xmlns:p14="http://schemas.microsoft.com/office/powerpoint/2010/main" val="60520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0729-6C16-B743-9F49-024DAF293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ADA95-E321-A045-98C7-4A1ADCACDC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DD3A43-366E-C44D-92C3-4C77EC354F1B}"/>
              </a:ext>
            </a:extLst>
          </p:cNvPr>
          <p:cNvSpPr>
            <a:spLocks noGrp="1"/>
          </p:cNvSpPr>
          <p:nvPr>
            <p:ph type="dt" sz="half" idx="10"/>
          </p:nvPr>
        </p:nvSpPr>
        <p:spPr/>
        <p:txBody>
          <a:bodyPr/>
          <a:lstStyle/>
          <a:p>
            <a:fld id="{6390E141-D7FE-104D-A457-A759A18FE075}" type="datetime1">
              <a:rPr lang="en-US" smtClean="0"/>
              <a:t>3/7/22</a:t>
            </a:fld>
            <a:endParaRPr lang="en-US" dirty="0"/>
          </a:p>
        </p:txBody>
      </p:sp>
      <p:sp>
        <p:nvSpPr>
          <p:cNvPr id="5" name="Footer Placeholder 4">
            <a:extLst>
              <a:ext uri="{FF2B5EF4-FFF2-40B4-BE49-F238E27FC236}">
                <a16:creationId xmlns:a16="http://schemas.microsoft.com/office/drawing/2014/main" id="{D9C984D0-0F9C-224B-A314-DABD81D6E2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7A0430-ADF7-BD4B-8FF1-22D5490CC47D}"/>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2314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58E5-167A-104E-8F4B-4F449C0068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793377-B67E-5746-86C5-48C69D59D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3AE85-3647-B74C-B86D-3EC3134E7036}"/>
              </a:ext>
            </a:extLst>
          </p:cNvPr>
          <p:cNvSpPr>
            <a:spLocks noGrp="1"/>
          </p:cNvSpPr>
          <p:nvPr>
            <p:ph type="dt" sz="half" idx="10"/>
          </p:nvPr>
        </p:nvSpPr>
        <p:spPr/>
        <p:txBody>
          <a:bodyPr/>
          <a:lstStyle/>
          <a:p>
            <a:fld id="{92BF17A6-9577-D247-8EF6-96CA6EB3FB11}" type="datetime1">
              <a:rPr lang="en-US" smtClean="0"/>
              <a:t>3/7/22</a:t>
            </a:fld>
            <a:endParaRPr lang="en-US" dirty="0"/>
          </a:p>
        </p:txBody>
      </p:sp>
      <p:sp>
        <p:nvSpPr>
          <p:cNvPr id="5" name="Footer Placeholder 4">
            <a:extLst>
              <a:ext uri="{FF2B5EF4-FFF2-40B4-BE49-F238E27FC236}">
                <a16:creationId xmlns:a16="http://schemas.microsoft.com/office/drawing/2014/main" id="{D6F6C805-F7CB-9348-AE35-DA4BDAAE76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9274A-2C2B-FC4A-BD17-039BAEFEBC7E}"/>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585206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155D3-154A-164C-9F2F-92AD4A5D41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002AF9-4F89-614B-84B4-6867D23F6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7DFD1-E298-6042-8971-26CF673019C8}"/>
              </a:ext>
            </a:extLst>
          </p:cNvPr>
          <p:cNvSpPr>
            <a:spLocks noGrp="1"/>
          </p:cNvSpPr>
          <p:nvPr>
            <p:ph type="dt" sz="half" idx="10"/>
          </p:nvPr>
        </p:nvSpPr>
        <p:spPr/>
        <p:txBody>
          <a:bodyPr/>
          <a:lstStyle/>
          <a:p>
            <a:fld id="{5BC97AEE-283E-C04E-AE62-C983F5884A95}" type="datetime1">
              <a:rPr lang="en-US" smtClean="0"/>
              <a:t>3/7/22</a:t>
            </a:fld>
            <a:endParaRPr lang="en-US" dirty="0"/>
          </a:p>
        </p:txBody>
      </p:sp>
      <p:sp>
        <p:nvSpPr>
          <p:cNvPr id="5" name="Footer Placeholder 4">
            <a:extLst>
              <a:ext uri="{FF2B5EF4-FFF2-40B4-BE49-F238E27FC236}">
                <a16:creationId xmlns:a16="http://schemas.microsoft.com/office/drawing/2014/main" id="{DEE6038F-5A93-3A4C-B785-CEC53C74F4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CEA41C-2F82-6B49-B48C-D72E0D9A44B6}"/>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245301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E556-CAC1-D142-84DF-109003413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A3B7F-ADFF-1946-9F72-2625EFA1B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DAF52-D92A-014B-BA62-089759AB4B88}"/>
              </a:ext>
            </a:extLst>
          </p:cNvPr>
          <p:cNvSpPr>
            <a:spLocks noGrp="1"/>
          </p:cNvSpPr>
          <p:nvPr>
            <p:ph type="dt" sz="half" idx="10"/>
          </p:nvPr>
        </p:nvSpPr>
        <p:spPr/>
        <p:txBody>
          <a:bodyPr/>
          <a:lstStyle/>
          <a:p>
            <a:fld id="{39DD4C37-F018-0E49-BAC6-E927BED8D605}" type="datetime1">
              <a:rPr lang="en-US" smtClean="0"/>
              <a:t>3/7/22</a:t>
            </a:fld>
            <a:endParaRPr lang="en-US" dirty="0"/>
          </a:p>
        </p:txBody>
      </p:sp>
      <p:sp>
        <p:nvSpPr>
          <p:cNvPr id="5" name="Footer Placeholder 4">
            <a:extLst>
              <a:ext uri="{FF2B5EF4-FFF2-40B4-BE49-F238E27FC236}">
                <a16:creationId xmlns:a16="http://schemas.microsoft.com/office/drawing/2014/main" id="{CD40200F-13F1-E04E-85D6-DB4DAE1F1C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9F6E7B-93A2-1243-B4EE-8E0EDBD60AFC}"/>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188727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F42C-8B08-C542-A94B-4B37BC6267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A35577-AB37-0B4F-8A9E-F3EBE1C21E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61C24-588C-B54C-891E-25CF17410756}"/>
              </a:ext>
            </a:extLst>
          </p:cNvPr>
          <p:cNvSpPr>
            <a:spLocks noGrp="1"/>
          </p:cNvSpPr>
          <p:nvPr>
            <p:ph type="dt" sz="half" idx="10"/>
          </p:nvPr>
        </p:nvSpPr>
        <p:spPr/>
        <p:txBody>
          <a:bodyPr/>
          <a:lstStyle/>
          <a:p>
            <a:fld id="{6E6B47AA-E2D3-A545-A860-008A04C01FC1}" type="datetime1">
              <a:rPr lang="en-US" smtClean="0"/>
              <a:t>3/7/22</a:t>
            </a:fld>
            <a:endParaRPr lang="en-US" dirty="0"/>
          </a:p>
        </p:txBody>
      </p:sp>
      <p:sp>
        <p:nvSpPr>
          <p:cNvPr id="5" name="Footer Placeholder 4">
            <a:extLst>
              <a:ext uri="{FF2B5EF4-FFF2-40B4-BE49-F238E27FC236}">
                <a16:creationId xmlns:a16="http://schemas.microsoft.com/office/drawing/2014/main" id="{0E19DE69-8F13-2544-A12F-98E7841FC3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FCD283-8BA1-1D45-A9D1-746D862F4AFA}"/>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282990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5AA-59BF-474D-B413-1B051E1E4B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7C682-9FA0-564E-9513-0BCB07077D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6CC807-EC12-D549-8FE2-9E8D3E7531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08CBED-8B8B-5049-8A88-88BCFF611DC7}"/>
              </a:ext>
            </a:extLst>
          </p:cNvPr>
          <p:cNvSpPr>
            <a:spLocks noGrp="1"/>
          </p:cNvSpPr>
          <p:nvPr>
            <p:ph type="dt" sz="half" idx="10"/>
          </p:nvPr>
        </p:nvSpPr>
        <p:spPr/>
        <p:txBody>
          <a:bodyPr/>
          <a:lstStyle/>
          <a:p>
            <a:fld id="{8C769719-17F1-A34E-86D8-2F7370B657C9}" type="datetime1">
              <a:rPr lang="en-US" smtClean="0"/>
              <a:t>3/7/22</a:t>
            </a:fld>
            <a:endParaRPr lang="en-US" dirty="0"/>
          </a:p>
        </p:txBody>
      </p:sp>
      <p:sp>
        <p:nvSpPr>
          <p:cNvPr id="6" name="Footer Placeholder 5">
            <a:extLst>
              <a:ext uri="{FF2B5EF4-FFF2-40B4-BE49-F238E27FC236}">
                <a16:creationId xmlns:a16="http://schemas.microsoft.com/office/drawing/2014/main" id="{EB776DF6-6132-C64B-ABDF-43E5D081EC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6FE98D-AB01-7540-B009-46006DF4BB39}"/>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208897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B83BB-C21D-B74C-86F6-F248CB455F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0AC4F5-E1F0-1349-8B6D-37C7527F1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6A59F8-AE4F-8642-A4A4-2C3FCFAD0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C70970-C91F-4A45-9A95-9A576E56D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FC8D1-3276-2043-8251-905F7F342D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44DD46-58DE-4148-A128-9F3EB28BAB35}"/>
              </a:ext>
            </a:extLst>
          </p:cNvPr>
          <p:cNvSpPr>
            <a:spLocks noGrp="1"/>
          </p:cNvSpPr>
          <p:nvPr>
            <p:ph type="dt" sz="half" idx="10"/>
          </p:nvPr>
        </p:nvSpPr>
        <p:spPr/>
        <p:txBody>
          <a:bodyPr/>
          <a:lstStyle/>
          <a:p>
            <a:fld id="{4095740C-0528-5244-A743-D220BEB8B885}" type="datetime1">
              <a:rPr lang="en-US" smtClean="0"/>
              <a:t>3/7/22</a:t>
            </a:fld>
            <a:endParaRPr lang="en-US" dirty="0"/>
          </a:p>
        </p:txBody>
      </p:sp>
      <p:sp>
        <p:nvSpPr>
          <p:cNvPr id="8" name="Footer Placeholder 7">
            <a:extLst>
              <a:ext uri="{FF2B5EF4-FFF2-40B4-BE49-F238E27FC236}">
                <a16:creationId xmlns:a16="http://schemas.microsoft.com/office/drawing/2014/main" id="{E3008144-3C7B-114A-B336-5F194497237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BF2D354-B5F1-DC48-9166-2AB004C33CC7}"/>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128366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7BB6-274D-134F-A600-CA09BE9EE5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DA59AE-B126-D74F-BA21-C6CDDDFAFE63}"/>
              </a:ext>
            </a:extLst>
          </p:cNvPr>
          <p:cNvSpPr>
            <a:spLocks noGrp="1"/>
          </p:cNvSpPr>
          <p:nvPr>
            <p:ph type="dt" sz="half" idx="10"/>
          </p:nvPr>
        </p:nvSpPr>
        <p:spPr/>
        <p:txBody>
          <a:bodyPr/>
          <a:lstStyle/>
          <a:p>
            <a:fld id="{275B4AAA-DC92-7541-A438-4214A4FBA712}" type="datetime1">
              <a:rPr lang="en-US" smtClean="0"/>
              <a:t>3/7/22</a:t>
            </a:fld>
            <a:endParaRPr lang="en-US" dirty="0"/>
          </a:p>
        </p:txBody>
      </p:sp>
      <p:sp>
        <p:nvSpPr>
          <p:cNvPr id="4" name="Footer Placeholder 3">
            <a:extLst>
              <a:ext uri="{FF2B5EF4-FFF2-40B4-BE49-F238E27FC236}">
                <a16:creationId xmlns:a16="http://schemas.microsoft.com/office/drawing/2014/main" id="{F719DB82-7E5A-634B-83BB-61D5857C52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3429D0-CB2B-324C-81FF-3B151C1455B4}"/>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74358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900326-7E83-6742-A63E-80F630539CB4}"/>
              </a:ext>
            </a:extLst>
          </p:cNvPr>
          <p:cNvSpPr>
            <a:spLocks noGrp="1"/>
          </p:cNvSpPr>
          <p:nvPr>
            <p:ph type="dt" sz="half" idx="10"/>
          </p:nvPr>
        </p:nvSpPr>
        <p:spPr/>
        <p:txBody>
          <a:bodyPr/>
          <a:lstStyle/>
          <a:p>
            <a:fld id="{5F10B7DB-CEEF-DB47-8470-A92F4CF3108C}" type="datetime1">
              <a:rPr lang="en-US" smtClean="0"/>
              <a:t>3/7/22</a:t>
            </a:fld>
            <a:endParaRPr lang="en-US" dirty="0"/>
          </a:p>
        </p:txBody>
      </p:sp>
      <p:sp>
        <p:nvSpPr>
          <p:cNvPr id="3" name="Footer Placeholder 2">
            <a:extLst>
              <a:ext uri="{FF2B5EF4-FFF2-40B4-BE49-F238E27FC236}">
                <a16:creationId xmlns:a16="http://schemas.microsoft.com/office/drawing/2014/main" id="{48891CAA-3B01-064A-93F1-742B0E6ACC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B12ADF-1505-2848-9812-433761A0D683}"/>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193354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2A51-6AF5-D346-BFD6-250052DE2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754072-BEC7-DF45-9C0E-8FDD316B5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C81666-0EC1-6346-A200-4BA798CE0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121EE-41B0-4540-AD6F-D80151101DF1}"/>
              </a:ext>
            </a:extLst>
          </p:cNvPr>
          <p:cNvSpPr>
            <a:spLocks noGrp="1"/>
          </p:cNvSpPr>
          <p:nvPr>
            <p:ph type="dt" sz="half" idx="10"/>
          </p:nvPr>
        </p:nvSpPr>
        <p:spPr/>
        <p:txBody>
          <a:bodyPr/>
          <a:lstStyle/>
          <a:p>
            <a:fld id="{C0D36BB4-769E-CB45-A895-9D5ED0C3A630}" type="datetime1">
              <a:rPr lang="en-US" smtClean="0"/>
              <a:t>3/7/22</a:t>
            </a:fld>
            <a:endParaRPr lang="en-US" dirty="0"/>
          </a:p>
        </p:txBody>
      </p:sp>
      <p:sp>
        <p:nvSpPr>
          <p:cNvPr id="6" name="Footer Placeholder 5">
            <a:extLst>
              <a:ext uri="{FF2B5EF4-FFF2-40B4-BE49-F238E27FC236}">
                <a16:creationId xmlns:a16="http://schemas.microsoft.com/office/drawing/2014/main" id="{DA658002-E825-FE45-BCE5-3345237F56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D46D4D-4ED6-8D4F-AAAE-353B4E1BE787}"/>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12994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0CDF-0B9A-7346-AF23-F289BABB40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26D08A-4D68-FB4B-89A0-8E8FA8442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BE2DC2-4BF4-3B43-BD68-FC925070E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ABC554-B737-3048-B9DF-CDA7FC02855E}"/>
              </a:ext>
            </a:extLst>
          </p:cNvPr>
          <p:cNvSpPr>
            <a:spLocks noGrp="1"/>
          </p:cNvSpPr>
          <p:nvPr>
            <p:ph type="dt" sz="half" idx="10"/>
          </p:nvPr>
        </p:nvSpPr>
        <p:spPr/>
        <p:txBody>
          <a:bodyPr/>
          <a:lstStyle/>
          <a:p>
            <a:fld id="{34739E71-DE4A-DF4E-9EB7-AF0A0609D956}" type="datetime1">
              <a:rPr lang="en-US" smtClean="0"/>
              <a:t>3/7/22</a:t>
            </a:fld>
            <a:endParaRPr lang="en-US" dirty="0"/>
          </a:p>
        </p:txBody>
      </p:sp>
      <p:sp>
        <p:nvSpPr>
          <p:cNvPr id="6" name="Footer Placeholder 5">
            <a:extLst>
              <a:ext uri="{FF2B5EF4-FFF2-40B4-BE49-F238E27FC236}">
                <a16:creationId xmlns:a16="http://schemas.microsoft.com/office/drawing/2014/main" id="{B15C97BA-FCBD-D84A-97FC-C507383184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205F6E-14E7-A442-BABC-47EAB5ED0CAB}"/>
              </a:ext>
            </a:extLst>
          </p:cNvPr>
          <p:cNvSpPr>
            <a:spLocks noGrp="1"/>
          </p:cNvSpPr>
          <p:nvPr>
            <p:ph type="sldNum" sz="quarter" idx="12"/>
          </p:nvPr>
        </p:nvSpPr>
        <p:spPr/>
        <p:txBody>
          <a:bodyPr/>
          <a:lstStyle/>
          <a:p>
            <a:fld id="{660C366F-479B-A64C-85B9-34544106605E}" type="slidenum">
              <a:rPr lang="en-US" smtClean="0"/>
              <a:t>‹#›</a:t>
            </a:fld>
            <a:endParaRPr lang="en-US" dirty="0"/>
          </a:p>
        </p:txBody>
      </p:sp>
    </p:spTree>
    <p:extLst>
      <p:ext uri="{BB962C8B-B14F-4D97-AF65-F5344CB8AC3E}">
        <p14:creationId xmlns:p14="http://schemas.microsoft.com/office/powerpoint/2010/main" val="258158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828796-948E-0341-BAD4-1CE2B976A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8524AE-BA3A-1744-9523-1090280BEB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A70B2-B49E-A54D-BB53-36B2A1C3E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C5283-A092-0A48-B323-4D07250A2366}" type="datetime1">
              <a:rPr lang="en-US" smtClean="0"/>
              <a:t>3/7/22</a:t>
            </a:fld>
            <a:endParaRPr lang="en-US" dirty="0"/>
          </a:p>
        </p:txBody>
      </p:sp>
      <p:sp>
        <p:nvSpPr>
          <p:cNvPr id="5" name="Footer Placeholder 4">
            <a:extLst>
              <a:ext uri="{FF2B5EF4-FFF2-40B4-BE49-F238E27FC236}">
                <a16:creationId xmlns:a16="http://schemas.microsoft.com/office/drawing/2014/main" id="{45EB3812-628F-A046-BFB4-66A6513475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137ADF-760F-6B4B-9581-EEA521D1B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C366F-479B-A64C-85B9-34544106605E}" type="slidenum">
              <a:rPr lang="en-US" smtClean="0"/>
              <a:t>‹#›</a:t>
            </a:fld>
            <a:endParaRPr lang="en-US" dirty="0"/>
          </a:p>
        </p:txBody>
      </p:sp>
    </p:spTree>
    <p:extLst>
      <p:ext uri="{BB962C8B-B14F-4D97-AF65-F5344CB8AC3E}">
        <p14:creationId xmlns:p14="http://schemas.microsoft.com/office/powerpoint/2010/main" val="486829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maps.google.com/maps/ms?ie=UTF8&amp;hl=en&amp;msa=0&amp;msid=210344890186848114467.00046f121d99da50fc85b&amp;ll=41.818408,-87.588501&amp;spn=0.102346,0.136642&amp;z=1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tiff"/><Relationship Id="rId11" Type="http://schemas.openxmlformats.org/officeDocument/2006/relationships/image" Target="../media/image3.pn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package" Target="../embeddings/Microsoft_Excel_Worksheet1.xlsx"/><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1.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Excel_Worksheet3.xlsx"/><Relationship Id="rId5" Type="http://schemas.openxmlformats.org/officeDocument/2006/relationships/image" Target="../media/image36.emf"/><Relationship Id="rId4" Type="http://schemas.openxmlformats.org/officeDocument/2006/relationships/package" Target="../embeddings/Microsoft_Excel_Worksheet2.xlsx"/></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California_Democratic_Part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en.wikipedia.org/wiki/Susan_Rubio" TargetMode="External"/><Relationship Id="rId4" Type="http://schemas.openxmlformats.org/officeDocument/2006/relationships/hyperlink" Target="https://en.wikipedia.org/wiki/Mike_Eng"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Melissa_Hurtado" TargetMode="External"/><Relationship Id="rId3" Type="http://schemas.openxmlformats.org/officeDocument/2006/relationships/hyperlink" Target="https://en.wikipedia.org/wiki/California_Republican_Party" TargetMode="External"/><Relationship Id="rId7" Type="http://schemas.openxmlformats.org/officeDocument/2006/relationships/hyperlink" Target="https://en.wikipedia.org/wiki/Andy_Vida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en.wikipedia.org/wiki/Tom_Umberg" TargetMode="External"/><Relationship Id="rId5" Type="http://schemas.openxmlformats.org/officeDocument/2006/relationships/hyperlink" Target="https://en.wikipedia.org/wiki/California_Democratic_Party" TargetMode="External"/><Relationship Id="rId4" Type="http://schemas.openxmlformats.org/officeDocument/2006/relationships/hyperlink" Target="https://en.wikipedia.org/wiki/Janet_Nguyen" TargetMode="Externa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F711-6C23-5A44-B873-C80596595818}"/>
              </a:ext>
            </a:extLst>
          </p:cNvPr>
          <p:cNvSpPr>
            <a:spLocks noGrp="1"/>
          </p:cNvSpPr>
          <p:nvPr>
            <p:ph type="ctrTitle"/>
          </p:nvPr>
        </p:nvSpPr>
        <p:spPr>
          <a:xfrm>
            <a:off x="1524000" y="406400"/>
            <a:ext cx="9144000" cy="2387600"/>
          </a:xfrm>
        </p:spPr>
        <p:txBody>
          <a:bodyPr>
            <a:normAutofit/>
          </a:bodyPr>
          <a:lstStyle/>
          <a:p>
            <a:endParaRPr lang="en-US" sz="5400" b="1" dirty="0"/>
          </a:p>
        </p:txBody>
      </p:sp>
      <p:sp>
        <p:nvSpPr>
          <p:cNvPr id="3" name="Subtitle 2">
            <a:extLst>
              <a:ext uri="{FF2B5EF4-FFF2-40B4-BE49-F238E27FC236}">
                <a16:creationId xmlns:a16="http://schemas.microsoft.com/office/drawing/2014/main" id="{2F0A00C0-C2CD-804F-ADC7-BD466ECE3913}"/>
              </a:ext>
            </a:extLst>
          </p:cNvPr>
          <p:cNvSpPr>
            <a:spLocks noGrp="1"/>
          </p:cNvSpPr>
          <p:nvPr>
            <p:ph type="subTitle" idx="1"/>
          </p:nvPr>
        </p:nvSpPr>
        <p:spPr>
          <a:xfrm>
            <a:off x="1" y="3680097"/>
            <a:ext cx="12192000" cy="2564586"/>
          </a:xfrm>
        </p:spPr>
        <p:txBody>
          <a:bodyPr>
            <a:normAutofit/>
          </a:bodyPr>
          <a:lstStyle/>
          <a:p>
            <a:r>
              <a:rPr lang="en-US" sz="4800" b="1" dirty="0"/>
              <a:t>Polarization Is Threatening Our Republic </a:t>
            </a:r>
          </a:p>
          <a:p>
            <a:r>
              <a:rPr lang="en-US" sz="4800" b="1" dirty="0"/>
              <a:t>Gerrymandering Helping it Metastasize</a:t>
            </a:r>
          </a:p>
          <a:p>
            <a:endParaRPr lang="en-US" sz="3600" b="1" dirty="0"/>
          </a:p>
        </p:txBody>
      </p:sp>
      <p:pic>
        <p:nvPicPr>
          <p:cNvPr id="6" name="Picture 5" descr="A picture containing graphical user interface&#10;&#10;Description automatically generated">
            <a:extLst>
              <a:ext uri="{FF2B5EF4-FFF2-40B4-BE49-F238E27FC236}">
                <a16:creationId xmlns:a16="http://schemas.microsoft.com/office/drawing/2014/main" id="{5D009743-4FC6-F84B-86EF-0F8A105C192C}"/>
              </a:ext>
            </a:extLst>
          </p:cNvPr>
          <p:cNvPicPr>
            <a:picLocks noChangeAspect="1"/>
          </p:cNvPicPr>
          <p:nvPr/>
        </p:nvPicPr>
        <p:blipFill>
          <a:blip r:embed="rId3"/>
          <a:stretch>
            <a:fillRect/>
          </a:stretch>
        </p:blipFill>
        <p:spPr>
          <a:xfrm>
            <a:off x="1317703" y="524632"/>
            <a:ext cx="10036097" cy="2677160"/>
          </a:xfrm>
          <a:prstGeom prst="rect">
            <a:avLst/>
          </a:prstGeom>
        </p:spPr>
      </p:pic>
      <p:sp>
        <p:nvSpPr>
          <p:cNvPr id="4" name="Slide Number Placeholder 3">
            <a:extLst>
              <a:ext uri="{FF2B5EF4-FFF2-40B4-BE49-F238E27FC236}">
                <a16:creationId xmlns:a16="http://schemas.microsoft.com/office/drawing/2014/main" id="{1DE30465-9D81-C44B-86C3-CBDB355E1D79}"/>
              </a:ext>
            </a:extLst>
          </p:cNvPr>
          <p:cNvSpPr>
            <a:spLocks noGrp="1"/>
          </p:cNvSpPr>
          <p:nvPr>
            <p:ph type="sldNum" sz="quarter" idx="12"/>
          </p:nvPr>
        </p:nvSpPr>
        <p:spPr/>
        <p:txBody>
          <a:bodyPr/>
          <a:lstStyle/>
          <a:p>
            <a:fld id="{660C366F-479B-A64C-85B9-34544106605E}" type="slidenum">
              <a:rPr lang="en-US" smtClean="0"/>
              <a:t>1</a:t>
            </a:fld>
            <a:endParaRPr lang="en-US" dirty="0"/>
          </a:p>
        </p:txBody>
      </p:sp>
    </p:spTree>
    <p:extLst>
      <p:ext uri="{BB962C8B-B14F-4D97-AF65-F5344CB8AC3E}">
        <p14:creationId xmlns:p14="http://schemas.microsoft.com/office/powerpoint/2010/main" val="4073067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C2A9-1729-D749-A858-ADC3DA2A485B}"/>
              </a:ext>
            </a:extLst>
          </p:cNvPr>
          <p:cNvSpPr>
            <a:spLocks noGrp="1"/>
          </p:cNvSpPr>
          <p:nvPr>
            <p:ph type="title"/>
          </p:nvPr>
        </p:nvSpPr>
        <p:spPr>
          <a:xfrm>
            <a:off x="838199" y="500062"/>
            <a:ext cx="10515600" cy="1325563"/>
          </a:xfrm>
        </p:spPr>
        <p:txBody>
          <a:bodyPr>
            <a:normAutofit/>
          </a:bodyPr>
          <a:lstStyle/>
          <a:p>
            <a:pPr algn="ctr"/>
            <a:r>
              <a:rPr lang="en-US" b="1" i="1" dirty="0"/>
              <a:t>Quiz #1: Who Am I? </a:t>
            </a:r>
          </a:p>
        </p:txBody>
      </p:sp>
      <p:sp>
        <p:nvSpPr>
          <p:cNvPr id="3" name="Content Placeholder 2">
            <a:extLst>
              <a:ext uri="{FF2B5EF4-FFF2-40B4-BE49-F238E27FC236}">
                <a16:creationId xmlns:a16="http://schemas.microsoft.com/office/drawing/2014/main" id="{3D0649AA-D25C-3F47-9677-379D02AD0EB4}"/>
              </a:ext>
            </a:extLst>
          </p:cNvPr>
          <p:cNvSpPr>
            <a:spLocks noGrp="1"/>
          </p:cNvSpPr>
          <p:nvPr>
            <p:ph idx="1"/>
          </p:nvPr>
        </p:nvSpPr>
        <p:spPr>
          <a:xfrm>
            <a:off x="838201" y="1825625"/>
            <a:ext cx="7772399" cy="4351338"/>
          </a:xfrm>
        </p:spPr>
        <p:txBody>
          <a:bodyPr>
            <a:noAutofit/>
          </a:bodyPr>
          <a:lstStyle/>
          <a:p>
            <a:pPr>
              <a:lnSpc>
                <a:spcPct val="100000"/>
              </a:lnSpc>
              <a:spcBef>
                <a:spcPts val="400"/>
              </a:spcBef>
            </a:pPr>
            <a:r>
              <a:rPr lang="en-US" sz="2000" dirty="0"/>
              <a:t>I  am a politician. </a:t>
            </a:r>
          </a:p>
          <a:p>
            <a:pPr>
              <a:lnSpc>
                <a:spcPct val="100000"/>
              </a:lnSpc>
              <a:spcBef>
                <a:spcPts val="400"/>
              </a:spcBef>
            </a:pPr>
            <a:r>
              <a:rPr lang="en-US" sz="2000" dirty="0"/>
              <a:t>While I am happily married, I have been having an affair with the woman on the right (also a politician.)</a:t>
            </a:r>
          </a:p>
          <a:p>
            <a:pPr>
              <a:lnSpc>
                <a:spcPct val="100000"/>
              </a:lnSpc>
              <a:spcBef>
                <a:spcPts val="400"/>
              </a:spcBef>
            </a:pPr>
            <a:r>
              <a:rPr lang="en-US" sz="2000" dirty="0"/>
              <a:t>She is also having an affair with a politician who is the minority whip of the other party. </a:t>
            </a:r>
          </a:p>
          <a:p>
            <a:pPr>
              <a:lnSpc>
                <a:spcPct val="100000"/>
              </a:lnSpc>
              <a:spcBef>
                <a:spcPts val="400"/>
              </a:spcBef>
            </a:pPr>
            <a:r>
              <a:rPr lang="en-US" sz="2000" dirty="0"/>
              <a:t>When it was time to redistrict, my top goal was to gerrymander the other guy’s district so I didn’t have to worry about the competition. </a:t>
            </a:r>
            <a:endParaRPr lang="en-US" sz="2400" dirty="0"/>
          </a:p>
          <a:p>
            <a:pPr lvl="5">
              <a:lnSpc>
                <a:spcPct val="100000"/>
              </a:lnSpc>
              <a:spcBef>
                <a:spcPts val="400"/>
              </a:spcBef>
            </a:pPr>
            <a:r>
              <a:rPr lang="en-US" sz="2200" dirty="0"/>
              <a:t>Who Am I?</a:t>
            </a:r>
          </a:p>
          <a:p>
            <a:pPr>
              <a:lnSpc>
                <a:spcPct val="100000"/>
              </a:lnSpc>
              <a:spcBef>
                <a:spcPts val="400"/>
              </a:spcBef>
            </a:pPr>
            <a:r>
              <a:rPr lang="en-US" sz="2000" dirty="0"/>
              <a:t>A.   Anthony Wiener 			B.  Bill Clinton </a:t>
            </a:r>
          </a:p>
          <a:p>
            <a:pPr>
              <a:lnSpc>
                <a:spcPct val="100000"/>
              </a:lnSpc>
              <a:spcBef>
                <a:spcPts val="400"/>
              </a:spcBef>
            </a:pPr>
            <a:r>
              <a:rPr lang="en-US" sz="2000" dirty="0"/>
              <a:t>C.   Mark Sanford 			D.  Wilbur Mills </a:t>
            </a:r>
          </a:p>
          <a:p>
            <a:pPr>
              <a:lnSpc>
                <a:spcPct val="100000"/>
              </a:lnSpc>
              <a:spcBef>
                <a:spcPts val="400"/>
              </a:spcBef>
            </a:pPr>
            <a:r>
              <a:rPr lang="en-US" sz="2000" dirty="0"/>
              <a:t>E.   Newt Gingrich			F.   Sheldon Silver</a:t>
            </a:r>
          </a:p>
        </p:txBody>
      </p:sp>
      <p:sp>
        <p:nvSpPr>
          <p:cNvPr id="4" name="Slide Number Placeholder 3">
            <a:extLst>
              <a:ext uri="{FF2B5EF4-FFF2-40B4-BE49-F238E27FC236}">
                <a16:creationId xmlns:a16="http://schemas.microsoft.com/office/drawing/2014/main" id="{1C3D8272-BF72-104A-9CCA-37B34735EB38}"/>
              </a:ext>
            </a:extLst>
          </p:cNvPr>
          <p:cNvSpPr>
            <a:spLocks noGrp="1"/>
          </p:cNvSpPr>
          <p:nvPr>
            <p:ph type="sldNum" sz="quarter" idx="12"/>
          </p:nvPr>
        </p:nvSpPr>
        <p:spPr/>
        <p:txBody>
          <a:bodyPr/>
          <a:lstStyle/>
          <a:p>
            <a:fld id="{660C366F-479B-A64C-85B9-34544106605E}" type="slidenum">
              <a:rPr lang="en-US" smtClean="0"/>
              <a:t>10</a:t>
            </a:fld>
            <a:endParaRPr lang="en-US" dirty="0"/>
          </a:p>
        </p:txBody>
      </p:sp>
      <p:pic>
        <p:nvPicPr>
          <p:cNvPr id="5" name="Picture 4">
            <a:extLst>
              <a:ext uri="{FF2B5EF4-FFF2-40B4-BE49-F238E27FC236}">
                <a16:creationId xmlns:a16="http://schemas.microsoft.com/office/drawing/2014/main" id="{28245FD7-62A0-E04C-98CC-B14E85F7337C}"/>
              </a:ext>
            </a:extLst>
          </p:cNvPr>
          <p:cNvPicPr>
            <a:picLocks noChangeAspect="1"/>
          </p:cNvPicPr>
          <p:nvPr/>
        </p:nvPicPr>
        <p:blipFill>
          <a:blip r:embed="rId3"/>
          <a:stretch>
            <a:fillRect/>
          </a:stretch>
        </p:blipFill>
        <p:spPr>
          <a:xfrm>
            <a:off x="8771467" y="1422401"/>
            <a:ext cx="3420533" cy="475456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5F6B00A-AC4A-5B44-A023-1CD5C4FF588C}"/>
              </a:ext>
            </a:extLst>
          </p:cNvPr>
          <p:cNvPicPr>
            <a:picLocks noChangeAspect="1"/>
          </p:cNvPicPr>
          <p:nvPr/>
        </p:nvPicPr>
        <p:blipFill>
          <a:blip r:embed="rId4"/>
          <a:stretch>
            <a:fillRect/>
          </a:stretch>
        </p:blipFill>
        <p:spPr>
          <a:xfrm>
            <a:off x="-2" y="0"/>
            <a:ext cx="2438400" cy="939939"/>
          </a:xfrm>
          <a:prstGeom prst="rect">
            <a:avLst/>
          </a:prstGeom>
        </p:spPr>
      </p:pic>
    </p:spTree>
    <p:extLst>
      <p:ext uri="{BB962C8B-B14F-4D97-AF65-F5344CB8AC3E}">
        <p14:creationId xmlns:p14="http://schemas.microsoft.com/office/powerpoint/2010/main" val="142965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37D5C-A99B-794D-A13D-53F91DBA38CB}"/>
              </a:ext>
            </a:extLst>
          </p:cNvPr>
          <p:cNvSpPr>
            <a:spLocks noGrp="1"/>
          </p:cNvSpPr>
          <p:nvPr>
            <p:ph type="title"/>
          </p:nvPr>
        </p:nvSpPr>
        <p:spPr>
          <a:xfrm>
            <a:off x="838200" y="891152"/>
            <a:ext cx="10515600" cy="799536"/>
          </a:xfrm>
        </p:spPr>
        <p:txBody>
          <a:bodyPr>
            <a:normAutofit/>
          </a:bodyPr>
          <a:lstStyle/>
          <a:p>
            <a:pPr algn="ctr"/>
            <a:r>
              <a:rPr lang="en-US" sz="3200" b="1" i="1" dirty="0"/>
              <a:t>Sex Can Get You Gerrymandered</a:t>
            </a:r>
          </a:p>
        </p:txBody>
      </p:sp>
      <p:sp>
        <p:nvSpPr>
          <p:cNvPr id="3" name="Content Placeholder 2">
            <a:extLst>
              <a:ext uri="{FF2B5EF4-FFF2-40B4-BE49-F238E27FC236}">
                <a16:creationId xmlns:a16="http://schemas.microsoft.com/office/drawing/2014/main" id="{29747F80-EB34-144F-AB78-EC2C80336F09}"/>
              </a:ext>
            </a:extLst>
          </p:cNvPr>
          <p:cNvSpPr>
            <a:spLocks noGrp="1"/>
          </p:cNvSpPr>
          <p:nvPr>
            <p:ph idx="1"/>
          </p:nvPr>
        </p:nvSpPr>
        <p:spPr>
          <a:xfrm>
            <a:off x="626533" y="1913467"/>
            <a:ext cx="10727267" cy="4053381"/>
          </a:xfrm>
        </p:spPr>
        <p:txBody>
          <a:bodyPr>
            <a:normAutofit/>
          </a:bodyPr>
          <a:lstStyle/>
          <a:p>
            <a:pPr marL="0" lvl="1" indent="0">
              <a:lnSpc>
                <a:spcPct val="100000"/>
              </a:lnSpc>
              <a:spcBef>
                <a:spcPts val="0"/>
              </a:spcBef>
              <a:spcAft>
                <a:spcPts val="1200"/>
              </a:spcAft>
              <a:buNone/>
            </a:pPr>
            <a:r>
              <a:rPr lang="en-US" sz="2000" dirty="0"/>
              <a:t>Sheldon Silver, the Democratic Speaker of the New York Assembly, was allegedly having an affair with another Assembly member. *</a:t>
            </a:r>
          </a:p>
          <a:p>
            <a:pPr marL="228600" lvl="1">
              <a:lnSpc>
                <a:spcPct val="100000"/>
              </a:lnSpc>
              <a:spcBef>
                <a:spcPts val="0"/>
              </a:spcBef>
              <a:spcAft>
                <a:spcPts val="600"/>
              </a:spcAft>
            </a:pPr>
            <a:r>
              <a:rPr lang="en-US" sz="2000" dirty="0"/>
              <a:t>The Republican Minority Whip was also allegedly having an affair with the same Assemblywoman.</a:t>
            </a:r>
          </a:p>
          <a:p>
            <a:pPr>
              <a:lnSpc>
                <a:spcPct val="100000"/>
              </a:lnSpc>
              <a:spcBef>
                <a:spcPts val="0"/>
              </a:spcBef>
              <a:spcAft>
                <a:spcPts val="600"/>
              </a:spcAft>
            </a:pPr>
            <a:r>
              <a:rPr lang="en-US" sz="2000" dirty="0"/>
              <a:t>To eliminate the competition, Silver instructed his caucus to  gerrymander the district of his Republican rival, so his rival had to retire, and he could have his mistress to himself.  </a:t>
            </a:r>
          </a:p>
          <a:p>
            <a:pPr>
              <a:lnSpc>
                <a:spcPct val="100000"/>
              </a:lnSpc>
              <a:spcBef>
                <a:spcPts val="0"/>
              </a:spcBef>
              <a:spcAft>
                <a:spcPts val="600"/>
              </a:spcAft>
            </a:pPr>
            <a:r>
              <a:rPr lang="en-US" sz="2000" dirty="0"/>
              <a:t>Unfortunately for Silver, he was later convicted on Federal corruption charges and sent to Otisville Prison, which probably did not help his sex life. </a:t>
            </a:r>
          </a:p>
          <a:p>
            <a:pPr marL="800100" lvl="2" indent="-342900">
              <a:lnSpc>
                <a:spcPct val="100000"/>
              </a:lnSpc>
              <a:spcBef>
                <a:spcPts val="0"/>
              </a:spcBef>
            </a:pPr>
            <a:r>
              <a:rPr lang="en-US" dirty="0"/>
              <a:t>Using gerrymandering to eliminate romantic rivals is a </a:t>
            </a:r>
            <a:r>
              <a:rPr lang="en-US" dirty="0" err="1"/>
              <a:t>surperb</a:t>
            </a:r>
            <a:r>
              <a:rPr lang="en-US" dirty="0"/>
              <a:t> application that would have greatly impressed our forefathers.</a:t>
            </a:r>
          </a:p>
          <a:p>
            <a:pPr marL="0" lvl="1" indent="0">
              <a:lnSpc>
                <a:spcPct val="100000"/>
              </a:lnSpc>
              <a:spcBef>
                <a:spcPts val="0"/>
              </a:spcBef>
              <a:buNone/>
            </a:pPr>
            <a:endParaRPr lang="en-US" sz="2000" dirty="0"/>
          </a:p>
          <a:p>
            <a:pPr marL="0" lvl="1" indent="0">
              <a:lnSpc>
                <a:spcPct val="100000"/>
              </a:lnSpc>
              <a:spcBef>
                <a:spcPts val="0"/>
              </a:spcBef>
              <a:buNone/>
            </a:pPr>
            <a:endParaRPr lang="en-US" sz="1800" dirty="0"/>
          </a:p>
        </p:txBody>
      </p:sp>
      <p:sp>
        <p:nvSpPr>
          <p:cNvPr id="4" name="TextBox 3">
            <a:extLst>
              <a:ext uri="{FF2B5EF4-FFF2-40B4-BE49-F238E27FC236}">
                <a16:creationId xmlns:a16="http://schemas.microsoft.com/office/drawing/2014/main" id="{B09B5A47-7A13-8C48-A911-46A42B321BE7}"/>
              </a:ext>
            </a:extLst>
          </p:cNvPr>
          <p:cNvSpPr txBox="1"/>
          <p:nvPr/>
        </p:nvSpPr>
        <p:spPr>
          <a:xfrm>
            <a:off x="1139868" y="5966848"/>
            <a:ext cx="5462410" cy="800219"/>
          </a:xfrm>
          <a:prstGeom prst="rect">
            <a:avLst/>
          </a:prstGeom>
          <a:noFill/>
        </p:spPr>
        <p:txBody>
          <a:bodyPr wrap="square" rtlCol="0">
            <a:spAutoFit/>
          </a:bodyPr>
          <a:lstStyle/>
          <a:p>
            <a:r>
              <a:rPr lang="en-US" dirty="0"/>
              <a:t>*</a:t>
            </a:r>
            <a:r>
              <a:rPr lang="en-US" sz="1000" dirty="0"/>
              <a:t>N.Y. Post April 18, 2016, All About Redistricting: Prof. Justin Levitt’s Guide to Drawing Electoral Lines.</a:t>
            </a:r>
          </a:p>
          <a:p>
            <a:endParaRPr lang="en-US" dirty="0"/>
          </a:p>
        </p:txBody>
      </p:sp>
      <p:sp>
        <p:nvSpPr>
          <p:cNvPr id="7" name="Slide Number Placeholder 6">
            <a:extLst>
              <a:ext uri="{FF2B5EF4-FFF2-40B4-BE49-F238E27FC236}">
                <a16:creationId xmlns:a16="http://schemas.microsoft.com/office/drawing/2014/main" id="{C5654E44-9687-2448-9580-FA8BA29FB327}"/>
              </a:ext>
            </a:extLst>
          </p:cNvPr>
          <p:cNvSpPr>
            <a:spLocks noGrp="1"/>
          </p:cNvSpPr>
          <p:nvPr>
            <p:ph type="sldNum" sz="quarter" idx="12"/>
          </p:nvPr>
        </p:nvSpPr>
        <p:spPr/>
        <p:txBody>
          <a:bodyPr/>
          <a:lstStyle/>
          <a:p>
            <a:fld id="{660C366F-479B-A64C-85B9-34544106605E}" type="slidenum">
              <a:rPr lang="en-US" smtClean="0"/>
              <a:t>11</a:t>
            </a:fld>
            <a:endParaRPr lang="en-US" dirty="0"/>
          </a:p>
        </p:txBody>
      </p:sp>
      <p:pic>
        <p:nvPicPr>
          <p:cNvPr id="8" name="Picture 7" descr="A picture containing text&#10;&#10;Description automatically generated">
            <a:extLst>
              <a:ext uri="{FF2B5EF4-FFF2-40B4-BE49-F238E27FC236}">
                <a16:creationId xmlns:a16="http://schemas.microsoft.com/office/drawing/2014/main" id="{8AEC7558-44D1-6F48-942F-54A5EED89C5B}"/>
              </a:ext>
            </a:extLst>
          </p:cNvPr>
          <p:cNvPicPr>
            <a:picLocks noChangeAspect="1"/>
          </p:cNvPicPr>
          <p:nvPr/>
        </p:nvPicPr>
        <p:blipFill>
          <a:blip r:embed="rId3"/>
          <a:stretch>
            <a:fillRect/>
          </a:stretch>
        </p:blipFill>
        <p:spPr>
          <a:xfrm>
            <a:off x="35673" y="31681"/>
            <a:ext cx="2199527" cy="859472"/>
          </a:xfrm>
          <a:prstGeom prst="rect">
            <a:avLst/>
          </a:prstGeom>
        </p:spPr>
      </p:pic>
    </p:spTree>
    <p:extLst>
      <p:ext uri="{BB962C8B-B14F-4D97-AF65-F5344CB8AC3E}">
        <p14:creationId xmlns:p14="http://schemas.microsoft.com/office/powerpoint/2010/main" val="284195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86AB4-EB4E-264D-BD44-5DCCF54BAB5B}"/>
              </a:ext>
            </a:extLst>
          </p:cNvPr>
          <p:cNvSpPr>
            <a:spLocks noGrp="1"/>
          </p:cNvSpPr>
          <p:nvPr>
            <p:ph type="title"/>
          </p:nvPr>
        </p:nvSpPr>
        <p:spPr/>
        <p:txBody>
          <a:bodyPr/>
          <a:lstStyle/>
          <a:p>
            <a:pPr algn="ctr"/>
            <a:r>
              <a:rPr lang="en-US" b="1" i="1" dirty="0"/>
              <a:t>Quiz # 2</a:t>
            </a:r>
          </a:p>
        </p:txBody>
      </p:sp>
      <p:sp>
        <p:nvSpPr>
          <p:cNvPr id="3" name="Content Placeholder 2">
            <a:extLst>
              <a:ext uri="{FF2B5EF4-FFF2-40B4-BE49-F238E27FC236}">
                <a16:creationId xmlns:a16="http://schemas.microsoft.com/office/drawing/2014/main" id="{8A70A9BA-63A8-BC4E-9EE0-A562678E660D}"/>
              </a:ext>
            </a:extLst>
          </p:cNvPr>
          <p:cNvSpPr>
            <a:spLocks noGrp="1"/>
          </p:cNvSpPr>
          <p:nvPr>
            <p:ph idx="1"/>
          </p:nvPr>
        </p:nvSpPr>
        <p:spPr/>
        <p:txBody>
          <a:bodyPr/>
          <a:lstStyle/>
          <a:p>
            <a:pPr marL="0" indent="0">
              <a:buNone/>
            </a:pPr>
            <a:r>
              <a:rPr lang="en-US" dirty="0"/>
              <a:t>Name The Most Successful Politician Ever To Be Gerrymandered Out of Running for Office. </a:t>
            </a:r>
          </a:p>
          <a:p>
            <a:pPr marL="0" indent="0">
              <a:lnSpc>
                <a:spcPct val="100000"/>
              </a:lnSpc>
              <a:buNone/>
            </a:pPr>
            <a:endParaRPr lang="en-US" sz="2000" dirty="0"/>
          </a:p>
          <a:p>
            <a:pPr marL="971550" lvl="1" indent="-514350">
              <a:lnSpc>
                <a:spcPct val="100000"/>
              </a:lnSpc>
              <a:buAutoNum type="alphaUcPeriod"/>
            </a:pPr>
            <a:r>
              <a:rPr lang="en-US" dirty="0"/>
              <a:t>Dennis Kucinich 		D. 	Hakeem Jeffries			</a:t>
            </a:r>
          </a:p>
          <a:p>
            <a:pPr marL="971550" lvl="1" indent="-514350">
              <a:lnSpc>
                <a:spcPct val="100000"/>
              </a:lnSpc>
              <a:buAutoNum type="alphaUcPeriod"/>
            </a:pPr>
            <a:r>
              <a:rPr lang="en-US" dirty="0"/>
              <a:t>Adam Kinzinger		E.  	Barack Obama 	</a:t>
            </a:r>
          </a:p>
          <a:p>
            <a:pPr marL="971550" lvl="1" indent="-514350">
              <a:lnSpc>
                <a:spcPct val="100000"/>
              </a:lnSpc>
              <a:buAutoNum type="alphaUcPeriod"/>
            </a:pPr>
            <a:r>
              <a:rPr lang="en-US" dirty="0"/>
              <a:t>R.K. Buttterfield</a:t>
            </a:r>
          </a:p>
          <a:p>
            <a:pPr marL="0" indent="0">
              <a:buNone/>
            </a:pPr>
            <a:endParaRPr lang="en-US" dirty="0"/>
          </a:p>
        </p:txBody>
      </p:sp>
      <p:sp>
        <p:nvSpPr>
          <p:cNvPr id="4" name="Slide Number Placeholder 3">
            <a:extLst>
              <a:ext uri="{FF2B5EF4-FFF2-40B4-BE49-F238E27FC236}">
                <a16:creationId xmlns:a16="http://schemas.microsoft.com/office/drawing/2014/main" id="{2CD4FDBD-30CC-0144-9FE0-98EF25D28F6A}"/>
              </a:ext>
            </a:extLst>
          </p:cNvPr>
          <p:cNvSpPr>
            <a:spLocks noGrp="1"/>
          </p:cNvSpPr>
          <p:nvPr>
            <p:ph type="sldNum" sz="quarter" idx="12"/>
          </p:nvPr>
        </p:nvSpPr>
        <p:spPr/>
        <p:txBody>
          <a:bodyPr/>
          <a:lstStyle/>
          <a:p>
            <a:fld id="{660C366F-479B-A64C-85B9-34544106605E}" type="slidenum">
              <a:rPr lang="en-US" smtClean="0"/>
              <a:t>12</a:t>
            </a:fld>
            <a:endParaRPr lang="en-US" dirty="0"/>
          </a:p>
        </p:txBody>
      </p:sp>
      <p:pic>
        <p:nvPicPr>
          <p:cNvPr id="5" name="Picture 4" descr="A picture containing text&#10;&#10;Description automatically generated">
            <a:extLst>
              <a:ext uri="{FF2B5EF4-FFF2-40B4-BE49-F238E27FC236}">
                <a16:creationId xmlns:a16="http://schemas.microsoft.com/office/drawing/2014/main" id="{5218D1C4-DF96-034C-8A48-F24D6B4F82E5}"/>
              </a:ext>
            </a:extLst>
          </p:cNvPr>
          <p:cNvPicPr>
            <a:picLocks noChangeAspect="1"/>
          </p:cNvPicPr>
          <p:nvPr/>
        </p:nvPicPr>
        <p:blipFill>
          <a:blip r:embed="rId3"/>
          <a:stretch>
            <a:fillRect/>
          </a:stretch>
        </p:blipFill>
        <p:spPr>
          <a:xfrm>
            <a:off x="0" y="0"/>
            <a:ext cx="3132667" cy="681037"/>
          </a:xfrm>
          <a:prstGeom prst="rect">
            <a:avLst/>
          </a:prstGeom>
        </p:spPr>
      </p:pic>
    </p:spTree>
    <p:extLst>
      <p:ext uri="{BB962C8B-B14F-4D97-AF65-F5344CB8AC3E}">
        <p14:creationId xmlns:p14="http://schemas.microsoft.com/office/powerpoint/2010/main" val="2258037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055C-0A1C-B440-8DCE-01837B048955}"/>
              </a:ext>
            </a:extLst>
          </p:cNvPr>
          <p:cNvSpPr>
            <a:spLocks noGrp="1"/>
          </p:cNvSpPr>
          <p:nvPr>
            <p:ph type="title"/>
          </p:nvPr>
        </p:nvSpPr>
        <p:spPr>
          <a:xfrm>
            <a:off x="838200" y="829733"/>
            <a:ext cx="10515600" cy="860955"/>
          </a:xfrm>
        </p:spPr>
        <p:txBody>
          <a:bodyPr>
            <a:normAutofit/>
          </a:bodyPr>
          <a:lstStyle/>
          <a:p>
            <a:pPr algn="ctr"/>
            <a:r>
              <a:rPr lang="en-US" sz="3600" b="1" i="1" dirty="0"/>
              <a:t> Kinzinger Helps The Democrats-They Screw Him Over</a:t>
            </a:r>
          </a:p>
        </p:txBody>
      </p:sp>
      <p:sp>
        <p:nvSpPr>
          <p:cNvPr id="3" name="Content Placeholder 2">
            <a:extLst>
              <a:ext uri="{FF2B5EF4-FFF2-40B4-BE49-F238E27FC236}">
                <a16:creationId xmlns:a16="http://schemas.microsoft.com/office/drawing/2014/main" id="{1267CC7A-94FB-844D-A91B-4054D5E27BCE}"/>
              </a:ext>
            </a:extLst>
          </p:cNvPr>
          <p:cNvSpPr>
            <a:spLocks noGrp="1"/>
          </p:cNvSpPr>
          <p:nvPr>
            <p:ph idx="1"/>
          </p:nvPr>
        </p:nvSpPr>
        <p:spPr/>
        <p:txBody>
          <a:bodyPr>
            <a:normAutofit lnSpcReduction="10000"/>
          </a:bodyPr>
          <a:lstStyle/>
          <a:p>
            <a:pPr>
              <a:spcAft>
                <a:spcPts val="600"/>
              </a:spcAft>
            </a:pPr>
            <a:r>
              <a:rPr lang="en-US" sz="2000" dirty="0"/>
              <a:t>Adam Kinzinger became the first Republican to support the impeachment of Donald Trump and one of two Republicans on the January 6 commission. </a:t>
            </a:r>
          </a:p>
          <a:p>
            <a:pPr>
              <a:spcAft>
                <a:spcPts val="600"/>
              </a:spcAft>
            </a:pPr>
            <a:r>
              <a:rPr lang="en-US" sz="2000" dirty="0"/>
              <a:t>He tweeted,  “Trump was the worst President the U.S. has ever had.” </a:t>
            </a:r>
          </a:p>
          <a:p>
            <a:pPr>
              <a:spcAft>
                <a:spcPts val="600"/>
              </a:spcAft>
            </a:pPr>
            <a:r>
              <a:rPr lang="en-US" sz="2000" dirty="0"/>
              <a:t>The Republican National Committee censured Kinzinger. </a:t>
            </a:r>
          </a:p>
          <a:p>
            <a:pPr>
              <a:spcAft>
                <a:spcPts val="600"/>
              </a:spcAft>
            </a:pPr>
            <a:r>
              <a:rPr lang="en-US" sz="2000" dirty="0"/>
              <a:t>Kinzinger should have been someone the Democrats wanted to support. </a:t>
            </a:r>
          </a:p>
          <a:p>
            <a:pPr>
              <a:spcAft>
                <a:spcPts val="600"/>
              </a:spcAft>
            </a:pPr>
            <a:r>
              <a:rPr lang="en-US" sz="2000" b="1" dirty="0"/>
              <a:t>Yet Kinzinger is one of the few politicians to have been Gerrymandered twice. </a:t>
            </a:r>
          </a:p>
          <a:p>
            <a:pPr>
              <a:spcAft>
                <a:spcPts val="600"/>
              </a:spcAft>
            </a:pPr>
            <a:r>
              <a:rPr lang="en-US" sz="2000" dirty="0"/>
              <a:t>In 2012, Democrats redistricted Kinzinger, giving him two choices. He could run against Jesse Jackson Jr. or challenge an incumbent Republican in the neighboring district. Rather than challenge Jackson, (who was subsequently charged with mail fraud and resigned), Kinzinger ran against the Republican and won. </a:t>
            </a:r>
          </a:p>
          <a:p>
            <a:pPr>
              <a:spcAft>
                <a:spcPts val="600"/>
              </a:spcAft>
            </a:pPr>
            <a:r>
              <a:rPr lang="en-US" sz="2000" dirty="0"/>
              <a:t>10 years later, to thank Kinzinger for his support, the Democrats once again gerrymandered him out of his district. This time, Kinzinger had no other choices, and was forced to retire. </a:t>
            </a:r>
          </a:p>
          <a:p>
            <a:pPr>
              <a:spcAft>
                <a:spcPts val="600"/>
              </a:spcAft>
            </a:pPr>
            <a:endParaRPr lang="en-US" sz="1800" dirty="0"/>
          </a:p>
        </p:txBody>
      </p:sp>
      <p:sp>
        <p:nvSpPr>
          <p:cNvPr id="8" name="Slide Number Placeholder 7">
            <a:extLst>
              <a:ext uri="{FF2B5EF4-FFF2-40B4-BE49-F238E27FC236}">
                <a16:creationId xmlns:a16="http://schemas.microsoft.com/office/drawing/2014/main" id="{D93232F1-6960-AD42-AC26-841447C07A5C}"/>
              </a:ext>
            </a:extLst>
          </p:cNvPr>
          <p:cNvSpPr>
            <a:spLocks noGrp="1"/>
          </p:cNvSpPr>
          <p:nvPr>
            <p:ph type="sldNum" sz="quarter" idx="12"/>
          </p:nvPr>
        </p:nvSpPr>
        <p:spPr/>
        <p:txBody>
          <a:bodyPr/>
          <a:lstStyle/>
          <a:p>
            <a:fld id="{660C366F-479B-A64C-85B9-34544106605E}" type="slidenum">
              <a:rPr lang="en-US" smtClean="0"/>
              <a:t>13</a:t>
            </a:fld>
            <a:endParaRPr lang="en-US"/>
          </a:p>
        </p:txBody>
      </p:sp>
      <p:pic>
        <p:nvPicPr>
          <p:cNvPr id="6" name="Picture 5" descr="A picture containing text&#10;&#10;Description automatically generated">
            <a:extLst>
              <a:ext uri="{FF2B5EF4-FFF2-40B4-BE49-F238E27FC236}">
                <a16:creationId xmlns:a16="http://schemas.microsoft.com/office/drawing/2014/main" id="{BE2B20DA-52A6-AD4C-B2CF-35E1F8A49800}"/>
              </a:ext>
            </a:extLst>
          </p:cNvPr>
          <p:cNvPicPr>
            <a:picLocks noChangeAspect="1"/>
          </p:cNvPicPr>
          <p:nvPr/>
        </p:nvPicPr>
        <p:blipFill>
          <a:blip r:embed="rId3"/>
          <a:stretch>
            <a:fillRect/>
          </a:stretch>
        </p:blipFill>
        <p:spPr>
          <a:xfrm>
            <a:off x="0" y="1"/>
            <a:ext cx="2404533" cy="650346"/>
          </a:xfrm>
          <a:prstGeom prst="rect">
            <a:avLst/>
          </a:prstGeom>
        </p:spPr>
      </p:pic>
    </p:spTree>
    <p:extLst>
      <p:ext uri="{BB962C8B-B14F-4D97-AF65-F5344CB8AC3E}">
        <p14:creationId xmlns:p14="http://schemas.microsoft.com/office/powerpoint/2010/main" val="339105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D5C9-7680-3547-A06C-11F10A652EC6}"/>
              </a:ext>
            </a:extLst>
          </p:cNvPr>
          <p:cNvSpPr>
            <a:spLocks noGrp="1"/>
          </p:cNvSpPr>
          <p:nvPr>
            <p:ph type="title"/>
          </p:nvPr>
        </p:nvSpPr>
        <p:spPr>
          <a:xfrm>
            <a:off x="838200" y="833824"/>
            <a:ext cx="10515600" cy="533011"/>
          </a:xfrm>
        </p:spPr>
        <p:txBody>
          <a:bodyPr>
            <a:normAutofit fontScale="90000"/>
          </a:bodyPr>
          <a:lstStyle/>
          <a:p>
            <a:pPr algn="ctr"/>
            <a:r>
              <a:rPr lang="en-US" sz="3600" b="1" i="1"/>
              <a:t>Gerrymandering Is “Gangsta!”</a:t>
            </a:r>
            <a:endParaRPr lang="en-US" sz="3600" b="1"/>
          </a:p>
        </p:txBody>
      </p:sp>
      <p:sp>
        <p:nvSpPr>
          <p:cNvPr id="3" name="Content Placeholder 2">
            <a:extLst>
              <a:ext uri="{FF2B5EF4-FFF2-40B4-BE49-F238E27FC236}">
                <a16:creationId xmlns:a16="http://schemas.microsoft.com/office/drawing/2014/main" id="{920B5CB1-545C-274F-92CC-215CDFABCB0A}"/>
              </a:ext>
            </a:extLst>
          </p:cNvPr>
          <p:cNvSpPr>
            <a:spLocks noGrp="1"/>
          </p:cNvSpPr>
          <p:nvPr>
            <p:ph idx="1"/>
          </p:nvPr>
        </p:nvSpPr>
        <p:spPr>
          <a:xfrm>
            <a:off x="838200" y="1519623"/>
            <a:ext cx="8373533" cy="4657340"/>
          </a:xfrm>
        </p:spPr>
        <p:txBody>
          <a:bodyPr>
            <a:normAutofit/>
          </a:bodyPr>
          <a:lstStyle/>
          <a:p>
            <a:pPr marL="0" indent="0" fontAlgn="base">
              <a:buNone/>
            </a:pPr>
            <a:r>
              <a:rPr lang="en-US" sz="2000" b="1" dirty="0"/>
              <a:t>Gerrymandering is not only a vehicle to limit the other party. It is also used to get rid of up-and-coming primary opponents in the same party.  </a:t>
            </a:r>
          </a:p>
          <a:p>
            <a:pPr fontAlgn="base"/>
            <a:r>
              <a:rPr lang="en-US" sz="1900" b="1" dirty="0"/>
              <a:t>In 2000, Hakeem Jeffries,</a:t>
            </a:r>
            <a:r>
              <a:rPr lang="en-US" sz="1900" dirty="0"/>
              <a:t> now the 4</a:t>
            </a:r>
            <a:r>
              <a:rPr lang="en-US" sz="1900" baseline="30000" dirty="0"/>
              <a:t>th</a:t>
            </a:r>
            <a:r>
              <a:rPr lang="en-US" sz="1900" dirty="0"/>
              <a:t> leading Democrat in Congress, ran a strong campaign against an incumbent for N.Y. State Assembly. </a:t>
            </a:r>
            <a:r>
              <a:rPr lang="en-US" sz="1800" dirty="0"/>
              <a:t>The incumbent did not want to run against Jeffries again, so he asked the power brokers to move Jeffries’ home to another district. Without a residence in the district, Jeffries could not run. </a:t>
            </a:r>
          </a:p>
          <a:p>
            <a:pPr fontAlgn="base"/>
            <a:endParaRPr lang="en-US" sz="1800" dirty="0"/>
          </a:p>
          <a:p>
            <a:pPr marL="285750" lvl="1" indent="-285750" fontAlgn="base">
              <a:lnSpc>
                <a:spcPct val="100000"/>
              </a:lnSpc>
              <a:spcBef>
                <a:spcPts val="0"/>
              </a:spcBef>
            </a:pPr>
            <a:r>
              <a:rPr lang="en-US" sz="1800" dirty="0"/>
              <a:t>Jeffries summed up this process, </a:t>
            </a:r>
            <a:r>
              <a:rPr lang="en-US" b="1" i="1" dirty="0"/>
              <a:t>“</a:t>
            </a:r>
            <a:r>
              <a:rPr lang="en-US" sz="2000" b="1" i="1" dirty="0"/>
              <a:t>Politics can be pretty rough, but that move was </a:t>
            </a:r>
            <a:r>
              <a:rPr lang="en-US" sz="2000" b="1" i="1" dirty="0" err="1"/>
              <a:t>gangsta</a:t>
            </a:r>
            <a:r>
              <a:rPr lang="en-US" sz="2000" b="1" i="1" dirty="0"/>
              <a:t>!”</a:t>
            </a:r>
          </a:p>
        </p:txBody>
      </p:sp>
      <p:pic>
        <p:nvPicPr>
          <p:cNvPr id="5" name="Picture 4">
            <a:extLst>
              <a:ext uri="{FF2B5EF4-FFF2-40B4-BE49-F238E27FC236}">
                <a16:creationId xmlns:a16="http://schemas.microsoft.com/office/drawing/2014/main" id="{F37EE1C4-895F-C449-8740-398F12826B84}"/>
              </a:ext>
            </a:extLst>
          </p:cNvPr>
          <p:cNvPicPr>
            <a:picLocks noChangeAspect="1"/>
          </p:cNvPicPr>
          <p:nvPr/>
        </p:nvPicPr>
        <p:blipFill>
          <a:blip r:embed="rId2"/>
          <a:stretch>
            <a:fillRect/>
          </a:stretch>
        </p:blipFill>
        <p:spPr>
          <a:xfrm>
            <a:off x="9702800" y="1945506"/>
            <a:ext cx="2304152" cy="3805574"/>
          </a:xfrm>
          <a:prstGeom prst="rect">
            <a:avLst/>
          </a:prstGeom>
        </p:spPr>
      </p:pic>
      <p:sp>
        <p:nvSpPr>
          <p:cNvPr id="7" name="TextBox 6">
            <a:extLst>
              <a:ext uri="{FF2B5EF4-FFF2-40B4-BE49-F238E27FC236}">
                <a16:creationId xmlns:a16="http://schemas.microsoft.com/office/drawing/2014/main" id="{0A3AD7DA-9135-B741-A632-D3185AFDE316}"/>
              </a:ext>
            </a:extLst>
          </p:cNvPr>
          <p:cNvSpPr txBox="1"/>
          <p:nvPr/>
        </p:nvSpPr>
        <p:spPr>
          <a:xfrm>
            <a:off x="708660" y="6629400"/>
            <a:ext cx="1553630" cy="246221"/>
          </a:xfrm>
          <a:prstGeom prst="rect">
            <a:avLst/>
          </a:prstGeom>
          <a:noFill/>
        </p:spPr>
        <p:txBody>
          <a:bodyPr wrap="none" rtlCol="0">
            <a:spAutoFit/>
          </a:bodyPr>
          <a:lstStyle/>
          <a:p>
            <a:r>
              <a:rPr lang="en-US" sz="1000"/>
              <a:t>*John Oliver, April 9, 2017</a:t>
            </a:r>
          </a:p>
        </p:txBody>
      </p:sp>
      <p:sp>
        <p:nvSpPr>
          <p:cNvPr id="4" name="Slide Number Placeholder 3">
            <a:extLst>
              <a:ext uri="{FF2B5EF4-FFF2-40B4-BE49-F238E27FC236}">
                <a16:creationId xmlns:a16="http://schemas.microsoft.com/office/drawing/2014/main" id="{1885C3E3-2334-4D4A-874D-50EDB45D13AD}"/>
              </a:ext>
            </a:extLst>
          </p:cNvPr>
          <p:cNvSpPr>
            <a:spLocks noGrp="1"/>
          </p:cNvSpPr>
          <p:nvPr>
            <p:ph type="sldNum" sz="quarter" idx="12"/>
          </p:nvPr>
        </p:nvSpPr>
        <p:spPr/>
        <p:txBody>
          <a:bodyPr/>
          <a:lstStyle/>
          <a:p>
            <a:fld id="{660C366F-479B-A64C-85B9-34544106605E}" type="slidenum">
              <a:rPr lang="en-US" smtClean="0"/>
              <a:t>14</a:t>
            </a:fld>
            <a:endParaRPr lang="en-US"/>
          </a:p>
        </p:txBody>
      </p:sp>
      <p:pic>
        <p:nvPicPr>
          <p:cNvPr id="9" name="Picture 8" descr="A picture containing text&#10;&#10;Description automatically generated">
            <a:extLst>
              <a:ext uri="{FF2B5EF4-FFF2-40B4-BE49-F238E27FC236}">
                <a16:creationId xmlns:a16="http://schemas.microsoft.com/office/drawing/2014/main" id="{4AC9D6F2-2687-814F-B91E-5CD880BB142C}"/>
              </a:ext>
            </a:extLst>
          </p:cNvPr>
          <p:cNvPicPr>
            <a:picLocks noChangeAspect="1"/>
          </p:cNvPicPr>
          <p:nvPr/>
        </p:nvPicPr>
        <p:blipFill>
          <a:blip r:embed="rId3"/>
          <a:stretch>
            <a:fillRect/>
          </a:stretch>
        </p:blipFill>
        <p:spPr>
          <a:xfrm>
            <a:off x="0" y="1"/>
            <a:ext cx="2709333" cy="681036"/>
          </a:xfrm>
          <a:prstGeom prst="rect">
            <a:avLst/>
          </a:prstGeom>
        </p:spPr>
      </p:pic>
    </p:spTree>
    <p:extLst>
      <p:ext uri="{BB962C8B-B14F-4D97-AF65-F5344CB8AC3E}">
        <p14:creationId xmlns:p14="http://schemas.microsoft.com/office/powerpoint/2010/main" val="37372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25F9F-936C-3E44-80E8-5687C50725AA}"/>
              </a:ext>
            </a:extLst>
          </p:cNvPr>
          <p:cNvSpPr>
            <a:spLocks noGrp="1"/>
          </p:cNvSpPr>
          <p:nvPr>
            <p:ph type="title"/>
          </p:nvPr>
        </p:nvSpPr>
        <p:spPr>
          <a:xfrm>
            <a:off x="676930" y="701817"/>
            <a:ext cx="4560584" cy="1176247"/>
          </a:xfrm>
        </p:spPr>
        <p:txBody>
          <a:bodyPr anchor="ctr">
            <a:normAutofit/>
          </a:bodyPr>
          <a:lstStyle/>
          <a:p>
            <a:pPr algn="ctr"/>
            <a:r>
              <a:rPr lang="en-US" sz="3600" b="1" i="1"/>
              <a:t>Gangsta In Chicago</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83F38-9F98-E54C-9938-1A7C34446A14}"/>
              </a:ext>
            </a:extLst>
          </p:cNvPr>
          <p:cNvSpPr>
            <a:spLocks noGrp="1"/>
          </p:cNvSpPr>
          <p:nvPr>
            <p:ph idx="1"/>
          </p:nvPr>
        </p:nvSpPr>
        <p:spPr>
          <a:xfrm>
            <a:off x="590719" y="1560726"/>
            <a:ext cx="4559425" cy="4766298"/>
          </a:xfrm>
        </p:spPr>
        <p:txBody>
          <a:bodyPr anchor="ctr">
            <a:normAutofit/>
          </a:bodyPr>
          <a:lstStyle/>
          <a:p>
            <a:pPr marL="0" lvl="1" indent="0" fontAlgn="base">
              <a:spcBef>
                <a:spcPts val="0"/>
              </a:spcBef>
              <a:spcAft>
                <a:spcPts val="600"/>
              </a:spcAft>
              <a:buNone/>
            </a:pPr>
            <a:r>
              <a:rPr lang="en-US" sz="2000"/>
              <a:t>Also in 2000, a State Senator ran for Congress against a long-time incumbent. </a:t>
            </a:r>
          </a:p>
          <a:p>
            <a:pPr marL="342900" lvl="1" indent="-342900" fontAlgn="base">
              <a:spcBef>
                <a:spcPts val="0"/>
              </a:spcBef>
              <a:spcAft>
                <a:spcPts val="600"/>
              </a:spcAft>
            </a:pPr>
            <a:r>
              <a:rPr lang="en-US" sz="2000"/>
              <a:t>In 2002, the power brokers shifted a few houses and moved the State Senator’s home to another district so he could not run again.  </a:t>
            </a:r>
          </a:p>
          <a:p>
            <a:pPr marL="342900" lvl="1" indent="-342900" fontAlgn="base">
              <a:spcBef>
                <a:spcPts val="0"/>
              </a:spcBef>
              <a:spcAft>
                <a:spcPts val="600"/>
              </a:spcAft>
            </a:pPr>
            <a:r>
              <a:rPr lang="en-US" sz="2000"/>
              <a:t>The good news was his new district was wealthier, providing him with donors for future campaigns. </a:t>
            </a:r>
          </a:p>
          <a:p>
            <a:pPr marL="342900" lvl="1" indent="-342900" fontAlgn="base">
              <a:spcBef>
                <a:spcPts val="0"/>
              </a:spcBef>
              <a:spcAft>
                <a:spcPts val="600"/>
              </a:spcAft>
            </a:pPr>
            <a:r>
              <a:rPr lang="en-US" sz="2000"/>
              <a:t>His name was </a:t>
            </a:r>
            <a:r>
              <a:rPr lang="en-US" sz="2000" b="1"/>
              <a:t>Barack Obama. </a:t>
            </a:r>
          </a:p>
          <a:p>
            <a:pPr marL="342900" lvl="1" indent="-342900" fontAlgn="base">
              <a:spcBef>
                <a:spcPts val="0"/>
              </a:spcBef>
              <a:spcAft>
                <a:spcPts val="600"/>
              </a:spcAft>
            </a:pPr>
            <a:r>
              <a:rPr lang="en-US" sz="2000" b="1"/>
              <a:t>If Democrats will gerrymander their best young politicians, is anyone safe? –certainly not Republicans who come to their defense.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Obama 2000">
            <a:hlinkClick r:id="rId3" tooltip="&quot;Obama's district in 2000&quot;"/>
            <a:extLst>
              <a:ext uri="{FF2B5EF4-FFF2-40B4-BE49-F238E27FC236}">
                <a16:creationId xmlns:a16="http://schemas.microsoft.com/office/drawing/2014/main" id="{F9CBF415-448F-F54C-8F98-5B9A3DE12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0" r="2" b="3395"/>
          <a:stretch/>
        </p:blipFill>
        <p:spPr bwMode="auto">
          <a:xfrm>
            <a:off x="6295240" y="799352"/>
            <a:ext cx="5107958" cy="52592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BCC00A-51D5-CC49-AF3B-0926F7AF80A7}"/>
              </a:ext>
            </a:extLst>
          </p:cNvPr>
          <p:cNvSpPr>
            <a:spLocks noGrp="1"/>
          </p:cNvSpPr>
          <p:nvPr>
            <p:ph type="sldNum" sz="quarter" idx="12"/>
          </p:nvPr>
        </p:nvSpPr>
        <p:spPr>
          <a:xfrm>
            <a:off x="9385070" y="6492240"/>
            <a:ext cx="1055716" cy="365125"/>
          </a:xfrm>
        </p:spPr>
        <p:txBody>
          <a:bodyPr>
            <a:normAutofit/>
          </a:bodyPr>
          <a:lstStyle/>
          <a:p>
            <a:pPr>
              <a:spcAft>
                <a:spcPts val="600"/>
              </a:spcAft>
            </a:pPr>
            <a:fld id="{660C366F-479B-A64C-85B9-34544106605E}" type="slidenum">
              <a:rPr lang="en-US" smtClean="0"/>
              <a:pPr>
                <a:spcAft>
                  <a:spcPts val="600"/>
                </a:spcAft>
              </a:pPr>
              <a:t>15</a:t>
            </a:fld>
            <a:endParaRPr lang="en-US"/>
          </a:p>
        </p:txBody>
      </p:sp>
      <p:pic>
        <p:nvPicPr>
          <p:cNvPr id="17" name="Picture 16" descr="A picture containing text&#10;&#10;Description automatically generated">
            <a:extLst>
              <a:ext uri="{FF2B5EF4-FFF2-40B4-BE49-F238E27FC236}">
                <a16:creationId xmlns:a16="http://schemas.microsoft.com/office/drawing/2014/main" id="{73C4E887-4091-9342-BD64-E5B9AAE41934}"/>
              </a:ext>
            </a:extLst>
          </p:cNvPr>
          <p:cNvPicPr>
            <a:picLocks noChangeAspect="1"/>
          </p:cNvPicPr>
          <p:nvPr/>
        </p:nvPicPr>
        <p:blipFill>
          <a:blip r:embed="rId5"/>
          <a:stretch>
            <a:fillRect/>
          </a:stretch>
        </p:blipFill>
        <p:spPr>
          <a:xfrm>
            <a:off x="43681" y="-27455"/>
            <a:ext cx="2392023" cy="673460"/>
          </a:xfrm>
          <a:prstGeom prst="rect">
            <a:avLst/>
          </a:prstGeom>
        </p:spPr>
      </p:pic>
    </p:spTree>
    <p:extLst>
      <p:ext uri="{BB962C8B-B14F-4D97-AF65-F5344CB8AC3E}">
        <p14:creationId xmlns:p14="http://schemas.microsoft.com/office/powerpoint/2010/main" val="32964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75E6-F41B-8247-97D4-AB75B9342427}"/>
              </a:ext>
            </a:extLst>
          </p:cNvPr>
          <p:cNvSpPr>
            <a:spLocks noGrp="1"/>
          </p:cNvSpPr>
          <p:nvPr>
            <p:ph type="title"/>
          </p:nvPr>
        </p:nvSpPr>
        <p:spPr>
          <a:xfrm>
            <a:off x="838200" y="1032933"/>
            <a:ext cx="10515600" cy="429155"/>
          </a:xfrm>
        </p:spPr>
        <p:txBody>
          <a:bodyPr>
            <a:normAutofit fontScale="90000"/>
          </a:bodyPr>
          <a:lstStyle/>
          <a:p>
            <a:pPr algn="ctr"/>
            <a:r>
              <a:rPr lang="en-US" sz="3600" b="1"/>
              <a:t>Look At The Pictures- And Decide </a:t>
            </a:r>
          </a:p>
        </p:txBody>
      </p:sp>
      <p:sp>
        <p:nvSpPr>
          <p:cNvPr id="3" name="Content Placeholder 2">
            <a:extLst>
              <a:ext uri="{FF2B5EF4-FFF2-40B4-BE49-F238E27FC236}">
                <a16:creationId xmlns:a16="http://schemas.microsoft.com/office/drawing/2014/main" id="{46300038-FF2C-9B41-84E9-7C9014E574DB}"/>
              </a:ext>
            </a:extLst>
          </p:cNvPr>
          <p:cNvSpPr>
            <a:spLocks noGrp="1"/>
          </p:cNvSpPr>
          <p:nvPr>
            <p:ph idx="1"/>
          </p:nvPr>
        </p:nvSpPr>
        <p:spPr>
          <a:xfrm>
            <a:off x="885092" y="1693333"/>
            <a:ext cx="10515600" cy="4501215"/>
          </a:xfrm>
        </p:spPr>
        <p:txBody>
          <a:bodyPr>
            <a:normAutofit/>
          </a:bodyPr>
          <a:lstStyle/>
          <a:p>
            <a:pPr marL="0" indent="0">
              <a:buNone/>
            </a:pPr>
            <a:r>
              <a:rPr lang="en-US" sz="2000" dirty="0"/>
              <a:t>If you want to understand the games the politicians are playing,  look at the pictures of the districts they have drawn.</a:t>
            </a:r>
          </a:p>
          <a:p>
            <a:pPr marL="0" indent="0">
              <a:buNone/>
            </a:pPr>
            <a:r>
              <a:rPr lang="en-US" sz="2000" dirty="0"/>
              <a:t>Districts are not supposed to be drawn for getting rid of romantic rivals or future Presidents. Instead, they are supposed to be:</a:t>
            </a:r>
          </a:p>
          <a:p>
            <a:pPr marL="411480">
              <a:lnSpc>
                <a:spcPct val="100000"/>
              </a:lnSpc>
              <a:spcBef>
                <a:spcPts val="400"/>
              </a:spcBef>
            </a:pPr>
            <a:r>
              <a:rPr lang="en-US" sz="2000" dirty="0"/>
              <a:t>Equal Size (one person-one vote). </a:t>
            </a:r>
          </a:p>
          <a:p>
            <a:pPr marL="411480">
              <a:lnSpc>
                <a:spcPct val="100000"/>
              </a:lnSpc>
              <a:spcBef>
                <a:spcPts val="400"/>
              </a:spcBef>
            </a:pPr>
            <a:r>
              <a:rPr lang="en-US" sz="2000" dirty="0"/>
              <a:t>Contiguous (no interruptions from one end of the district to the other.) and Compact</a:t>
            </a:r>
          </a:p>
          <a:p>
            <a:pPr marL="411480">
              <a:lnSpc>
                <a:spcPct val="100000"/>
              </a:lnSpc>
              <a:spcBef>
                <a:spcPts val="400"/>
              </a:spcBef>
            </a:pPr>
            <a:r>
              <a:rPr lang="en-US" sz="2000" dirty="0"/>
              <a:t>Follow political boundaries of cities and counties, </a:t>
            </a:r>
          </a:p>
          <a:p>
            <a:pPr marL="411480">
              <a:lnSpc>
                <a:spcPct val="100000"/>
              </a:lnSpc>
              <a:spcBef>
                <a:spcPts val="400"/>
              </a:spcBef>
            </a:pPr>
            <a:r>
              <a:rPr lang="en-US" sz="2000" dirty="0"/>
              <a:t>Preserve Communities of Interest. </a:t>
            </a:r>
          </a:p>
          <a:p>
            <a:pPr marL="0" indent="0">
              <a:lnSpc>
                <a:spcPct val="100000"/>
              </a:lnSpc>
              <a:spcBef>
                <a:spcPts val="400"/>
              </a:spcBef>
              <a:buNone/>
            </a:pPr>
            <a:r>
              <a:rPr lang="en-US" sz="2000" dirty="0"/>
              <a:t>In other words, the ideal district should look like a geometric figure.</a:t>
            </a:r>
          </a:p>
          <a:p>
            <a:pPr marL="0" indent="0">
              <a:lnSpc>
                <a:spcPct val="100000"/>
              </a:lnSpc>
              <a:spcBef>
                <a:spcPts val="400"/>
              </a:spcBef>
              <a:buNone/>
            </a:pPr>
            <a:endParaRPr lang="en-US" sz="2000" dirty="0"/>
          </a:p>
          <a:p>
            <a:pPr lvl="1">
              <a:lnSpc>
                <a:spcPct val="100000"/>
              </a:lnSpc>
              <a:spcBef>
                <a:spcPts val="400"/>
              </a:spcBef>
            </a:pPr>
            <a:r>
              <a:rPr lang="en-US" sz="2000" dirty="0"/>
              <a:t>Let’s look at some of the artwork of our politicians. </a:t>
            </a:r>
          </a:p>
        </p:txBody>
      </p:sp>
      <p:sp>
        <p:nvSpPr>
          <p:cNvPr id="4" name="Slide Number Placeholder 3">
            <a:extLst>
              <a:ext uri="{FF2B5EF4-FFF2-40B4-BE49-F238E27FC236}">
                <a16:creationId xmlns:a16="http://schemas.microsoft.com/office/drawing/2014/main" id="{D955DFE6-8DA7-A844-9426-B7F261201E61}"/>
              </a:ext>
            </a:extLst>
          </p:cNvPr>
          <p:cNvSpPr>
            <a:spLocks noGrp="1"/>
          </p:cNvSpPr>
          <p:nvPr>
            <p:ph type="sldNum" sz="quarter" idx="12"/>
          </p:nvPr>
        </p:nvSpPr>
        <p:spPr/>
        <p:txBody>
          <a:bodyPr/>
          <a:lstStyle/>
          <a:p>
            <a:fld id="{660C366F-479B-A64C-85B9-34544106605E}" type="slidenum">
              <a:rPr lang="en-US" smtClean="0"/>
              <a:t>16</a:t>
            </a:fld>
            <a:endParaRPr lang="en-US"/>
          </a:p>
        </p:txBody>
      </p:sp>
      <p:pic>
        <p:nvPicPr>
          <p:cNvPr id="6" name="Picture 5" descr="A picture containing text&#10;&#10;Description automatically generated">
            <a:extLst>
              <a:ext uri="{FF2B5EF4-FFF2-40B4-BE49-F238E27FC236}">
                <a16:creationId xmlns:a16="http://schemas.microsoft.com/office/drawing/2014/main" id="{C814FBD2-2EDD-EC44-9D05-4BC33ABBC272}"/>
              </a:ext>
            </a:extLst>
          </p:cNvPr>
          <p:cNvPicPr>
            <a:picLocks noChangeAspect="1"/>
          </p:cNvPicPr>
          <p:nvPr/>
        </p:nvPicPr>
        <p:blipFill>
          <a:blip r:embed="rId3"/>
          <a:stretch>
            <a:fillRect/>
          </a:stretch>
        </p:blipFill>
        <p:spPr>
          <a:xfrm>
            <a:off x="43682" y="28753"/>
            <a:ext cx="1937518" cy="634699"/>
          </a:xfrm>
          <a:prstGeom prst="rect">
            <a:avLst/>
          </a:prstGeom>
        </p:spPr>
      </p:pic>
    </p:spTree>
    <p:extLst>
      <p:ext uri="{BB962C8B-B14F-4D97-AF65-F5344CB8AC3E}">
        <p14:creationId xmlns:p14="http://schemas.microsoft.com/office/powerpoint/2010/main" val="384706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3D01-4646-104E-AB76-B624AE00B9AB}"/>
              </a:ext>
            </a:extLst>
          </p:cNvPr>
          <p:cNvSpPr>
            <a:spLocks noGrp="1"/>
          </p:cNvSpPr>
          <p:nvPr>
            <p:ph type="title"/>
          </p:nvPr>
        </p:nvSpPr>
        <p:spPr>
          <a:xfrm>
            <a:off x="104932" y="1206276"/>
            <a:ext cx="6547176" cy="620275"/>
          </a:xfrm>
        </p:spPr>
        <p:txBody>
          <a:bodyPr>
            <a:noAutofit/>
          </a:bodyPr>
          <a:lstStyle/>
          <a:p>
            <a:pPr algn="ctr"/>
            <a:r>
              <a:rPr lang="en-US" sz="2000" b="1"/>
              <a:t>Broken Wing Pterodactyl Lying Prostrate in Maryland</a:t>
            </a:r>
          </a:p>
        </p:txBody>
      </p:sp>
      <p:pic>
        <p:nvPicPr>
          <p:cNvPr id="4" name="Content Placeholder 3" descr="A close up of a map&#10;&#10;Description automatically generated">
            <a:extLst>
              <a:ext uri="{FF2B5EF4-FFF2-40B4-BE49-F238E27FC236}">
                <a16:creationId xmlns:a16="http://schemas.microsoft.com/office/drawing/2014/main" id="{23A2A16E-10C7-3F4E-8300-16E91D06EC0F}"/>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568476" y="1890321"/>
            <a:ext cx="4711436" cy="1222413"/>
          </a:xfrm>
          <a:prstGeom prst="rect">
            <a:avLst/>
          </a:prstGeom>
        </p:spPr>
      </p:pic>
      <p:sp>
        <p:nvSpPr>
          <p:cNvPr id="3" name="Slide Number Placeholder 2">
            <a:extLst>
              <a:ext uri="{FF2B5EF4-FFF2-40B4-BE49-F238E27FC236}">
                <a16:creationId xmlns:a16="http://schemas.microsoft.com/office/drawing/2014/main" id="{FF328703-1A12-7E4A-8DC6-1F7E9806D0D8}"/>
              </a:ext>
            </a:extLst>
          </p:cNvPr>
          <p:cNvSpPr>
            <a:spLocks noGrp="1"/>
          </p:cNvSpPr>
          <p:nvPr>
            <p:ph type="sldNum" sz="quarter" idx="12"/>
          </p:nvPr>
        </p:nvSpPr>
        <p:spPr/>
        <p:txBody>
          <a:bodyPr/>
          <a:lstStyle/>
          <a:p>
            <a:fld id="{660C366F-479B-A64C-85B9-34544106605E}" type="slidenum">
              <a:rPr lang="en-US" smtClean="0"/>
              <a:t>17</a:t>
            </a:fld>
            <a:endParaRPr lang="en-US"/>
          </a:p>
        </p:txBody>
      </p:sp>
      <p:pic>
        <p:nvPicPr>
          <p:cNvPr id="10" name="Picture 9" descr="A close up of a map&#10;&#10;Description automatically generated">
            <a:extLst>
              <a:ext uri="{FF2B5EF4-FFF2-40B4-BE49-F238E27FC236}">
                <a16:creationId xmlns:a16="http://schemas.microsoft.com/office/drawing/2014/main" id="{4D2A4D8C-A647-0B41-97CE-C91D6A7B7ACE}"/>
              </a:ext>
            </a:extLst>
          </p:cNvPr>
          <p:cNvPicPr>
            <a:picLocks noChangeAspect="1"/>
          </p:cNvPicPr>
          <p:nvPr/>
        </p:nvPicPr>
        <p:blipFill>
          <a:blip r:embed="rId4"/>
          <a:stretch>
            <a:fillRect/>
          </a:stretch>
        </p:blipFill>
        <p:spPr>
          <a:xfrm>
            <a:off x="6996919" y="1734296"/>
            <a:ext cx="4742367" cy="1325462"/>
          </a:xfrm>
          <a:prstGeom prst="rect">
            <a:avLst/>
          </a:prstGeom>
        </p:spPr>
      </p:pic>
      <p:sp>
        <p:nvSpPr>
          <p:cNvPr id="7" name="TextBox 6">
            <a:extLst>
              <a:ext uri="{FF2B5EF4-FFF2-40B4-BE49-F238E27FC236}">
                <a16:creationId xmlns:a16="http://schemas.microsoft.com/office/drawing/2014/main" id="{3AC00C52-B8E7-0E43-A0FE-AA42ECFD2A65}"/>
              </a:ext>
            </a:extLst>
          </p:cNvPr>
          <p:cNvSpPr txBox="1"/>
          <p:nvPr/>
        </p:nvSpPr>
        <p:spPr>
          <a:xfrm rot="10800000" flipV="1">
            <a:off x="6739467" y="1235448"/>
            <a:ext cx="5565712" cy="400110"/>
          </a:xfrm>
          <a:prstGeom prst="rect">
            <a:avLst/>
          </a:prstGeom>
          <a:noFill/>
        </p:spPr>
        <p:txBody>
          <a:bodyPr wrap="square" rtlCol="0">
            <a:spAutoFit/>
          </a:bodyPr>
          <a:lstStyle/>
          <a:p>
            <a:r>
              <a:rPr lang="en-US" sz="2000" b="1"/>
              <a:t>Goofy Kicking Donald Duck in Pennsylvania</a:t>
            </a:r>
          </a:p>
        </p:txBody>
      </p:sp>
      <p:sp>
        <p:nvSpPr>
          <p:cNvPr id="14" name="TextBox 13">
            <a:extLst>
              <a:ext uri="{FF2B5EF4-FFF2-40B4-BE49-F238E27FC236}">
                <a16:creationId xmlns:a16="http://schemas.microsoft.com/office/drawing/2014/main" id="{0AEB38FD-6D06-A749-9F38-D9CB8BC789B3}"/>
              </a:ext>
            </a:extLst>
          </p:cNvPr>
          <p:cNvSpPr txBox="1"/>
          <p:nvPr/>
        </p:nvSpPr>
        <p:spPr>
          <a:xfrm>
            <a:off x="4656667" y="1913467"/>
            <a:ext cx="691215" cy="646331"/>
          </a:xfrm>
          <a:prstGeom prst="rect">
            <a:avLst/>
          </a:prstGeom>
          <a:noFill/>
        </p:spPr>
        <p:txBody>
          <a:bodyPr wrap="none" rtlCol="0">
            <a:spAutoFit/>
          </a:bodyPr>
          <a:lstStyle/>
          <a:p>
            <a:r>
              <a:rPr lang="en-US"/>
              <a:t>Md-3</a:t>
            </a:r>
          </a:p>
          <a:p>
            <a:endParaRPr lang="en-US"/>
          </a:p>
        </p:txBody>
      </p:sp>
      <p:sp>
        <p:nvSpPr>
          <p:cNvPr id="15" name="TextBox 14">
            <a:extLst>
              <a:ext uri="{FF2B5EF4-FFF2-40B4-BE49-F238E27FC236}">
                <a16:creationId xmlns:a16="http://schemas.microsoft.com/office/drawing/2014/main" id="{00389897-2863-FC44-AD00-66793FBAC1A2}"/>
              </a:ext>
            </a:extLst>
          </p:cNvPr>
          <p:cNvSpPr txBox="1"/>
          <p:nvPr/>
        </p:nvSpPr>
        <p:spPr>
          <a:xfrm>
            <a:off x="10430933" y="1754596"/>
            <a:ext cx="605230" cy="369332"/>
          </a:xfrm>
          <a:prstGeom prst="rect">
            <a:avLst/>
          </a:prstGeom>
          <a:noFill/>
        </p:spPr>
        <p:txBody>
          <a:bodyPr wrap="none" rtlCol="0">
            <a:spAutoFit/>
          </a:bodyPr>
          <a:lstStyle/>
          <a:p>
            <a:r>
              <a:rPr lang="en-US"/>
              <a:t>PA-7</a:t>
            </a:r>
          </a:p>
        </p:txBody>
      </p:sp>
      <p:sp>
        <p:nvSpPr>
          <p:cNvPr id="16" name="TextBox 15">
            <a:extLst>
              <a:ext uri="{FF2B5EF4-FFF2-40B4-BE49-F238E27FC236}">
                <a16:creationId xmlns:a16="http://schemas.microsoft.com/office/drawing/2014/main" id="{65961602-7496-2D45-93B6-E3BBF3E1E1C4}"/>
              </a:ext>
            </a:extLst>
          </p:cNvPr>
          <p:cNvSpPr txBox="1"/>
          <p:nvPr/>
        </p:nvSpPr>
        <p:spPr>
          <a:xfrm>
            <a:off x="671454" y="4771844"/>
            <a:ext cx="9626789" cy="400110"/>
          </a:xfrm>
          <a:prstGeom prst="rect">
            <a:avLst/>
          </a:prstGeom>
          <a:noFill/>
        </p:spPr>
        <p:txBody>
          <a:bodyPr wrap="square" rtlCol="0">
            <a:spAutoFit/>
          </a:bodyPr>
          <a:lstStyle/>
          <a:p>
            <a:r>
              <a:rPr lang="en-US"/>
              <a:t>                              </a:t>
            </a:r>
            <a:r>
              <a:rPr lang="en-US" sz="2000" b="1"/>
              <a:t>Earmuffs for Hispanics and a Dragon Eating a Kangaroo for blacks in Illinois</a:t>
            </a:r>
          </a:p>
        </p:txBody>
      </p:sp>
      <p:pic>
        <p:nvPicPr>
          <p:cNvPr id="17" name="Content Placeholder 3" descr="A close up of a map&#10;&#10;Description automatically generated">
            <a:extLst>
              <a:ext uri="{FF2B5EF4-FFF2-40B4-BE49-F238E27FC236}">
                <a16:creationId xmlns:a16="http://schemas.microsoft.com/office/drawing/2014/main" id="{10EC1F08-9F54-3A4F-B6B5-7C303EC4A12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71454" y="5376693"/>
            <a:ext cx="4230018" cy="1476703"/>
          </a:xfrm>
          <a:prstGeom prst="rect">
            <a:avLst/>
          </a:prstGeom>
        </p:spPr>
      </p:pic>
      <p:pic>
        <p:nvPicPr>
          <p:cNvPr id="18" name="Content Placeholder 3" descr="A close up of a map&#10;&#10;Description automatically generated">
            <a:extLst>
              <a:ext uri="{FF2B5EF4-FFF2-40B4-BE49-F238E27FC236}">
                <a16:creationId xmlns:a16="http://schemas.microsoft.com/office/drawing/2014/main" id="{7BD19F31-324A-D14F-A2F8-6FDE313AFD8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7061200" y="5192405"/>
            <a:ext cx="4910667" cy="1529069"/>
          </a:xfrm>
          <a:prstGeom prst="rect">
            <a:avLst/>
          </a:prstGeom>
        </p:spPr>
      </p:pic>
      <p:sp>
        <p:nvSpPr>
          <p:cNvPr id="20" name="TextBox 19">
            <a:extLst>
              <a:ext uri="{FF2B5EF4-FFF2-40B4-BE49-F238E27FC236}">
                <a16:creationId xmlns:a16="http://schemas.microsoft.com/office/drawing/2014/main" id="{532729C1-8236-0E41-9D41-836D85B62955}"/>
              </a:ext>
            </a:extLst>
          </p:cNvPr>
          <p:cNvSpPr txBox="1"/>
          <p:nvPr/>
        </p:nvSpPr>
        <p:spPr>
          <a:xfrm>
            <a:off x="7569200" y="6337062"/>
            <a:ext cx="535724" cy="646331"/>
          </a:xfrm>
          <a:prstGeom prst="rect">
            <a:avLst/>
          </a:prstGeom>
          <a:noFill/>
        </p:spPr>
        <p:txBody>
          <a:bodyPr wrap="none" rtlCol="0">
            <a:spAutoFit/>
          </a:bodyPr>
          <a:lstStyle/>
          <a:p>
            <a:r>
              <a:rPr lang="en-US"/>
              <a:t>Ill-7</a:t>
            </a:r>
          </a:p>
          <a:p>
            <a:endParaRPr lang="en-US"/>
          </a:p>
        </p:txBody>
      </p:sp>
      <p:sp>
        <p:nvSpPr>
          <p:cNvPr id="23" name="TextBox 22">
            <a:extLst>
              <a:ext uri="{FF2B5EF4-FFF2-40B4-BE49-F238E27FC236}">
                <a16:creationId xmlns:a16="http://schemas.microsoft.com/office/drawing/2014/main" id="{4BB0C372-076E-9546-8B7E-1989126FC3CE}"/>
              </a:ext>
            </a:extLst>
          </p:cNvPr>
          <p:cNvSpPr txBox="1"/>
          <p:nvPr/>
        </p:nvSpPr>
        <p:spPr>
          <a:xfrm>
            <a:off x="899412" y="3457886"/>
            <a:ext cx="3536610" cy="400110"/>
          </a:xfrm>
          <a:prstGeom prst="rect">
            <a:avLst/>
          </a:prstGeom>
          <a:noFill/>
        </p:spPr>
        <p:txBody>
          <a:bodyPr wrap="square" rtlCol="0">
            <a:spAutoFit/>
          </a:bodyPr>
          <a:lstStyle/>
          <a:p>
            <a:r>
              <a:rPr lang="en-US" sz="2000" b="1"/>
              <a:t>                             A Duck in Ohio   </a:t>
            </a:r>
          </a:p>
        </p:txBody>
      </p:sp>
      <p:pic>
        <p:nvPicPr>
          <p:cNvPr id="24" name="Content Placeholder 3" descr="A close up of a map&#10;&#10;Description automatically generated">
            <a:extLst>
              <a:ext uri="{FF2B5EF4-FFF2-40B4-BE49-F238E27FC236}">
                <a16:creationId xmlns:a16="http://schemas.microsoft.com/office/drawing/2014/main" id="{EC12B794-161B-4E47-A0DC-974F99C05CFF}"/>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395479" y="3181581"/>
            <a:ext cx="3401041" cy="1590262"/>
          </a:xfrm>
          <a:prstGeom prst="rect">
            <a:avLst/>
          </a:prstGeom>
        </p:spPr>
      </p:pic>
      <p:sp>
        <p:nvSpPr>
          <p:cNvPr id="25" name="TextBox 24">
            <a:extLst>
              <a:ext uri="{FF2B5EF4-FFF2-40B4-BE49-F238E27FC236}">
                <a16:creationId xmlns:a16="http://schemas.microsoft.com/office/drawing/2014/main" id="{2E0F9CB4-C399-4A44-B330-11FBF16F485D}"/>
              </a:ext>
            </a:extLst>
          </p:cNvPr>
          <p:cNvSpPr txBox="1"/>
          <p:nvPr/>
        </p:nvSpPr>
        <p:spPr>
          <a:xfrm>
            <a:off x="4080933" y="5554133"/>
            <a:ext cx="535724" cy="369332"/>
          </a:xfrm>
          <a:prstGeom prst="rect">
            <a:avLst/>
          </a:prstGeom>
          <a:noFill/>
        </p:spPr>
        <p:txBody>
          <a:bodyPr wrap="none" rtlCol="0">
            <a:spAutoFit/>
          </a:bodyPr>
          <a:lstStyle/>
          <a:p>
            <a:r>
              <a:rPr lang="en-US"/>
              <a:t>Ill-4</a:t>
            </a:r>
          </a:p>
        </p:txBody>
      </p:sp>
      <p:sp>
        <p:nvSpPr>
          <p:cNvPr id="26" name="TextBox 25">
            <a:extLst>
              <a:ext uri="{FF2B5EF4-FFF2-40B4-BE49-F238E27FC236}">
                <a16:creationId xmlns:a16="http://schemas.microsoft.com/office/drawing/2014/main" id="{EE2795D0-6682-DE43-B930-A7C97F232523}"/>
              </a:ext>
            </a:extLst>
          </p:cNvPr>
          <p:cNvSpPr txBox="1"/>
          <p:nvPr/>
        </p:nvSpPr>
        <p:spPr>
          <a:xfrm>
            <a:off x="6739468" y="3589867"/>
            <a:ext cx="646331" cy="646331"/>
          </a:xfrm>
          <a:prstGeom prst="rect">
            <a:avLst/>
          </a:prstGeom>
          <a:noFill/>
        </p:spPr>
        <p:txBody>
          <a:bodyPr wrap="none" rtlCol="0">
            <a:spAutoFit/>
          </a:bodyPr>
          <a:lstStyle/>
          <a:p>
            <a:r>
              <a:rPr lang="en-US"/>
              <a:t>Oh-4</a:t>
            </a:r>
          </a:p>
          <a:p>
            <a:endParaRPr lang="en-US"/>
          </a:p>
        </p:txBody>
      </p:sp>
      <p:sp>
        <p:nvSpPr>
          <p:cNvPr id="27" name="TextBox 26">
            <a:extLst>
              <a:ext uri="{FF2B5EF4-FFF2-40B4-BE49-F238E27FC236}">
                <a16:creationId xmlns:a16="http://schemas.microsoft.com/office/drawing/2014/main" id="{D51404CE-B476-C54E-8D40-85B003F78004}"/>
              </a:ext>
            </a:extLst>
          </p:cNvPr>
          <p:cNvSpPr txBox="1"/>
          <p:nvPr/>
        </p:nvSpPr>
        <p:spPr>
          <a:xfrm>
            <a:off x="3012142" y="423333"/>
            <a:ext cx="6989436" cy="523220"/>
          </a:xfrm>
          <a:prstGeom prst="rect">
            <a:avLst/>
          </a:prstGeom>
          <a:noFill/>
        </p:spPr>
        <p:txBody>
          <a:bodyPr wrap="square" rtlCol="0">
            <a:spAutoFit/>
          </a:bodyPr>
          <a:lstStyle/>
          <a:p>
            <a:pPr algn="ctr"/>
            <a:r>
              <a:rPr lang="en-US" sz="2800" b="1"/>
              <a:t>Works of Art!</a:t>
            </a:r>
          </a:p>
        </p:txBody>
      </p:sp>
      <p:pic>
        <p:nvPicPr>
          <p:cNvPr id="19" name="Picture 18" descr="A picture containing text&#10;&#10;Description automatically generated">
            <a:extLst>
              <a:ext uri="{FF2B5EF4-FFF2-40B4-BE49-F238E27FC236}">
                <a16:creationId xmlns:a16="http://schemas.microsoft.com/office/drawing/2014/main" id="{94EE578F-272F-1742-B990-01593D9F8477}"/>
              </a:ext>
            </a:extLst>
          </p:cNvPr>
          <p:cNvPicPr>
            <a:picLocks noChangeAspect="1"/>
          </p:cNvPicPr>
          <p:nvPr/>
        </p:nvPicPr>
        <p:blipFill>
          <a:blip r:embed="rId8"/>
          <a:stretch>
            <a:fillRect/>
          </a:stretch>
        </p:blipFill>
        <p:spPr>
          <a:xfrm>
            <a:off x="43682" y="28753"/>
            <a:ext cx="1954451" cy="634699"/>
          </a:xfrm>
          <a:prstGeom prst="rect">
            <a:avLst/>
          </a:prstGeom>
        </p:spPr>
      </p:pic>
    </p:spTree>
    <p:extLst>
      <p:ext uri="{BB962C8B-B14F-4D97-AF65-F5344CB8AC3E}">
        <p14:creationId xmlns:p14="http://schemas.microsoft.com/office/powerpoint/2010/main" val="221105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2FE0A57D-2980-A74F-B6D8-63F2272A98E5}"/>
              </a:ext>
            </a:extLst>
          </p:cNvPr>
          <p:cNvPicPr>
            <a:picLocks noGrp="1" noChangeAspect="1"/>
          </p:cNvPicPr>
          <p:nvPr>
            <p:ph idx="1"/>
          </p:nvPr>
        </p:nvPicPr>
        <p:blipFill>
          <a:blip r:embed="rId3"/>
          <a:stretch>
            <a:fillRect/>
          </a:stretch>
        </p:blipFill>
        <p:spPr>
          <a:xfrm>
            <a:off x="4244028" y="1493366"/>
            <a:ext cx="2025408" cy="2679507"/>
          </a:xfrm>
        </p:spPr>
      </p:pic>
      <p:pic>
        <p:nvPicPr>
          <p:cNvPr id="7" name="Picture 6" descr="Map&#10;&#10;Description automatically generated">
            <a:extLst>
              <a:ext uri="{FF2B5EF4-FFF2-40B4-BE49-F238E27FC236}">
                <a16:creationId xmlns:a16="http://schemas.microsoft.com/office/drawing/2014/main" id="{F66FD37F-180F-AC45-B9D3-6884AA18D40F}"/>
              </a:ext>
            </a:extLst>
          </p:cNvPr>
          <p:cNvPicPr>
            <a:picLocks noChangeAspect="1"/>
          </p:cNvPicPr>
          <p:nvPr/>
        </p:nvPicPr>
        <p:blipFill>
          <a:blip r:embed="rId4"/>
          <a:stretch>
            <a:fillRect/>
          </a:stretch>
        </p:blipFill>
        <p:spPr>
          <a:xfrm>
            <a:off x="2305542" y="1616410"/>
            <a:ext cx="2003198" cy="2542734"/>
          </a:xfrm>
          <a:prstGeom prst="rect">
            <a:avLst/>
          </a:prstGeom>
        </p:spPr>
      </p:pic>
      <p:pic>
        <p:nvPicPr>
          <p:cNvPr id="9" name="Picture 8" descr="Map&#10;&#10;Description automatically generated">
            <a:extLst>
              <a:ext uri="{FF2B5EF4-FFF2-40B4-BE49-F238E27FC236}">
                <a16:creationId xmlns:a16="http://schemas.microsoft.com/office/drawing/2014/main" id="{AD5A6373-E115-0E47-A2BF-A177CF44DB88}"/>
              </a:ext>
            </a:extLst>
          </p:cNvPr>
          <p:cNvPicPr>
            <a:picLocks noChangeAspect="1"/>
          </p:cNvPicPr>
          <p:nvPr/>
        </p:nvPicPr>
        <p:blipFill>
          <a:blip r:embed="rId5"/>
          <a:stretch>
            <a:fillRect/>
          </a:stretch>
        </p:blipFill>
        <p:spPr>
          <a:xfrm>
            <a:off x="7925867" y="1405467"/>
            <a:ext cx="1932336" cy="2730909"/>
          </a:xfrm>
          <a:prstGeom prst="rect">
            <a:avLst/>
          </a:prstGeom>
        </p:spPr>
      </p:pic>
      <p:pic>
        <p:nvPicPr>
          <p:cNvPr id="12" name="Picture 11">
            <a:extLst>
              <a:ext uri="{FF2B5EF4-FFF2-40B4-BE49-F238E27FC236}">
                <a16:creationId xmlns:a16="http://schemas.microsoft.com/office/drawing/2014/main" id="{FEDD4D8F-56C8-274B-8368-D108ECF89943}"/>
              </a:ext>
            </a:extLst>
          </p:cNvPr>
          <p:cNvPicPr>
            <a:picLocks noChangeAspect="1"/>
          </p:cNvPicPr>
          <p:nvPr/>
        </p:nvPicPr>
        <p:blipFill>
          <a:blip r:embed="rId6"/>
          <a:stretch>
            <a:fillRect/>
          </a:stretch>
        </p:blipFill>
        <p:spPr>
          <a:xfrm>
            <a:off x="9808321" y="1277997"/>
            <a:ext cx="1985964" cy="2788920"/>
          </a:xfrm>
          <a:prstGeom prst="rect">
            <a:avLst/>
          </a:prstGeom>
        </p:spPr>
      </p:pic>
      <p:sp>
        <p:nvSpPr>
          <p:cNvPr id="16" name="TextBox 15">
            <a:extLst>
              <a:ext uri="{FF2B5EF4-FFF2-40B4-BE49-F238E27FC236}">
                <a16:creationId xmlns:a16="http://schemas.microsoft.com/office/drawing/2014/main" id="{C8BB7D73-5916-A344-987D-8522AF5FC1E0}"/>
              </a:ext>
            </a:extLst>
          </p:cNvPr>
          <p:cNvSpPr txBox="1"/>
          <p:nvPr/>
        </p:nvSpPr>
        <p:spPr>
          <a:xfrm>
            <a:off x="3395694" y="3936127"/>
            <a:ext cx="984693" cy="369332"/>
          </a:xfrm>
          <a:prstGeom prst="rect">
            <a:avLst/>
          </a:prstGeom>
          <a:noFill/>
        </p:spPr>
        <p:txBody>
          <a:bodyPr wrap="none" rtlCol="0">
            <a:spAutoFit/>
          </a:bodyPr>
          <a:lstStyle/>
          <a:p>
            <a:r>
              <a:rPr lang="en-US" b="1"/>
              <a:t>Texas 18</a:t>
            </a:r>
          </a:p>
        </p:txBody>
      </p:sp>
      <p:sp>
        <p:nvSpPr>
          <p:cNvPr id="20" name="TextBox 19">
            <a:extLst>
              <a:ext uri="{FF2B5EF4-FFF2-40B4-BE49-F238E27FC236}">
                <a16:creationId xmlns:a16="http://schemas.microsoft.com/office/drawing/2014/main" id="{17035F5D-7B07-2A40-888F-FB3E334807F3}"/>
              </a:ext>
            </a:extLst>
          </p:cNvPr>
          <p:cNvSpPr txBox="1"/>
          <p:nvPr/>
        </p:nvSpPr>
        <p:spPr>
          <a:xfrm>
            <a:off x="3050002" y="960476"/>
            <a:ext cx="4592219" cy="461665"/>
          </a:xfrm>
          <a:prstGeom prst="rect">
            <a:avLst/>
          </a:prstGeom>
          <a:noFill/>
        </p:spPr>
        <p:txBody>
          <a:bodyPr wrap="square" rtlCol="0">
            <a:spAutoFit/>
          </a:bodyPr>
          <a:lstStyle/>
          <a:p>
            <a:r>
              <a:rPr lang="en-US" sz="2400" b="1"/>
              <a:t>                Dragons in Texas</a:t>
            </a:r>
          </a:p>
        </p:txBody>
      </p:sp>
      <p:pic>
        <p:nvPicPr>
          <p:cNvPr id="21" name="Picture 20">
            <a:extLst>
              <a:ext uri="{FF2B5EF4-FFF2-40B4-BE49-F238E27FC236}">
                <a16:creationId xmlns:a16="http://schemas.microsoft.com/office/drawing/2014/main" id="{9EC76CA1-3108-164D-81F7-017E63A52575}"/>
              </a:ext>
            </a:extLst>
          </p:cNvPr>
          <p:cNvPicPr>
            <a:picLocks noChangeAspect="1"/>
          </p:cNvPicPr>
          <p:nvPr/>
        </p:nvPicPr>
        <p:blipFill>
          <a:blip r:embed="rId7"/>
          <a:stretch>
            <a:fillRect/>
          </a:stretch>
        </p:blipFill>
        <p:spPr>
          <a:xfrm>
            <a:off x="6173968" y="1564045"/>
            <a:ext cx="1951566" cy="2502872"/>
          </a:xfrm>
          <a:prstGeom prst="rect">
            <a:avLst/>
          </a:prstGeom>
        </p:spPr>
      </p:pic>
      <p:sp>
        <p:nvSpPr>
          <p:cNvPr id="28" name="TextBox 27">
            <a:extLst>
              <a:ext uri="{FF2B5EF4-FFF2-40B4-BE49-F238E27FC236}">
                <a16:creationId xmlns:a16="http://schemas.microsoft.com/office/drawing/2014/main" id="{1EDB3B1A-CAA1-814F-A4BF-094BAFAF7AF1}"/>
              </a:ext>
            </a:extLst>
          </p:cNvPr>
          <p:cNvSpPr txBox="1"/>
          <p:nvPr/>
        </p:nvSpPr>
        <p:spPr>
          <a:xfrm>
            <a:off x="6438263" y="3810000"/>
            <a:ext cx="1314874" cy="369332"/>
          </a:xfrm>
          <a:prstGeom prst="rect">
            <a:avLst/>
          </a:prstGeom>
          <a:noFill/>
        </p:spPr>
        <p:txBody>
          <a:bodyPr wrap="square" rtlCol="0">
            <a:spAutoFit/>
          </a:bodyPr>
          <a:lstStyle/>
          <a:p>
            <a:r>
              <a:rPr lang="en-US" b="1"/>
              <a:t>Texas 33</a:t>
            </a:r>
          </a:p>
        </p:txBody>
      </p:sp>
      <p:sp>
        <p:nvSpPr>
          <p:cNvPr id="29" name="TextBox 28">
            <a:extLst>
              <a:ext uri="{FF2B5EF4-FFF2-40B4-BE49-F238E27FC236}">
                <a16:creationId xmlns:a16="http://schemas.microsoft.com/office/drawing/2014/main" id="{42F1D3E1-26FD-274B-8B45-40E43DD94022}"/>
              </a:ext>
            </a:extLst>
          </p:cNvPr>
          <p:cNvSpPr txBox="1"/>
          <p:nvPr/>
        </p:nvSpPr>
        <p:spPr>
          <a:xfrm>
            <a:off x="8123533" y="3789812"/>
            <a:ext cx="1091077" cy="369332"/>
          </a:xfrm>
          <a:prstGeom prst="rect">
            <a:avLst/>
          </a:prstGeom>
          <a:noFill/>
        </p:spPr>
        <p:txBody>
          <a:bodyPr wrap="square" rtlCol="0">
            <a:spAutoFit/>
          </a:bodyPr>
          <a:lstStyle/>
          <a:p>
            <a:r>
              <a:rPr lang="en-US" b="1"/>
              <a:t>Texas 35</a:t>
            </a:r>
          </a:p>
        </p:txBody>
      </p:sp>
      <p:pic>
        <p:nvPicPr>
          <p:cNvPr id="19" name="Picture 18">
            <a:extLst>
              <a:ext uri="{FF2B5EF4-FFF2-40B4-BE49-F238E27FC236}">
                <a16:creationId xmlns:a16="http://schemas.microsoft.com/office/drawing/2014/main" id="{D60A1E2C-6288-2B40-9CA3-F0DD91B92B2C}"/>
              </a:ext>
            </a:extLst>
          </p:cNvPr>
          <p:cNvPicPr>
            <a:picLocks noChangeAspect="1"/>
          </p:cNvPicPr>
          <p:nvPr/>
        </p:nvPicPr>
        <p:blipFill>
          <a:blip r:embed="rId8"/>
          <a:stretch>
            <a:fillRect/>
          </a:stretch>
        </p:blipFill>
        <p:spPr>
          <a:xfrm>
            <a:off x="125144" y="1763613"/>
            <a:ext cx="2124070" cy="2415720"/>
          </a:xfrm>
          <a:prstGeom prst="rect">
            <a:avLst/>
          </a:prstGeom>
        </p:spPr>
      </p:pic>
      <p:sp>
        <p:nvSpPr>
          <p:cNvPr id="3" name="TextBox 2">
            <a:extLst>
              <a:ext uri="{FF2B5EF4-FFF2-40B4-BE49-F238E27FC236}">
                <a16:creationId xmlns:a16="http://schemas.microsoft.com/office/drawing/2014/main" id="{D0D0FAE3-8DBB-A941-8FD2-AA3A9A1EE5B4}"/>
              </a:ext>
            </a:extLst>
          </p:cNvPr>
          <p:cNvSpPr txBox="1"/>
          <p:nvPr/>
        </p:nvSpPr>
        <p:spPr>
          <a:xfrm>
            <a:off x="484194" y="3936127"/>
            <a:ext cx="867673" cy="369332"/>
          </a:xfrm>
          <a:prstGeom prst="rect">
            <a:avLst/>
          </a:prstGeom>
          <a:noFill/>
        </p:spPr>
        <p:txBody>
          <a:bodyPr wrap="none" rtlCol="0">
            <a:spAutoFit/>
          </a:bodyPr>
          <a:lstStyle/>
          <a:p>
            <a:r>
              <a:rPr lang="en-US" b="1"/>
              <a:t>Texas 2</a:t>
            </a:r>
          </a:p>
        </p:txBody>
      </p:sp>
      <p:sp>
        <p:nvSpPr>
          <p:cNvPr id="14" name="Slide Number Placeholder 13">
            <a:extLst>
              <a:ext uri="{FF2B5EF4-FFF2-40B4-BE49-F238E27FC236}">
                <a16:creationId xmlns:a16="http://schemas.microsoft.com/office/drawing/2014/main" id="{9B44C23E-C2F2-5543-98E7-1D4387D1F941}"/>
              </a:ext>
            </a:extLst>
          </p:cNvPr>
          <p:cNvSpPr>
            <a:spLocks noGrp="1"/>
          </p:cNvSpPr>
          <p:nvPr>
            <p:ph type="sldNum" sz="quarter" idx="12"/>
          </p:nvPr>
        </p:nvSpPr>
        <p:spPr/>
        <p:txBody>
          <a:bodyPr/>
          <a:lstStyle/>
          <a:p>
            <a:fld id="{660C366F-479B-A64C-85B9-34544106605E}" type="slidenum">
              <a:rPr lang="en-US" smtClean="0"/>
              <a:t>18</a:t>
            </a:fld>
            <a:endParaRPr lang="en-US"/>
          </a:p>
        </p:txBody>
      </p:sp>
      <p:sp>
        <p:nvSpPr>
          <p:cNvPr id="15" name="TextBox 14">
            <a:extLst>
              <a:ext uri="{FF2B5EF4-FFF2-40B4-BE49-F238E27FC236}">
                <a16:creationId xmlns:a16="http://schemas.microsoft.com/office/drawing/2014/main" id="{BD175248-C934-4949-9B80-CD6C8B23313B}"/>
              </a:ext>
            </a:extLst>
          </p:cNvPr>
          <p:cNvSpPr txBox="1"/>
          <p:nvPr/>
        </p:nvSpPr>
        <p:spPr>
          <a:xfrm>
            <a:off x="4974167" y="4555230"/>
            <a:ext cx="1951566" cy="461665"/>
          </a:xfrm>
          <a:prstGeom prst="rect">
            <a:avLst/>
          </a:prstGeom>
          <a:noFill/>
        </p:spPr>
        <p:txBody>
          <a:bodyPr wrap="square" rtlCol="0">
            <a:spAutoFit/>
          </a:bodyPr>
          <a:lstStyle/>
          <a:p>
            <a:r>
              <a:rPr lang="en-US" sz="2400" b="1"/>
              <a:t>And Michigan</a:t>
            </a:r>
          </a:p>
        </p:txBody>
      </p:sp>
      <p:pic>
        <p:nvPicPr>
          <p:cNvPr id="22" name="Picture 21" descr="A picture containing text, map&#10;&#10;Description automatically generated">
            <a:extLst>
              <a:ext uri="{FF2B5EF4-FFF2-40B4-BE49-F238E27FC236}">
                <a16:creationId xmlns:a16="http://schemas.microsoft.com/office/drawing/2014/main" id="{705AAB0B-976D-9B4F-9921-08F42D81A55F}"/>
              </a:ext>
            </a:extLst>
          </p:cNvPr>
          <p:cNvPicPr/>
          <p:nvPr/>
        </p:nvPicPr>
        <p:blipFill>
          <a:blip r:embed="rId9">
            <a:extLst>
              <a:ext uri="{28A0092B-C50C-407E-A947-70E740481C1C}">
                <a14:useLocalDpi xmlns:a14="http://schemas.microsoft.com/office/drawing/2010/main" val="0"/>
              </a:ext>
            </a:extLst>
          </a:blip>
          <a:stretch>
            <a:fillRect/>
          </a:stretch>
        </p:blipFill>
        <p:spPr>
          <a:xfrm>
            <a:off x="6925733" y="4715435"/>
            <a:ext cx="4728454" cy="2079915"/>
          </a:xfrm>
          <a:prstGeom prst="rect">
            <a:avLst/>
          </a:prstGeom>
        </p:spPr>
      </p:pic>
      <p:pic>
        <p:nvPicPr>
          <p:cNvPr id="26" name="Content Placeholder 3" descr="A close up of a map&#10;&#10;Description automatically generated">
            <a:extLst>
              <a:ext uri="{FF2B5EF4-FFF2-40B4-BE49-F238E27FC236}">
                <a16:creationId xmlns:a16="http://schemas.microsoft.com/office/drawing/2014/main" id="{F4283CAC-AD87-3A4D-B3A2-5F7CDE231B94}"/>
              </a:ext>
            </a:extLst>
          </p:cNvPr>
          <p:cNvPicPr>
            <a:picLocks noGrp="1"/>
          </p:cNvPicPr>
          <p:nvPr/>
        </p:nvPicPr>
        <p:blipFill>
          <a:blip r:embed="rId10">
            <a:extLst>
              <a:ext uri="{28A0092B-C50C-407E-A947-70E740481C1C}">
                <a14:useLocalDpi xmlns:a14="http://schemas.microsoft.com/office/drawing/2010/main" val="0"/>
              </a:ext>
            </a:extLst>
          </a:blip>
          <a:stretch>
            <a:fillRect/>
          </a:stretch>
        </p:blipFill>
        <p:spPr>
          <a:xfrm>
            <a:off x="200579" y="4715435"/>
            <a:ext cx="4676774" cy="1906659"/>
          </a:xfrm>
          <a:prstGeom prst="rect">
            <a:avLst/>
          </a:prstGeom>
        </p:spPr>
      </p:pic>
      <p:sp>
        <p:nvSpPr>
          <p:cNvPr id="4" name="TextBox 3">
            <a:extLst>
              <a:ext uri="{FF2B5EF4-FFF2-40B4-BE49-F238E27FC236}">
                <a16:creationId xmlns:a16="http://schemas.microsoft.com/office/drawing/2014/main" id="{3D3F5D45-D408-334E-82A6-D18F29F8EADD}"/>
              </a:ext>
            </a:extLst>
          </p:cNvPr>
          <p:cNvSpPr txBox="1"/>
          <p:nvPr/>
        </p:nvSpPr>
        <p:spPr>
          <a:xfrm>
            <a:off x="9886458" y="1493366"/>
            <a:ext cx="970843" cy="646331"/>
          </a:xfrm>
          <a:prstGeom prst="rect">
            <a:avLst/>
          </a:prstGeom>
          <a:noFill/>
        </p:spPr>
        <p:txBody>
          <a:bodyPr wrap="none" rtlCol="0">
            <a:spAutoFit/>
          </a:bodyPr>
          <a:lstStyle/>
          <a:p>
            <a:r>
              <a:rPr lang="en-US"/>
              <a:t>Texas 15</a:t>
            </a:r>
          </a:p>
          <a:p>
            <a:endParaRPr lang="en-US"/>
          </a:p>
        </p:txBody>
      </p:sp>
      <p:sp>
        <p:nvSpPr>
          <p:cNvPr id="6" name="TextBox 5">
            <a:extLst>
              <a:ext uri="{FF2B5EF4-FFF2-40B4-BE49-F238E27FC236}">
                <a16:creationId xmlns:a16="http://schemas.microsoft.com/office/drawing/2014/main" id="{596D6827-7DEE-2140-8A20-F76E71CBA41C}"/>
              </a:ext>
            </a:extLst>
          </p:cNvPr>
          <p:cNvSpPr txBox="1"/>
          <p:nvPr/>
        </p:nvSpPr>
        <p:spPr>
          <a:xfrm>
            <a:off x="5321730" y="1763613"/>
            <a:ext cx="1208015" cy="646331"/>
          </a:xfrm>
          <a:prstGeom prst="rect">
            <a:avLst/>
          </a:prstGeom>
          <a:noFill/>
        </p:spPr>
        <p:txBody>
          <a:bodyPr wrap="square" rtlCol="0">
            <a:spAutoFit/>
          </a:bodyPr>
          <a:lstStyle/>
          <a:p>
            <a:r>
              <a:rPr lang="en-US"/>
              <a:t>Texas 29</a:t>
            </a:r>
          </a:p>
          <a:p>
            <a:endParaRPr lang="en-US"/>
          </a:p>
        </p:txBody>
      </p:sp>
      <p:pic>
        <p:nvPicPr>
          <p:cNvPr id="23" name="Picture 22" descr="A picture containing text&#10;&#10;Description automatically generated">
            <a:extLst>
              <a:ext uri="{FF2B5EF4-FFF2-40B4-BE49-F238E27FC236}">
                <a16:creationId xmlns:a16="http://schemas.microsoft.com/office/drawing/2014/main" id="{2AE07185-BA2D-8F48-9461-1FF0BB076A67}"/>
              </a:ext>
            </a:extLst>
          </p:cNvPr>
          <p:cNvPicPr>
            <a:picLocks noChangeAspect="1"/>
          </p:cNvPicPr>
          <p:nvPr/>
        </p:nvPicPr>
        <p:blipFill>
          <a:blip r:embed="rId11"/>
          <a:stretch>
            <a:fillRect/>
          </a:stretch>
        </p:blipFill>
        <p:spPr>
          <a:xfrm>
            <a:off x="43682" y="28753"/>
            <a:ext cx="2261860" cy="634699"/>
          </a:xfrm>
          <a:prstGeom prst="rect">
            <a:avLst/>
          </a:prstGeom>
        </p:spPr>
      </p:pic>
    </p:spTree>
    <p:extLst>
      <p:ext uri="{BB962C8B-B14F-4D97-AF65-F5344CB8AC3E}">
        <p14:creationId xmlns:p14="http://schemas.microsoft.com/office/powerpoint/2010/main" val="3598426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8A86-5FC0-2D4F-9CA3-AD62FF31A0DA}"/>
              </a:ext>
            </a:extLst>
          </p:cNvPr>
          <p:cNvSpPr>
            <a:spLocks noGrp="1"/>
          </p:cNvSpPr>
          <p:nvPr>
            <p:ph type="title"/>
          </p:nvPr>
        </p:nvSpPr>
        <p:spPr/>
        <p:txBody>
          <a:bodyPr/>
          <a:lstStyle/>
          <a:p>
            <a:pPr algn="ctr"/>
            <a:r>
              <a:rPr lang="en-US" b="1" i="1"/>
              <a:t>SNAKES</a:t>
            </a:r>
          </a:p>
        </p:txBody>
      </p:sp>
      <p:sp>
        <p:nvSpPr>
          <p:cNvPr id="4" name="Slide Number Placeholder 3">
            <a:extLst>
              <a:ext uri="{FF2B5EF4-FFF2-40B4-BE49-F238E27FC236}">
                <a16:creationId xmlns:a16="http://schemas.microsoft.com/office/drawing/2014/main" id="{5D4A0A8B-FB94-D84B-BBBE-5932FFAB2B14}"/>
              </a:ext>
            </a:extLst>
          </p:cNvPr>
          <p:cNvSpPr>
            <a:spLocks noGrp="1"/>
          </p:cNvSpPr>
          <p:nvPr>
            <p:ph type="sldNum" sz="quarter" idx="12"/>
          </p:nvPr>
        </p:nvSpPr>
        <p:spPr/>
        <p:txBody>
          <a:bodyPr/>
          <a:lstStyle/>
          <a:p>
            <a:fld id="{660C366F-479B-A64C-85B9-34544106605E}" type="slidenum">
              <a:rPr lang="en-US" smtClean="0"/>
              <a:t>19</a:t>
            </a:fld>
            <a:endParaRPr lang="en-US"/>
          </a:p>
        </p:txBody>
      </p:sp>
      <p:pic>
        <p:nvPicPr>
          <p:cNvPr id="5" name="Content Placeholder 3" descr="A picture containing text, map&#10;&#10;Description automatically generated">
            <a:extLst>
              <a:ext uri="{FF2B5EF4-FFF2-40B4-BE49-F238E27FC236}">
                <a16:creationId xmlns:a16="http://schemas.microsoft.com/office/drawing/2014/main" id="{494879E4-8517-5141-AF1A-A77D6435A374}"/>
              </a:ext>
            </a:extLst>
          </p:cNvPr>
          <p:cNvPicPr>
            <a:picLocks noGrp="1" noChangeAspect="1"/>
          </p:cNvPicPr>
          <p:nvPr>
            <p:ph idx="1"/>
          </p:nvPr>
        </p:nvPicPr>
        <p:blipFill>
          <a:blip r:embed="rId3"/>
          <a:stretch>
            <a:fillRect/>
          </a:stretch>
        </p:blipFill>
        <p:spPr>
          <a:xfrm>
            <a:off x="6290736" y="1529590"/>
            <a:ext cx="5795433" cy="1738385"/>
          </a:xfrm>
          <a:prstGeom prst="rect">
            <a:avLst/>
          </a:prstGeom>
        </p:spPr>
      </p:pic>
      <p:pic>
        <p:nvPicPr>
          <p:cNvPr id="6" name="Content Placeholder 4" descr="A close up of a map&#10;&#10;Description automatically generated">
            <a:extLst>
              <a:ext uri="{FF2B5EF4-FFF2-40B4-BE49-F238E27FC236}">
                <a16:creationId xmlns:a16="http://schemas.microsoft.com/office/drawing/2014/main" id="{7FD85BA2-C4DE-DC46-A1F4-D249A614BD0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42420" y="3265773"/>
            <a:ext cx="5588000" cy="1808142"/>
          </a:xfrm>
          <a:prstGeom prst="rect">
            <a:avLst/>
          </a:prstGeom>
        </p:spPr>
      </p:pic>
      <p:pic>
        <p:nvPicPr>
          <p:cNvPr id="7" name="Content Placeholder 3">
            <a:extLst>
              <a:ext uri="{FF2B5EF4-FFF2-40B4-BE49-F238E27FC236}">
                <a16:creationId xmlns:a16="http://schemas.microsoft.com/office/drawing/2014/main" id="{A09CB35C-9B46-9B42-8AA3-F93FEAFA7821}"/>
              </a:ext>
            </a:extLst>
          </p:cNvPr>
          <p:cNvPicPr>
            <a:picLocks noChangeAspect="1"/>
          </p:cNvPicPr>
          <p:nvPr/>
        </p:nvPicPr>
        <p:blipFill>
          <a:blip r:embed="rId5"/>
          <a:stretch>
            <a:fillRect/>
          </a:stretch>
        </p:blipFill>
        <p:spPr>
          <a:xfrm>
            <a:off x="14702" y="1408785"/>
            <a:ext cx="3149600" cy="3910542"/>
          </a:xfrm>
          <a:prstGeom prst="rect">
            <a:avLst/>
          </a:prstGeom>
        </p:spPr>
      </p:pic>
      <p:sp>
        <p:nvSpPr>
          <p:cNvPr id="10" name="TextBox 9">
            <a:extLst>
              <a:ext uri="{FF2B5EF4-FFF2-40B4-BE49-F238E27FC236}">
                <a16:creationId xmlns:a16="http://schemas.microsoft.com/office/drawing/2014/main" id="{07A263D4-B297-B747-97A0-10C194B3C092}"/>
              </a:ext>
            </a:extLst>
          </p:cNvPr>
          <p:cNvSpPr txBox="1"/>
          <p:nvPr/>
        </p:nvSpPr>
        <p:spPr>
          <a:xfrm rot="10800000" flipV="1">
            <a:off x="8016527" y="2804107"/>
            <a:ext cx="1764586" cy="461665"/>
          </a:xfrm>
          <a:prstGeom prst="rect">
            <a:avLst/>
          </a:prstGeom>
          <a:noFill/>
        </p:spPr>
        <p:txBody>
          <a:bodyPr wrap="square" rtlCol="0">
            <a:spAutoFit/>
          </a:bodyPr>
          <a:lstStyle/>
          <a:p>
            <a:r>
              <a:rPr lang="en-US" sz="2400"/>
              <a:t>Louisiana #2</a:t>
            </a:r>
          </a:p>
        </p:txBody>
      </p:sp>
      <p:sp>
        <p:nvSpPr>
          <p:cNvPr id="11" name="TextBox 10">
            <a:extLst>
              <a:ext uri="{FF2B5EF4-FFF2-40B4-BE49-F238E27FC236}">
                <a16:creationId xmlns:a16="http://schemas.microsoft.com/office/drawing/2014/main" id="{33BF14DC-0D19-A545-8699-5326C14A6D67}"/>
              </a:ext>
            </a:extLst>
          </p:cNvPr>
          <p:cNvSpPr txBox="1"/>
          <p:nvPr/>
        </p:nvSpPr>
        <p:spPr>
          <a:xfrm>
            <a:off x="8432800" y="4504267"/>
            <a:ext cx="782587" cy="738664"/>
          </a:xfrm>
          <a:prstGeom prst="rect">
            <a:avLst/>
          </a:prstGeom>
          <a:noFill/>
        </p:spPr>
        <p:txBody>
          <a:bodyPr wrap="none" rtlCol="0">
            <a:spAutoFit/>
          </a:bodyPr>
          <a:lstStyle/>
          <a:p>
            <a:r>
              <a:rPr lang="en-US" sz="2400"/>
              <a:t>Ohio</a:t>
            </a:r>
          </a:p>
          <a:p>
            <a:endParaRPr lang="en-US"/>
          </a:p>
        </p:txBody>
      </p:sp>
      <p:pic>
        <p:nvPicPr>
          <p:cNvPr id="12" name="Picture 11">
            <a:extLst>
              <a:ext uri="{FF2B5EF4-FFF2-40B4-BE49-F238E27FC236}">
                <a16:creationId xmlns:a16="http://schemas.microsoft.com/office/drawing/2014/main" id="{D7DC3334-ACFD-9A4B-A0F8-D9CCA971D10A}"/>
              </a:ext>
            </a:extLst>
          </p:cNvPr>
          <p:cNvPicPr>
            <a:picLocks noChangeAspect="1"/>
          </p:cNvPicPr>
          <p:nvPr/>
        </p:nvPicPr>
        <p:blipFill>
          <a:blip r:embed="rId6"/>
          <a:stretch>
            <a:fillRect/>
          </a:stretch>
        </p:blipFill>
        <p:spPr>
          <a:xfrm>
            <a:off x="3230036" y="1494123"/>
            <a:ext cx="3060700" cy="3543300"/>
          </a:xfrm>
          <a:prstGeom prst="rect">
            <a:avLst/>
          </a:prstGeom>
        </p:spPr>
      </p:pic>
      <p:sp>
        <p:nvSpPr>
          <p:cNvPr id="13" name="TextBox 12">
            <a:extLst>
              <a:ext uri="{FF2B5EF4-FFF2-40B4-BE49-F238E27FC236}">
                <a16:creationId xmlns:a16="http://schemas.microsoft.com/office/drawing/2014/main" id="{65BF185A-04A3-2844-9FFA-8F36D1A07037}"/>
              </a:ext>
            </a:extLst>
          </p:cNvPr>
          <p:cNvSpPr txBox="1"/>
          <p:nvPr/>
        </p:nvSpPr>
        <p:spPr>
          <a:xfrm>
            <a:off x="4030133" y="2590800"/>
            <a:ext cx="987771" cy="461665"/>
          </a:xfrm>
          <a:prstGeom prst="rect">
            <a:avLst/>
          </a:prstGeom>
          <a:noFill/>
        </p:spPr>
        <p:txBody>
          <a:bodyPr wrap="none" rtlCol="0">
            <a:spAutoFit/>
          </a:bodyPr>
          <a:lstStyle/>
          <a:p>
            <a:r>
              <a:rPr lang="en-US" sz="2400"/>
              <a:t>Illinois</a:t>
            </a:r>
          </a:p>
        </p:txBody>
      </p:sp>
      <p:sp>
        <p:nvSpPr>
          <p:cNvPr id="14" name="TextBox 13">
            <a:extLst>
              <a:ext uri="{FF2B5EF4-FFF2-40B4-BE49-F238E27FC236}">
                <a16:creationId xmlns:a16="http://schemas.microsoft.com/office/drawing/2014/main" id="{6F4D3176-7C3B-1C41-96B5-F5427173211D}"/>
              </a:ext>
            </a:extLst>
          </p:cNvPr>
          <p:cNvSpPr txBox="1"/>
          <p:nvPr/>
        </p:nvSpPr>
        <p:spPr>
          <a:xfrm>
            <a:off x="965200" y="5740400"/>
            <a:ext cx="10014216" cy="646331"/>
          </a:xfrm>
          <a:prstGeom prst="rect">
            <a:avLst/>
          </a:prstGeom>
          <a:noFill/>
        </p:spPr>
        <p:txBody>
          <a:bodyPr wrap="none" rtlCol="0">
            <a:spAutoFit/>
          </a:bodyPr>
          <a:lstStyle/>
          <a:p>
            <a:r>
              <a:rPr lang="en-US"/>
              <a:t>The Snake in Ohio was created for force Dennis Kucinich into retirement by pitting him against another </a:t>
            </a:r>
          </a:p>
          <a:p>
            <a:r>
              <a:rPr lang="en-US"/>
              <a:t>Democratic incumbent and putting more voters from her old district in the new district. </a:t>
            </a:r>
          </a:p>
        </p:txBody>
      </p:sp>
      <p:pic>
        <p:nvPicPr>
          <p:cNvPr id="15" name="Picture 14" descr="A picture containing text&#10;&#10;Description automatically generated">
            <a:extLst>
              <a:ext uri="{FF2B5EF4-FFF2-40B4-BE49-F238E27FC236}">
                <a16:creationId xmlns:a16="http://schemas.microsoft.com/office/drawing/2014/main" id="{ACEF4D94-62FC-044C-9EDB-CC8DE1624DB1}"/>
              </a:ext>
            </a:extLst>
          </p:cNvPr>
          <p:cNvPicPr>
            <a:picLocks noChangeAspect="1"/>
          </p:cNvPicPr>
          <p:nvPr/>
        </p:nvPicPr>
        <p:blipFill>
          <a:blip r:embed="rId7"/>
          <a:stretch>
            <a:fillRect/>
          </a:stretch>
        </p:blipFill>
        <p:spPr>
          <a:xfrm>
            <a:off x="14702" y="-40812"/>
            <a:ext cx="1932631" cy="634699"/>
          </a:xfrm>
          <a:prstGeom prst="rect">
            <a:avLst/>
          </a:prstGeom>
        </p:spPr>
      </p:pic>
      <p:sp>
        <p:nvSpPr>
          <p:cNvPr id="3" name="TextBox 2">
            <a:extLst>
              <a:ext uri="{FF2B5EF4-FFF2-40B4-BE49-F238E27FC236}">
                <a16:creationId xmlns:a16="http://schemas.microsoft.com/office/drawing/2014/main" id="{73ECF35D-3299-F347-9963-31634967185F}"/>
              </a:ext>
            </a:extLst>
          </p:cNvPr>
          <p:cNvSpPr txBox="1"/>
          <p:nvPr/>
        </p:nvSpPr>
        <p:spPr>
          <a:xfrm>
            <a:off x="1642533" y="2147449"/>
            <a:ext cx="830677" cy="369332"/>
          </a:xfrm>
          <a:prstGeom prst="rect">
            <a:avLst/>
          </a:prstGeom>
          <a:noFill/>
        </p:spPr>
        <p:txBody>
          <a:bodyPr wrap="none" rtlCol="0">
            <a:spAutoFit/>
          </a:bodyPr>
          <a:lstStyle/>
          <a:p>
            <a:r>
              <a:rPr lang="en-US"/>
              <a:t>Florida</a:t>
            </a:r>
          </a:p>
        </p:txBody>
      </p:sp>
    </p:spTree>
    <p:extLst>
      <p:ext uri="{BB962C8B-B14F-4D97-AF65-F5344CB8AC3E}">
        <p14:creationId xmlns:p14="http://schemas.microsoft.com/office/powerpoint/2010/main" val="239796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2BE9-E514-894D-920D-DFB009DDCE6C}"/>
              </a:ext>
            </a:extLst>
          </p:cNvPr>
          <p:cNvSpPr>
            <a:spLocks noGrp="1"/>
          </p:cNvSpPr>
          <p:nvPr>
            <p:ph type="title"/>
          </p:nvPr>
        </p:nvSpPr>
        <p:spPr>
          <a:xfrm>
            <a:off x="838200" y="746125"/>
            <a:ext cx="10515600" cy="944563"/>
          </a:xfrm>
        </p:spPr>
        <p:txBody>
          <a:bodyPr>
            <a:normAutofit fontScale="90000"/>
          </a:bodyPr>
          <a:lstStyle/>
          <a:p>
            <a:pPr algn="ctr"/>
            <a:r>
              <a:rPr lang="en-US" sz="3600" b="1" i="1" dirty="0"/>
              <a:t>The U.S. has become the Most Polarized Country in the Developed World</a:t>
            </a:r>
          </a:p>
        </p:txBody>
      </p:sp>
      <p:pic>
        <p:nvPicPr>
          <p:cNvPr id="6" name="Content Placeholder 5" descr="Chart, line chart&#10;&#10;Description automatically generated">
            <a:extLst>
              <a:ext uri="{FF2B5EF4-FFF2-40B4-BE49-F238E27FC236}">
                <a16:creationId xmlns:a16="http://schemas.microsoft.com/office/drawing/2014/main" id="{5D51AFFC-760E-8644-A699-18420903F317}"/>
              </a:ext>
            </a:extLst>
          </p:cNvPr>
          <p:cNvPicPr>
            <a:picLocks noGrp="1" noChangeAspect="1"/>
          </p:cNvPicPr>
          <p:nvPr>
            <p:ph idx="1"/>
          </p:nvPr>
        </p:nvPicPr>
        <p:blipFill>
          <a:blip r:embed="rId3"/>
          <a:stretch>
            <a:fillRect/>
          </a:stretch>
        </p:blipFill>
        <p:spPr>
          <a:xfrm>
            <a:off x="4080933" y="1930400"/>
            <a:ext cx="7890934" cy="4791075"/>
          </a:xfrm>
        </p:spPr>
      </p:pic>
      <p:sp>
        <p:nvSpPr>
          <p:cNvPr id="4" name="Slide Number Placeholder 3">
            <a:extLst>
              <a:ext uri="{FF2B5EF4-FFF2-40B4-BE49-F238E27FC236}">
                <a16:creationId xmlns:a16="http://schemas.microsoft.com/office/drawing/2014/main" id="{89140488-5345-394D-B28C-9025E4BC28D2}"/>
              </a:ext>
            </a:extLst>
          </p:cNvPr>
          <p:cNvSpPr>
            <a:spLocks noGrp="1"/>
          </p:cNvSpPr>
          <p:nvPr>
            <p:ph type="sldNum" sz="quarter" idx="12"/>
          </p:nvPr>
        </p:nvSpPr>
        <p:spPr/>
        <p:txBody>
          <a:bodyPr/>
          <a:lstStyle/>
          <a:p>
            <a:fld id="{660C366F-479B-A64C-85B9-34544106605E}" type="slidenum">
              <a:rPr lang="en-US" smtClean="0"/>
              <a:t>2</a:t>
            </a:fld>
            <a:endParaRPr lang="en-US" dirty="0"/>
          </a:p>
        </p:txBody>
      </p:sp>
      <p:sp>
        <p:nvSpPr>
          <p:cNvPr id="7" name="TextBox 6">
            <a:extLst>
              <a:ext uri="{FF2B5EF4-FFF2-40B4-BE49-F238E27FC236}">
                <a16:creationId xmlns:a16="http://schemas.microsoft.com/office/drawing/2014/main" id="{933574DA-2221-D44D-8195-9EFF3FC94A1F}"/>
              </a:ext>
            </a:extLst>
          </p:cNvPr>
          <p:cNvSpPr txBox="1"/>
          <p:nvPr/>
        </p:nvSpPr>
        <p:spPr>
          <a:xfrm>
            <a:off x="474133" y="6604000"/>
            <a:ext cx="2248949" cy="276999"/>
          </a:xfrm>
          <a:prstGeom prst="rect">
            <a:avLst/>
          </a:prstGeom>
          <a:noFill/>
        </p:spPr>
        <p:txBody>
          <a:bodyPr wrap="none" rtlCol="0">
            <a:spAutoFit/>
          </a:bodyPr>
          <a:lstStyle/>
          <a:p>
            <a:r>
              <a:rPr lang="en-US" sz="1200" dirty="0"/>
              <a:t>Source-Democracy Digest 3/1/22</a:t>
            </a:r>
          </a:p>
        </p:txBody>
      </p:sp>
      <p:sp>
        <p:nvSpPr>
          <p:cNvPr id="8" name="TextBox 7">
            <a:extLst>
              <a:ext uri="{FF2B5EF4-FFF2-40B4-BE49-F238E27FC236}">
                <a16:creationId xmlns:a16="http://schemas.microsoft.com/office/drawing/2014/main" id="{87CCD2FA-97E7-A54E-A9B5-5CE45FD3DCD1}"/>
              </a:ext>
            </a:extLst>
          </p:cNvPr>
          <p:cNvSpPr txBox="1"/>
          <p:nvPr/>
        </p:nvSpPr>
        <p:spPr>
          <a:xfrm rot="10800000" flipV="1">
            <a:off x="220133" y="2816413"/>
            <a:ext cx="4080934" cy="3108543"/>
          </a:xfrm>
          <a:prstGeom prst="rect">
            <a:avLst/>
          </a:prstGeom>
          <a:noFill/>
        </p:spPr>
        <p:txBody>
          <a:bodyPr wrap="square" rtlCol="0">
            <a:spAutoFit/>
          </a:bodyPr>
          <a:lstStyle/>
          <a:p>
            <a:pPr marL="228600" indent="-228600">
              <a:buFont typeface="Arial" panose="020B0604020202020204" pitchFamily="34" charset="0"/>
              <a:buChar char="•"/>
            </a:pPr>
            <a:r>
              <a:rPr lang="en-US" sz="2000" b="1" dirty="0"/>
              <a:t>Competitive elections have become almost nonexistent.</a:t>
            </a:r>
          </a:p>
          <a:p>
            <a:pPr marL="285750" indent="-285750">
              <a:buFont typeface="Arial" panose="020B0604020202020204" pitchFamily="34" charset="0"/>
              <a:buChar char="•"/>
            </a:pPr>
            <a:r>
              <a:rPr lang="en-US" sz="2000" b="1" dirty="0"/>
              <a:t>Moderates have almost disappeared. </a:t>
            </a:r>
          </a:p>
          <a:p>
            <a:pPr marL="285750" indent="-285750">
              <a:buFont typeface="Arial" panose="020B0604020202020204" pitchFamily="34" charset="0"/>
              <a:buChar char="•"/>
            </a:pPr>
            <a:r>
              <a:rPr lang="en-US" sz="2000" b="1" dirty="0"/>
              <a:t>The two parties have stopped talking to each other, and </a:t>
            </a:r>
          </a:p>
          <a:p>
            <a:pPr marL="285750" indent="-285750">
              <a:buFont typeface="Arial" panose="020B0604020202020204" pitchFamily="34" charset="0"/>
              <a:buChar char="•"/>
            </a:pPr>
            <a:r>
              <a:rPr lang="en-US" sz="2000" b="1" dirty="0"/>
              <a:t>Bipartisanship has become a four-letter word. </a:t>
            </a:r>
          </a:p>
          <a:p>
            <a:pPr marL="285750" indent="-285750">
              <a:buFont typeface="Arial" panose="020B0604020202020204" pitchFamily="34" charset="0"/>
              <a:buChar char="•"/>
            </a:pPr>
            <a:endParaRPr lang="en-US" b="1" dirty="0"/>
          </a:p>
          <a:p>
            <a:endParaRPr lang="en-US" dirty="0"/>
          </a:p>
        </p:txBody>
      </p:sp>
      <p:sp>
        <p:nvSpPr>
          <p:cNvPr id="10" name="TextBox 9">
            <a:extLst>
              <a:ext uri="{FF2B5EF4-FFF2-40B4-BE49-F238E27FC236}">
                <a16:creationId xmlns:a16="http://schemas.microsoft.com/office/drawing/2014/main" id="{DC6C5B77-C485-1C42-B372-425EA24F24B2}"/>
              </a:ext>
            </a:extLst>
          </p:cNvPr>
          <p:cNvSpPr txBox="1"/>
          <p:nvPr/>
        </p:nvSpPr>
        <p:spPr>
          <a:xfrm>
            <a:off x="795867" y="2827867"/>
            <a:ext cx="237566" cy="369332"/>
          </a:xfrm>
          <a:prstGeom prst="rect">
            <a:avLst/>
          </a:prstGeom>
          <a:noFill/>
        </p:spPr>
        <p:txBody>
          <a:bodyPr wrap="none" rtlCol="0">
            <a:spAutoFit/>
          </a:bodyPr>
          <a:lstStyle/>
          <a:p>
            <a:r>
              <a:rPr lang="en-US" dirty="0"/>
              <a:t> </a:t>
            </a:r>
          </a:p>
        </p:txBody>
      </p:sp>
      <p:sp>
        <p:nvSpPr>
          <p:cNvPr id="11" name="AutoShape 2">
            <a:extLst>
              <a:ext uri="{FF2B5EF4-FFF2-40B4-BE49-F238E27FC236}">
                <a16:creationId xmlns:a16="http://schemas.microsoft.com/office/drawing/2014/main" id="{D8F6560A-F65E-534A-90C4-244A873011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4">
            <a:extLst>
              <a:ext uri="{FF2B5EF4-FFF2-40B4-BE49-F238E27FC236}">
                <a16:creationId xmlns:a16="http://schemas.microsoft.com/office/drawing/2014/main" id="{D6465FC2-005D-D64B-9EB2-F31BBD85046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6">
            <a:extLst>
              <a:ext uri="{FF2B5EF4-FFF2-40B4-BE49-F238E27FC236}">
                <a16:creationId xmlns:a16="http://schemas.microsoft.com/office/drawing/2014/main" id="{1EE83AC3-07E5-AA40-AA33-1DB7EDD5DA2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8">
            <a:extLst>
              <a:ext uri="{FF2B5EF4-FFF2-40B4-BE49-F238E27FC236}">
                <a16:creationId xmlns:a16="http://schemas.microsoft.com/office/drawing/2014/main" id="{535D819C-B46F-EB4A-B179-0020FE25D83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16" descr="A picture containing text&#10;&#10;Description automatically generated">
            <a:extLst>
              <a:ext uri="{FF2B5EF4-FFF2-40B4-BE49-F238E27FC236}">
                <a16:creationId xmlns:a16="http://schemas.microsoft.com/office/drawing/2014/main" id="{8CBDDA75-1C69-3742-B89D-1F5976D811C5}"/>
              </a:ext>
            </a:extLst>
          </p:cNvPr>
          <p:cNvPicPr>
            <a:picLocks noChangeAspect="1"/>
          </p:cNvPicPr>
          <p:nvPr/>
        </p:nvPicPr>
        <p:blipFill>
          <a:blip r:embed="rId4"/>
          <a:stretch>
            <a:fillRect/>
          </a:stretch>
        </p:blipFill>
        <p:spPr>
          <a:xfrm>
            <a:off x="-127000" y="-26478"/>
            <a:ext cx="2531533" cy="772603"/>
          </a:xfrm>
          <a:prstGeom prst="rect">
            <a:avLst/>
          </a:prstGeom>
        </p:spPr>
      </p:pic>
    </p:spTree>
    <p:extLst>
      <p:ext uri="{BB962C8B-B14F-4D97-AF65-F5344CB8AC3E}">
        <p14:creationId xmlns:p14="http://schemas.microsoft.com/office/powerpoint/2010/main" val="2035910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81E9-4320-F945-8759-BA4D942D5208}"/>
              </a:ext>
            </a:extLst>
          </p:cNvPr>
          <p:cNvSpPr>
            <a:spLocks noGrp="1"/>
          </p:cNvSpPr>
          <p:nvPr>
            <p:ph type="title"/>
          </p:nvPr>
        </p:nvSpPr>
        <p:spPr>
          <a:xfrm>
            <a:off x="838199" y="775726"/>
            <a:ext cx="10219267" cy="956237"/>
          </a:xfrm>
        </p:spPr>
        <p:txBody>
          <a:bodyPr>
            <a:normAutofit/>
          </a:bodyPr>
          <a:lstStyle/>
          <a:p>
            <a:pPr algn="ctr"/>
            <a:r>
              <a:rPr lang="en-US" sz="3600" b="1" i="1" dirty="0"/>
              <a:t>Politicians Pay to Create Customized Districts</a:t>
            </a:r>
          </a:p>
        </p:txBody>
      </p:sp>
      <p:sp>
        <p:nvSpPr>
          <p:cNvPr id="3" name="Content Placeholder 2">
            <a:extLst>
              <a:ext uri="{FF2B5EF4-FFF2-40B4-BE49-F238E27FC236}">
                <a16:creationId xmlns:a16="http://schemas.microsoft.com/office/drawing/2014/main" id="{932F1923-313A-2A43-A8D6-25077D21F611}"/>
              </a:ext>
            </a:extLst>
          </p:cNvPr>
          <p:cNvSpPr>
            <a:spLocks noGrp="1"/>
          </p:cNvSpPr>
          <p:nvPr>
            <p:ph idx="1"/>
          </p:nvPr>
        </p:nvSpPr>
        <p:spPr>
          <a:xfrm>
            <a:off x="838200" y="2082799"/>
            <a:ext cx="10515600" cy="4094163"/>
          </a:xfrm>
        </p:spPr>
        <p:txBody>
          <a:bodyPr>
            <a:normAutofit/>
          </a:bodyPr>
          <a:lstStyle/>
          <a:p>
            <a:pPr marL="0" indent="0">
              <a:buNone/>
            </a:pPr>
            <a:r>
              <a:rPr lang="en-US" sz="2000" dirty="0"/>
              <a:t>Since 1963, members of the House of Representatives have a reelection rate of 94%*, much higher than those of Governors (75%) ** or Senators (82%)* largely because Representatives can draw customized districts to play to their strengths and avoid their weaknesses, </a:t>
            </a:r>
          </a:p>
          <a:p>
            <a:pPr marL="0" indent="0">
              <a:spcBef>
                <a:spcPts val="1600"/>
              </a:spcBef>
              <a:buNone/>
            </a:pPr>
            <a:r>
              <a:rPr lang="en-US" sz="2000" dirty="0"/>
              <a:t>In 2001, the Democratic party and 30 members of Congress, paid Michael Berman, a redistricting consultant and brother of a Congressman, more than $1.9 million to custom-design their districts so that all of them would win (which they did). </a:t>
            </a:r>
          </a:p>
          <a:p>
            <a:pPr lvl="1">
              <a:spcBef>
                <a:spcPts val="1100"/>
              </a:spcBef>
            </a:pPr>
            <a:r>
              <a:rPr lang="en-US" sz="1800" dirty="0"/>
              <a:t>As Rep. Loretta Sanchez explained: “</a:t>
            </a:r>
            <a:r>
              <a:rPr lang="en-US" sz="2000" b="1" i="1" dirty="0"/>
              <a:t>If my colleagues are smart, they’ll pay … and Michael will draw the district they can win in. Those who have refused to pay? God help them.’”***</a:t>
            </a:r>
          </a:p>
          <a:p>
            <a:pPr marL="0" lvl="1" indent="0">
              <a:spcBef>
                <a:spcPts val="1100"/>
              </a:spcBef>
              <a:buNone/>
            </a:pPr>
            <a:endParaRPr lang="en-US" sz="2000" b="1" dirty="0"/>
          </a:p>
        </p:txBody>
      </p:sp>
      <p:sp>
        <p:nvSpPr>
          <p:cNvPr id="4" name="Slide Number Placeholder 3">
            <a:extLst>
              <a:ext uri="{FF2B5EF4-FFF2-40B4-BE49-F238E27FC236}">
                <a16:creationId xmlns:a16="http://schemas.microsoft.com/office/drawing/2014/main" id="{FB982B54-4755-774F-8757-15422D6C1991}"/>
              </a:ext>
            </a:extLst>
          </p:cNvPr>
          <p:cNvSpPr>
            <a:spLocks noGrp="1"/>
          </p:cNvSpPr>
          <p:nvPr>
            <p:ph type="sldNum" sz="quarter" idx="12"/>
          </p:nvPr>
        </p:nvSpPr>
        <p:spPr/>
        <p:txBody>
          <a:bodyPr/>
          <a:lstStyle/>
          <a:p>
            <a:fld id="{660C366F-479B-A64C-85B9-34544106605E}" type="slidenum">
              <a:rPr lang="en-US" smtClean="0"/>
              <a:t>20</a:t>
            </a:fld>
            <a:endParaRPr lang="en-US" dirty="0"/>
          </a:p>
        </p:txBody>
      </p:sp>
      <p:sp>
        <p:nvSpPr>
          <p:cNvPr id="7" name="TextBox 6">
            <a:extLst>
              <a:ext uri="{FF2B5EF4-FFF2-40B4-BE49-F238E27FC236}">
                <a16:creationId xmlns:a16="http://schemas.microsoft.com/office/drawing/2014/main" id="{3FFFB29F-3FAB-2D43-8336-3858DF6CC83D}"/>
              </a:ext>
            </a:extLst>
          </p:cNvPr>
          <p:cNvSpPr txBox="1"/>
          <p:nvPr/>
        </p:nvSpPr>
        <p:spPr>
          <a:xfrm>
            <a:off x="823210" y="6356350"/>
            <a:ext cx="9774836" cy="646331"/>
          </a:xfrm>
          <a:prstGeom prst="rect">
            <a:avLst/>
          </a:prstGeom>
          <a:noFill/>
        </p:spPr>
        <p:txBody>
          <a:bodyPr wrap="square" rtlCol="0">
            <a:spAutoFit/>
          </a:bodyPr>
          <a:lstStyle/>
          <a:p>
            <a:pPr fontAlgn="base"/>
            <a:r>
              <a:rPr lang="en-US" sz="1200" i="1" dirty="0"/>
              <a:t>*Open Secrets,* </a:t>
            </a:r>
            <a:r>
              <a:rPr lang="en-US" sz="1200" b="1" dirty="0"/>
              <a:t>*</a:t>
            </a:r>
            <a:r>
              <a:rPr lang="en-US" sz="1200" b="1" dirty="0" err="1"/>
              <a:t>Politicspa.com</a:t>
            </a:r>
            <a:r>
              <a:rPr lang="en-US" sz="1200" b="1" dirty="0"/>
              <a:t>: Which States Have the Highest Gubernatorial Reelection Rates? </a:t>
            </a:r>
            <a:r>
              <a:rPr lang="en-US" sz="1200" i="1" dirty="0"/>
              <a:t>Eric J. </a:t>
            </a:r>
            <a:r>
              <a:rPr lang="en-US" sz="1200" i="1" dirty="0" err="1"/>
              <a:t>Ostermeier</a:t>
            </a:r>
            <a:r>
              <a:rPr lang="en-US" sz="1200" i="1" dirty="0"/>
              <a:t>. **</a:t>
            </a:r>
            <a:r>
              <a:rPr lang="en-US" sz="1200" dirty="0"/>
              <a:t>*</a:t>
            </a:r>
            <a:r>
              <a:rPr lang="en-US" sz="1200" dirty="0" err="1"/>
              <a:t>Udambara.net</a:t>
            </a:r>
            <a:r>
              <a:rPr lang="en-US" sz="1200" dirty="0"/>
              <a:t>- Analyzing California’s Congressional Redistricting-11/20/21</a:t>
            </a:r>
          </a:p>
          <a:p>
            <a:pPr fontAlgn="base"/>
            <a:endParaRPr lang="en-US" sz="1200" i="1" dirty="0"/>
          </a:p>
        </p:txBody>
      </p:sp>
      <p:pic>
        <p:nvPicPr>
          <p:cNvPr id="8" name="Picture 7" descr="A picture containing qr code&#10;&#10;Description automatically generated">
            <a:extLst>
              <a:ext uri="{FF2B5EF4-FFF2-40B4-BE49-F238E27FC236}">
                <a16:creationId xmlns:a16="http://schemas.microsoft.com/office/drawing/2014/main" id="{5CDFB64A-D901-9F4C-BF9C-E8DD90076562}"/>
              </a:ext>
            </a:extLst>
          </p:cNvPr>
          <p:cNvPicPr>
            <a:picLocks noChangeAspect="1"/>
          </p:cNvPicPr>
          <p:nvPr/>
        </p:nvPicPr>
        <p:blipFill>
          <a:blip r:embed="rId3"/>
          <a:stretch>
            <a:fillRect/>
          </a:stretch>
        </p:blipFill>
        <p:spPr>
          <a:xfrm>
            <a:off x="0" y="-93254"/>
            <a:ext cx="2218267" cy="775726"/>
          </a:xfrm>
          <a:prstGeom prst="rect">
            <a:avLst/>
          </a:prstGeom>
        </p:spPr>
      </p:pic>
    </p:spTree>
    <p:extLst>
      <p:ext uri="{BB962C8B-B14F-4D97-AF65-F5344CB8AC3E}">
        <p14:creationId xmlns:p14="http://schemas.microsoft.com/office/powerpoint/2010/main" val="686338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BEE5-546C-7E4E-B301-0D42A35AEA4D}"/>
              </a:ext>
            </a:extLst>
          </p:cNvPr>
          <p:cNvSpPr>
            <a:spLocks noGrp="1"/>
          </p:cNvSpPr>
          <p:nvPr>
            <p:ph type="title"/>
          </p:nvPr>
        </p:nvSpPr>
        <p:spPr>
          <a:xfrm>
            <a:off x="838200" y="517527"/>
            <a:ext cx="10515600" cy="933703"/>
          </a:xfrm>
        </p:spPr>
        <p:txBody>
          <a:bodyPr>
            <a:normAutofit/>
          </a:bodyPr>
          <a:lstStyle/>
          <a:p>
            <a:pPr algn="ctr"/>
            <a:r>
              <a:rPr lang="en-US" sz="3200" b="1" i="1" dirty="0"/>
              <a:t>Jerrymandering in New York City</a:t>
            </a:r>
          </a:p>
        </p:txBody>
      </p:sp>
      <p:pic>
        <p:nvPicPr>
          <p:cNvPr id="4" name="Content Placeholder 3">
            <a:extLst>
              <a:ext uri="{FF2B5EF4-FFF2-40B4-BE49-F238E27FC236}">
                <a16:creationId xmlns:a16="http://schemas.microsoft.com/office/drawing/2014/main" id="{8A87B03F-862A-C54D-A050-A7F0D23170F0}"/>
              </a:ext>
            </a:extLst>
          </p:cNvPr>
          <p:cNvPicPr>
            <a:picLocks noGrp="1" noChangeAspect="1"/>
          </p:cNvPicPr>
          <p:nvPr>
            <p:ph idx="1"/>
          </p:nvPr>
        </p:nvPicPr>
        <p:blipFill>
          <a:blip r:embed="rId3"/>
          <a:stretch>
            <a:fillRect/>
          </a:stretch>
        </p:blipFill>
        <p:spPr>
          <a:xfrm>
            <a:off x="265023" y="3691422"/>
            <a:ext cx="1752237" cy="2886258"/>
          </a:xfrm>
          <a:prstGeom prst="rect">
            <a:avLst/>
          </a:prstGeom>
        </p:spPr>
      </p:pic>
      <p:pic>
        <p:nvPicPr>
          <p:cNvPr id="5" name="Picture 4">
            <a:extLst>
              <a:ext uri="{FF2B5EF4-FFF2-40B4-BE49-F238E27FC236}">
                <a16:creationId xmlns:a16="http://schemas.microsoft.com/office/drawing/2014/main" id="{7AC66802-A3F1-1E4A-A0E3-380429BB8AF7}"/>
              </a:ext>
            </a:extLst>
          </p:cNvPr>
          <p:cNvPicPr>
            <a:picLocks noChangeAspect="1"/>
          </p:cNvPicPr>
          <p:nvPr/>
        </p:nvPicPr>
        <p:blipFill>
          <a:blip r:embed="rId4"/>
          <a:stretch>
            <a:fillRect/>
          </a:stretch>
        </p:blipFill>
        <p:spPr>
          <a:xfrm>
            <a:off x="4617965" y="3669888"/>
            <a:ext cx="1795957" cy="2907792"/>
          </a:xfrm>
          <a:prstGeom prst="rect">
            <a:avLst/>
          </a:prstGeom>
        </p:spPr>
      </p:pic>
      <p:pic>
        <p:nvPicPr>
          <p:cNvPr id="6" name="Picture 5">
            <a:extLst>
              <a:ext uri="{FF2B5EF4-FFF2-40B4-BE49-F238E27FC236}">
                <a16:creationId xmlns:a16="http://schemas.microsoft.com/office/drawing/2014/main" id="{A602BCBA-A3D7-5D4A-8772-F5E33963CD52}"/>
              </a:ext>
            </a:extLst>
          </p:cNvPr>
          <p:cNvPicPr>
            <a:picLocks noChangeAspect="1"/>
          </p:cNvPicPr>
          <p:nvPr/>
        </p:nvPicPr>
        <p:blipFill>
          <a:blip r:embed="rId5"/>
          <a:stretch>
            <a:fillRect/>
          </a:stretch>
        </p:blipFill>
        <p:spPr>
          <a:xfrm>
            <a:off x="2152650" y="3669888"/>
            <a:ext cx="1752236" cy="2822987"/>
          </a:xfrm>
          <a:prstGeom prst="rect">
            <a:avLst/>
          </a:prstGeom>
        </p:spPr>
      </p:pic>
      <p:pic>
        <p:nvPicPr>
          <p:cNvPr id="7" name="Picture 6">
            <a:extLst>
              <a:ext uri="{FF2B5EF4-FFF2-40B4-BE49-F238E27FC236}">
                <a16:creationId xmlns:a16="http://schemas.microsoft.com/office/drawing/2014/main" id="{104E4EFC-A25F-9B4F-9BC5-76196DDEDEC0}"/>
              </a:ext>
            </a:extLst>
          </p:cNvPr>
          <p:cNvPicPr>
            <a:picLocks noChangeAspect="1"/>
          </p:cNvPicPr>
          <p:nvPr/>
        </p:nvPicPr>
        <p:blipFill>
          <a:blip r:embed="rId6"/>
          <a:stretch>
            <a:fillRect/>
          </a:stretch>
        </p:blipFill>
        <p:spPr>
          <a:xfrm>
            <a:off x="7219506" y="3764982"/>
            <a:ext cx="1658531" cy="2717604"/>
          </a:xfrm>
          <a:prstGeom prst="rect">
            <a:avLst/>
          </a:prstGeom>
        </p:spPr>
      </p:pic>
      <p:pic>
        <p:nvPicPr>
          <p:cNvPr id="8" name="Picture 7">
            <a:extLst>
              <a:ext uri="{FF2B5EF4-FFF2-40B4-BE49-F238E27FC236}">
                <a16:creationId xmlns:a16="http://schemas.microsoft.com/office/drawing/2014/main" id="{0A68F3BB-5D1C-014A-AE1D-8E5FCAE489D2}"/>
              </a:ext>
            </a:extLst>
          </p:cNvPr>
          <p:cNvPicPr>
            <a:picLocks noChangeAspect="1"/>
          </p:cNvPicPr>
          <p:nvPr/>
        </p:nvPicPr>
        <p:blipFill>
          <a:blip r:embed="rId7"/>
          <a:stretch>
            <a:fillRect/>
          </a:stretch>
        </p:blipFill>
        <p:spPr>
          <a:xfrm>
            <a:off x="9842703" y="3773811"/>
            <a:ext cx="1752753" cy="2543571"/>
          </a:xfrm>
          <a:prstGeom prst="rect">
            <a:avLst/>
          </a:prstGeom>
        </p:spPr>
      </p:pic>
      <p:sp>
        <p:nvSpPr>
          <p:cNvPr id="14" name="TextBox 13">
            <a:extLst>
              <a:ext uri="{FF2B5EF4-FFF2-40B4-BE49-F238E27FC236}">
                <a16:creationId xmlns:a16="http://schemas.microsoft.com/office/drawing/2014/main" id="{28CA3CC4-6995-2D41-B98B-A24EF01B5F09}"/>
              </a:ext>
            </a:extLst>
          </p:cNvPr>
          <p:cNvSpPr txBox="1"/>
          <p:nvPr/>
        </p:nvSpPr>
        <p:spPr>
          <a:xfrm rot="10800000" flipV="1">
            <a:off x="7384078" y="4022895"/>
            <a:ext cx="1254763" cy="923330"/>
          </a:xfrm>
          <a:prstGeom prst="rect">
            <a:avLst/>
          </a:prstGeom>
          <a:noFill/>
        </p:spPr>
        <p:txBody>
          <a:bodyPr wrap="square" rtlCol="0">
            <a:spAutoFit/>
          </a:bodyPr>
          <a:lstStyle/>
          <a:p>
            <a:r>
              <a:rPr lang="en-US" b="1" dirty="0"/>
              <a:t>N.Y. 7 –Velazquez</a:t>
            </a:r>
          </a:p>
          <a:p>
            <a:endParaRPr lang="en-US" dirty="0"/>
          </a:p>
        </p:txBody>
      </p:sp>
      <p:sp>
        <p:nvSpPr>
          <p:cNvPr id="15" name="TextBox 14">
            <a:extLst>
              <a:ext uri="{FF2B5EF4-FFF2-40B4-BE49-F238E27FC236}">
                <a16:creationId xmlns:a16="http://schemas.microsoft.com/office/drawing/2014/main" id="{47BCF5ED-041F-0845-9DEA-46DD4C9E9336}"/>
              </a:ext>
            </a:extLst>
          </p:cNvPr>
          <p:cNvSpPr txBox="1"/>
          <p:nvPr/>
        </p:nvSpPr>
        <p:spPr>
          <a:xfrm>
            <a:off x="4594232" y="3643745"/>
            <a:ext cx="1660608" cy="677108"/>
          </a:xfrm>
          <a:prstGeom prst="rect">
            <a:avLst/>
          </a:prstGeom>
          <a:noFill/>
        </p:spPr>
        <p:txBody>
          <a:bodyPr wrap="square" rtlCol="0">
            <a:spAutoFit/>
          </a:bodyPr>
          <a:lstStyle/>
          <a:p>
            <a:r>
              <a:rPr lang="en-US" sz="2000" b="1"/>
              <a:t>N.Y.  8-Jeffries</a:t>
            </a:r>
          </a:p>
          <a:p>
            <a:endParaRPr lang="en-US"/>
          </a:p>
        </p:txBody>
      </p:sp>
      <p:sp>
        <p:nvSpPr>
          <p:cNvPr id="16" name="TextBox 15">
            <a:extLst>
              <a:ext uri="{FF2B5EF4-FFF2-40B4-BE49-F238E27FC236}">
                <a16:creationId xmlns:a16="http://schemas.microsoft.com/office/drawing/2014/main" id="{0F13DAAA-EC39-E64C-8B28-A504BC71C71E}"/>
              </a:ext>
            </a:extLst>
          </p:cNvPr>
          <p:cNvSpPr txBox="1"/>
          <p:nvPr/>
        </p:nvSpPr>
        <p:spPr>
          <a:xfrm>
            <a:off x="540327" y="3643745"/>
            <a:ext cx="1505797" cy="646331"/>
          </a:xfrm>
          <a:prstGeom prst="rect">
            <a:avLst/>
          </a:prstGeom>
          <a:noFill/>
        </p:spPr>
        <p:txBody>
          <a:bodyPr wrap="none" rtlCol="0">
            <a:spAutoFit/>
          </a:bodyPr>
          <a:lstStyle/>
          <a:p>
            <a:r>
              <a:rPr lang="en-US" dirty="0"/>
              <a:t>N.Y.-10-Nadler</a:t>
            </a:r>
          </a:p>
          <a:p>
            <a:endParaRPr lang="en-US" dirty="0"/>
          </a:p>
        </p:txBody>
      </p:sp>
      <p:sp>
        <p:nvSpPr>
          <p:cNvPr id="17" name="TextBox 16">
            <a:extLst>
              <a:ext uri="{FF2B5EF4-FFF2-40B4-BE49-F238E27FC236}">
                <a16:creationId xmlns:a16="http://schemas.microsoft.com/office/drawing/2014/main" id="{A132F1AF-9392-A244-8ABD-DF6F8E053338}"/>
              </a:ext>
            </a:extLst>
          </p:cNvPr>
          <p:cNvSpPr txBox="1"/>
          <p:nvPr/>
        </p:nvSpPr>
        <p:spPr>
          <a:xfrm>
            <a:off x="2235207" y="3654029"/>
            <a:ext cx="1693412" cy="646331"/>
          </a:xfrm>
          <a:prstGeom prst="rect">
            <a:avLst/>
          </a:prstGeom>
          <a:noFill/>
        </p:spPr>
        <p:txBody>
          <a:bodyPr wrap="none" rtlCol="0">
            <a:spAutoFit/>
          </a:bodyPr>
          <a:lstStyle/>
          <a:p>
            <a:r>
              <a:rPr lang="en-US"/>
              <a:t>N.Y. 12-Maloney</a:t>
            </a:r>
          </a:p>
          <a:p>
            <a:endParaRPr lang="en-US"/>
          </a:p>
        </p:txBody>
      </p:sp>
      <p:sp>
        <p:nvSpPr>
          <p:cNvPr id="18" name="TextBox 17">
            <a:extLst>
              <a:ext uri="{FF2B5EF4-FFF2-40B4-BE49-F238E27FC236}">
                <a16:creationId xmlns:a16="http://schemas.microsoft.com/office/drawing/2014/main" id="{0A2C435C-50D9-9E43-8AB7-1CAB1F4269D3}"/>
              </a:ext>
            </a:extLst>
          </p:cNvPr>
          <p:cNvSpPr txBox="1"/>
          <p:nvPr/>
        </p:nvSpPr>
        <p:spPr>
          <a:xfrm rot="10800000" flipV="1">
            <a:off x="9698348" y="5805477"/>
            <a:ext cx="1752753" cy="677108"/>
          </a:xfrm>
          <a:prstGeom prst="rect">
            <a:avLst/>
          </a:prstGeom>
          <a:noFill/>
        </p:spPr>
        <p:txBody>
          <a:bodyPr wrap="square" rtlCol="0">
            <a:spAutoFit/>
          </a:bodyPr>
          <a:lstStyle/>
          <a:p>
            <a:r>
              <a:rPr lang="en-US" sz="2000" b="1"/>
              <a:t>N.Y. 14-AOC</a:t>
            </a:r>
          </a:p>
          <a:p>
            <a:endParaRPr lang="en-US"/>
          </a:p>
        </p:txBody>
      </p:sp>
      <p:sp>
        <p:nvSpPr>
          <p:cNvPr id="3" name="Slide Number Placeholder 2">
            <a:extLst>
              <a:ext uri="{FF2B5EF4-FFF2-40B4-BE49-F238E27FC236}">
                <a16:creationId xmlns:a16="http://schemas.microsoft.com/office/drawing/2014/main" id="{6C624A30-372E-6B4D-AAEA-1AE84CCF162E}"/>
              </a:ext>
            </a:extLst>
          </p:cNvPr>
          <p:cNvSpPr>
            <a:spLocks noGrp="1"/>
          </p:cNvSpPr>
          <p:nvPr>
            <p:ph type="sldNum" sz="quarter" idx="12"/>
          </p:nvPr>
        </p:nvSpPr>
        <p:spPr/>
        <p:txBody>
          <a:bodyPr/>
          <a:lstStyle/>
          <a:p>
            <a:fld id="{660C366F-479B-A64C-85B9-34544106605E}" type="slidenum">
              <a:rPr lang="en-US" smtClean="0"/>
              <a:t>21</a:t>
            </a:fld>
            <a:endParaRPr lang="en-US"/>
          </a:p>
        </p:txBody>
      </p:sp>
      <p:sp>
        <p:nvSpPr>
          <p:cNvPr id="12" name="TextBox 11">
            <a:extLst>
              <a:ext uri="{FF2B5EF4-FFF2-40B4-BE49-F238E27FC236}">
                <a16:creationId xmlns:a16="http://schemas.microsoft.com/office/drawing/2014/main" id="{CDA39BA5-2DEA-3846-B731-A1589272642B}"/>
              </a:ext>
            </a:extLst>
          </p:cNvPr>
          <p:cNvSpPr txBox="1"/>
          <p:nvPr/>
        </p:nvSpPr>
        <p:spPr>
          <a:xfrm>
            <a:off x="677333" y="1386918"/>
            <a:ext cx="9897391" cy="2080057"/>
          </a:xfrm>
          <a:prstGeom prst="rect">
            <a:avLst/>
          </a:prstGeom>
          <a:noFill/>
        </p:spPr>
        <p:txBody>
          <a:bodyPr wrap="square" rtlCol="0">
            <a:spAutoFit/>
          </a:bodyPr>
          <a:lstStyle/>
          <a:p>
            <a:pPr marL="0" lvl="1" indent="0">
              <a:spcBef>
                <a:spcPts val="1100"/>
              </a:spcBef>
              <a:buNone/>
            </a:pPr>
            <a:r>
              <a:rPr lang="en-US" sz="2000" b="1" dirty="0"/>
              <a:t>In New York, instead of Gerrymandering, we have Jerrymandering, named after Jerry Nadler.</a:t>
            </a:r>
          </a:p>
          <a:p>
            <a:pPr marL="0" lvl="1" indent="0">
              <a:spcBef>
                <a:spcPts val="1100"/>
              </a:spcBef>
              <a:buNone/>
            </a:pPr>
            <a:r>
              <a:rPr lang="en-US" sz="2000" b="1" dirty="0"/>
              <a:t>Nadler gets Jewish neighborhoods in Manhattan &amp; Brooklyn. Maloney gets some of Nadler’s moderate voters in Manhattan to protect her against a Progressive in a primary. More Democrats are shifted into the Staten Island district, to defeat the Republican, and Jeffries, Velazquez, and OAC can have their own ethnic groups.</a:t>
            </a:r>
          </a:p>
        </p:txBody>
      </p:sp>
      <p:sp>
        <p:nvSpPr>
          <p:cNvPr id="13" name="TextBox 12">
            <a:extLst>
              <a:ext uri="{FF2B5EF4-FFF2-40B4-BE49-F238E27FC236}">
                <a16:creationId xmlns:a16="http://schemas.microsoft.com/office/drawing/2014/main" id="{112CB7F5-628C-BE43-9822-AF10B82B5982}"/>
              </a:ext>
            </a:extLst>
          </p:cNvPr>
          <p:cNvSpPr txBox="1"/>
          <p:nvPr/>
        </p:nvSpPr>
        <p:spPr>
          <a:xfrm>
            <a:off x="1075765" y="4823012"/>
            <a:ext cx="1043876" cy="461665"/>
          </a:xfrm>
          <a:prstGeom prst="rect">
            <a:avLst/>
          </a:prstGeom>
          <a:noFill/>
        </p:spPr>
        <p:txBody>
          <a:bodyPr wrap="none" rtlCol="0">
            <a:spAutoFit/>
          </a:bodyPr>
          <a:lstStyle/>
          <a:p>
            <a:r>
              <a:rPr lang="en-US" sz="2400" b="1"/>
              <a:t>Nadler</a:t>
            </a:r>
          </a:p>
        </p:txBody>
      </p:sp>
      <p:sp>
        <p:nvSpPr>
          <p:cNvPr id="19" name="TextBox 18">
            <a:extLst>
              <a:ext uri="{FF2B5EF4-FFF2-40B4-BE49-F238E27FC236}">
                <a16:creationId xmlns:a16="http://schemas.microsoft.com/office/drawing/2014/main" id="{E9CFACF8-AD68-9544-8493-FCAC000FD697}"/>
              </a:ext>
            </a:extLst>
          </p:cNvPr>
          <p:cNvSpPr txBox="1"/>
          <p:nvPr/>
        </p:nvSpPr>
        <p:spPr>
          <a:xfrm>
            <a:off x="2503357" y="5284677"/>
            <a:ext cx="1280800" cy="461665"/>
          </a:xfrm>
          <a:prstGeom prst="rect">
            <a:avLst/>
          </a:prstGeom>
          <a:noFill/>
        </p:spPr>
        <p:txBody>
          <a:bodyPr wrap="none" rtlCol="0">
            <a:spAutoFit/>
          </a:bodyPr>
          <a:lstStyle/>
          <a:p>
            <a:r>
              <a:rPr lang="en-US" sz="2400"/>
              <a:t>Maloney</a:t>
            </a:r>
          </a:p>
        </p:txBody>
      </p:sp>
      <p:pic>
        <p:nvPicPr>
          <p:cNvPr id="21" name="Picture 20" descr="A picture containing text&#10;&#10;Description automatically generated">
            <a:extLst>
              <a:ext uri="{FF2B5EF4-FFF2-40B4-BE49-F238E27FC236}">
                <a16:creationId xmlns:a16="http://schemas.microsoft.com/office/drawing/2014/main" id="{40D7EB65-46C6-964B-80F8-044EE45756D9}"/>
              </a:ext>
            </a:extLst>
          </p:cNvPr>
          <p:cNvPicPr>
            <a:picLocks noChangeAspect="1"/>
          </p:cNvPicPr>
          <p:nvPr/>
        </p:nvPicPr>
        <p:blipFill>
          <a:blip r:embed="rId8"/>
          <a:stretch>
            <a:fillRect/>
          </a:stretch>
        </p:blipFill>
        <p:spPr>
          <a:xfrm>
            <a:off x="14703" y="-40812"/>
            <a:ext cx="2002558" cy="634699"/>
          </a:xfrm>
          <a:prstGeom prst="rect">
            <a:avLst/>
          </a:prstGeom>
        </p:spPr>
      </p:pic>
    </p:spTree>
    <p:extLst>
      <p:ext uri="{BB962C8B-B14F-4D97-AF65-F5344CB8AC3E}">
        <p14:creationId xmlns:p14="http://schemas.microsoft.com/office/powerpoint/2010/main" val="2058592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37FDA-A116-9148-9530-B6ABC20529D5}"/>
              </a:ext>
            </a:extLst>
          </p:cNvPr>
          <p:cNvSpPr>
            <a:spLocks noGrp="1"/>
          </p:cNvSpPr>
          <p:nvPr>
            <p:ph type="title"/>
          </p:nvPr>
        </p:nvSpPr>
        <p:spPr>
          <a:xfrm>
            <a:off x="838200" y="775726"/>
            <a:ext cx="10515600" cy="914962"/>
          </a:xfrm>
        </p:spPr>
        <p:txBody>
          <a:bodyPr>
            <a:normAutofit/>
          </a:bodyPr>
          <a:lstStyle/>
          <a:p>
            <a:pPr algn="ctr"/>
            <a:r>
              <a:rPr lang="en-US" sz="3600" b="1" i="1"/>
              <a:t>Gerrymandering Is Not a Joke- It Is a Disease</a:t>
            </a:r>
          </a:p>
        </p:txBody>
      </p:sp>
      <p:sp>
        <p:nvSpPr>
          <p:cNvPr id="3" name="Content Placeholder 2">
            <a:extLst>
              <a:ext uri="{FF2B5EF4-FFF2-40B4-BE49-F238E27FC236}">
                <a16:creationId xmlns:a16="http://schemas.microsoft.com/office/drawing/2014/main" id="{58CC63BD-1279-0444-B527-76C5A0180DF7}"/>
              </a:ext>
            </a:extLst>
          </p:cNvPr>
          <p:cNvSpPr>
            <a:spLocks noGrp="1"/>
          </p:cNvSpPr>
          <p:nvPr>
            <p:ph idx="1"/>
          </p:nvPr>
        </p:nvSpPr>
        <p:spPr>
          <a:xfrm>
            <a:off x="838200" y="1690688"/>
            <a:ext cx="10515600" cy="4501773"/>
          </a:xfrm>
        </p:spPr>
        <p:txBody>
          <a:bodyPr>
            <a:normAutofit/>
          </a:bodyPr>
          <a:lstStyle/>
          <a:p>
            <a:pPr marL="0" indent="0">
              <a:buNone/>
            </a:pPr>
            <a:r>
              <a:rPr lang="en-US" sz="2000"/>
              <a:t>When you look at these pictures, your first though probably was, “It must be fun to get stoned and draw such crazy districts.” While these examples may make Gerrymandering seem like a joke, it helps polarization metastasize by:  </a:t>
            </a:r>
          </a:p>
          <a:p>
            <a:pPr marL="685800">
              <a:lnSpc>
                <a:spcPct val="100000"/>
              </a:lnSpc>
              <a:spcBef>
                <a:spcPts val="0"/>
              </a:spcBef>
            </a:pPr>
            <a:r>
              <a:rPr lang="en-US" sz="2200" b="1"/>
              <a:t>Isolating people by race, </a:t>
            </a:r>
          </a:p>
          <a:p>
            <a:pPr marL="685800">
              <a:lnSpc>
                <a:spcPct val="100000"/>
              </a:lnSpc>
              <a:spcBef>
                <a:spcPts val="0"/>
              </a:spcBef>
            </a:pPr>
            <a:r>
              <a:rPr lang="en-US" sz="2200" b="1"/>
              <a:t>Creating landslide elections, </a:t>
            </a:r>
          </a:p>
          <a:p>
            <a:pPr marL="685800">
              <a:lnSpc>
                <a:spcPct val="100000"/>
              </a:lnSpc>
              <a:spcBef>
                <a:spcPts val="0"/>
              </a:spcBef>
            </a:pPr>
            <a:r>
              <a:rPr lang="en-US" sz="2200" b="1"/>
              <a:t>Polarizing the population, </a:t>
            </a:r>
          </a:p>
          <a:p>
            <a:pPr marL="685800">
              <a:lnSpc>
                <a:spcPct val="100000"/>
              </a:lnSpc>
              <a:spcBef>
                <a:spcPts val="0"/>
              </a:spcBef>
            </a:pPr>
            <a:r>
              <a:rPr lang="en-US" sz="2200" b="1"/>
              <a:t>Protecting incumbents, </a:t>
            </a:r>
          </a:p>
          <a:p>
            <a:pPr marL="685800">
              <a:lnSpc>
                <a:spcPct val="100000"/>
              </a:lnSpc>
              <a:spcBef>
                <a:spcPts val="0"/>
              </a:spcBef>
            </a:pPr>
            <a:r>
              <a:rPr lang="en-US" sz="2200" b="1"/>
              <a:t>Eliminating moderates, and</a:t>
            </a:r>
          </a:p>
          <a:p>
            <a:pPr marL="685800">
              <a:lnSpc>
                <a:spcPct val="100000"/>
              </a:lnSpc>
              <a:spcBef>
                <a:spcPts val="0"/>
              </a:spcBef>
            </a:pPr>
            <a:r>
              <a:rPr lang="en-US" sz="2200" b="1"/>
              <a:t>Destroying bipartisanship.</a:t>
            </a:r>
          </a:p>
          <a:p>
            <a:pPr marL="0" indent="0">
              <a:lnSpc>
                <a:spcPct val="100000"/>
              </a:lnSpc>
              <a:spcBef>
                <a:spcPts val="0"/>
              </a:spcBef>
              <a:buNone/>
            </a:pPr>
            <a:endParaRPr lang="en-US" sz="2000"/>
          </a:p>
          <a:p>
            <a:pPr marL="0" indent="0">
              <a:lnSpc>
                <a:spcPct val="100000"/>
              </a:lnSpc>
              <a:spcBef>
                <a:spcPts val="0"/>
              </a:spcBef>
              <a:buNone/>
            </a:pPr>
            <a:r>
              <a:rPr lang="en-US" sz="2000"/>
              <a:t>If we don’t have fairly-drawn election districts and more competitive elections, polarization will keep getting worse.</a:t>
            </a:r>
          </a:p>
          <a:p>
            <a:pPr marL="0" indent="0">
              <a:lnSpc>
                <a:spcPct val="100000"/>
              </a:lnSpc>
              <a:spcBef>
                <a:spcPts val="0"/>
              </a:spcBef>
              <a:buNone/>
            </a:pPr>
            <a:endParaRPr lang="en-US" sz="2000"/>
          </a:p>
          <a:p>
            <a:pPr marL="0" indent="0">
              <a:lnSpc>
                <a:spcPct val="100000"/>
              </a:lnSpc>
              <a:spcBef>
                <a:spcPts val="0"/>
              </a:spcBef>
              <a:buNone/>
            </a:pPr>
            <a:r>
              <a:rPr lang="en-US" sz="2000"/>
              <a:t>Let’s see how 2020 is playing out. </a:t>
            </a:r>
          </a:p>
        </p:txBody>
      </p:sp>
      <p:sp>
        <p:nvSpPr>
          <p:cNvPr id="4" name="Slide Number Placeholder 3">
            <a:extLst>
              <a:ext uri="{FF2B5EF4-FFF2-40B4-BE49-F238E27FC236}">
                <a16:creationId xmlns:a16="http://schemas.microsoft.com/office/drawing/2014/main" id="{2397B512-354D-514C-84B3-497C4B502B05}"/>
              </a:ext>
            </a:extLst>
          </p:cNvPr>
          <p:cNvSpPr>
            <a:spLocks noGrp="1"/>
          </p:cNvSpPr>
          <p:nvPr>
            <p:ph type="sldNum" sz="quarter" idx="12"/>
          </p:nvPr>
        </p:nvSpPr>
        <p:spPr/>
        <p:txBody>
          <a:bodyPr/>
          <a:lstStyle/>
          <a:p>
            <a:fld id="{660C366F-479B-A64C-85B9-34544106605E}" type="slidenum">
              <a:rPr lang="en-US" smtClean="0"/>
              <a:t>22</a:t>
            </a:fld>
            <a:endParaRPr lang="en-US"/>
          </a:p>
        </p:txBody>
      </p:sp>
      <p:pic>
        <p:nvPicPr>
          <p:cNvPr id="5" name="Picture 4" descr="A picture containing qr code&#10;&#10;Description automatically generated">
            <a:extLst>
              <a:ext uri="{FF2B5EF4-FFF2-40B4-BE49-F238E27FC236}">
                <a16:creationId xmlns:a16="http://schemas.microsoft.com/office/drawing/2014/main" id="{AAA72BB0-1421-7A4D-B09F-49DE81CF335C}"/>
              </a:ext>
            </a:extLst>
          </p:cNvPr>
          <p:cNvPicPr>
            <a:picLocks noChangeAspect="1"/>
          </p:cNvPicPr>
          <p:nvPr/>
        </p:nvPicPr>
        <p:blipFill>
          <a:blip r:embed="rId2"/>
          <a:stretch>
            <a:fillRect/>
          </a:stretch>
        </p:blipFill>
        <p:spPr>
          <a:xfrm>
            <a:off x="-118533" y="-110187"/>
            <a:ext cx="2286000" cy="775726"/>
          </a:xfrm>
          <a:prstGeom prst="rect">
            <a:avLst/>
          </a:prstGeom>
        </p:spPr>
      </p:pic>
    </p:spTree>
    <p:extLst>
      <p:ext uri="{BB962C8B-B14F-4D97-AF65-F5344CB8AC3E}">
        <p14:creationId xmlns:p14="http://schemas.microsoft.com/office/powerpoint/2010/main" val="3768740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E336-06F1-1C49-A537-027D6B6CC12C}"/>
              </a:ext>
            </a:extLst>
          </p:cNvPr>
          <p:cNvSpPr>
            <a:spLocks noGrp="1"/>
          </p:cNvSpPr>
          <p:nvPr>
            <p:ph type="title"/>
          </p:nvPr>
        </p:nvSpPr>
        <p:spPr>
          <a:xfrm>
            <a:off x="838200" y="501650"/>
            <a:ext cx="10515600" cy="1189038"/>
          </a:xfrm>
        </p:spPr>
        <p:txBody>
          <a:bodyPr>
            <a:normAutofit/>
          </a:bodyPr>
          <a:lstStyle/>
          <a:p>
            <a:pPr algn="ctr"/>
            <a:r>
              <a:rPr lang="en-US" sz="3600" b="1" i="1"/>
              <a:t>With 2022 Gerrymandering- It Will Get Wor</a:t>
            </a:r>
            <a:r>
              <a:rPr lang="en-US" sz="3600" b="1"/>
              <a:t>se</a:t>
            </a:r>
            <a:endParaRPr lang="en-US" sz="3600" b="1" i="1"/>
          </a:p>
        </p:txBody>
      </p:sp>
      <p:sp>
        <p:nvSpPr>
          <p:cNvPr id="3" name="Content Placeholder 2">
            <a:extLst>
              <a:ext uri="{FF2B5EF4-FFF2-40B4-BE49-F238E27FC236}">
                <a16:creationId xmlns:a16="http://schemas.microsoft.com/office/drawing/2014/main" id="{285980E2-B0AE-8644-A156-9BFA473558B6}"/>
              </a:ext>
            </a:extLst>
          </p:cNvPr>
          <p:cNvSpPr>
            <a:spLocks noGrp="1"/>
          </p:cNvSpPr>
          <p:nvPr>
            <p:ph idx="1"/>
          </p:nvPr>
        </p:nvSpPr>
        <p:spPr>
          <a:xfrm>
            <a:off x="838200" y="1507067"/>
            <a:ext cx="10515600" cy="4669896"/>
          </a:xfrm>
        </p:spPr>
        <p:txBody>
          <a:bodyPr/>
          <a:lstStyle/>
          <a:p>
            <a:r>
              <a:rPr lang="en-US" sz="2000"/>
              <a:t>Although not all states have completed drawing districts, it appears in the next decade will have many fewer highly competitive or even competitive elections. *</a:t>
            </a:r>
          </a:p>
          <a:p>
            <a:pPr marL="502920">
              <a:lnSpc>
                <a:spcPct val="100000"/>
              </a:lnSpc>
              <a:spcBef>
                <a:spcPts val="0"/>
              </a:spcBef>
            </a:pPr>
            <a:endParaRPr lang="en-US" sz="2000"/>
          </a:p>
          <a:p>
            <a:pPr marL="0" indent="0">
              <a:buNone/>
            </a:pPr>
            <a:endParaRPr lang="en-US"/>
          </a:p>
        </p:txBody>
      </p:sp>
      <p:sp>
        <p:nvSpPr>
          <p:cNvPr id="4" name="Slide Number Placeholder 3">
            <a:extLst>
              <a:ext uri="{FF2B5EF4-FFF2-40B4-BE49-F238E27FC236}">
                <a16:creationId xmlns:a16="http://schemas.microsoft.com/office/drawing/2014/main" id="{127D13E1-F7BB-0C43-9E58-2426DAEBD4B7}"/>
              </a:ext>
            </a:extLst>
          </p:cNvPr>
          <p:cNvSpPr>
            <a:spLocks noGrp="1"/>
          </p:cNvSpPr>
          <p:nvPr>
            <p:ph type="sldNum" sz="quarter" idx="12"/>
          </p:nvPr>
        </p:nvSpPr>
        <p:spPr/>
        <p:txBody>
          <a:bodyPr/>
          <a:lstStyle/>
          <a:p>
            <a:fld id="{660C366F-479B-A64C-85B9-34544106605E}" type="slidenum">
              <a:rPr lang="en-US" smtClean="0"/>
              <a:t>23</a:t>
            </a:fld>
            <a:endParaRPr lang="en-US"/>
          </a:p>
        </p:txBody>
      </p:sp>
      <p:pic>
        <p:nvPicPr>
          <p:cNvPr id="8" name="Picture 7" descr="Chart, histogram&#10;&#10;Description automatically generated">
            <a:extLst>
              <a:ext uri="{FF2B5EF4-FFF2-40B4-BE49-F238E27FC236}">
                <a16:creationId xmlns:a16="http://schemas.microsoft.com/office/drawing/2014/main" id="{82D97729-617D-F040-B144-5B310BEC77A1}"/>
              </a:ext>
            </a:extLst>
          </p:cNvPr>
          <p:cNvPicPr>
            <a:picLocks noChangeAspect="1"/>
          </p:cNvPicPr>
          <p:nvPr/>
        </p:nvPicPr>
        <p:blipFill>
          <a:blip r:embed="rId3"/>
          <a:stretch>
            <a:fillRect/>
          </a:stretch>
        </p:blipFill>
        <p:spPr>
          <a:xfrm>
            <a:off x="237067" y="2302933"/>
            <a:ext cx="11700933" cy="4235979"/>
          </a:xfrm>
          <a:prstGeom prst="rect">
            <a:avLst/>
          </a:prstGeom>
        </p:spPr>
      </p:pic>
      <p:sp>
        <p:nvSpPr>
          <p:cNvPr id="6" name="TextBox 5">
            <a:extLst>
              <a:ext uri="{FF2B5EF4-FFF2-40B4-BE49-F238E27FC236}">
                <a16:creationId xmlns:a16="http://schemas.microsoft.com/office/drawing/2014/main" id="{1369A081-320E-EE4F-9DAD-6236FF33618B}"/>
              </a:ext>
            </a:extLst>
          </p:cNvPr>
          <p:cNvSpPr txBox="1"/>
          <p:nvPr/>
        </p:nvSpPr>
        <p:spPr>
          <a:xfrm>
            <a:off x="1115878" y="6538912"/>
            <a:ext cx="2007473" cy="276999"/>
          </a:xfrm>
          <a:prstGeom prst="rect">
            <a:avLst/>
          </a:prstGeom>
          <a:noFill/>
        </p:spPr>
        <p:txBody>
          <a:bodyPr wrap="none" rtlCol="0">
            <a:spAutoFit/>
          </a:bodyPr>
          <a:lstStyle/>
          <a:p>
            <a:r>
              <a:rPr lang="en-US" sz="1200"/>
              <a:t>*Source-Politico Redistricting</a:t>
            </a:r>
          </a:p>
        </p:txBody>
      </p:sp>
      <p:pic>
        <p:nvPicPr>
          <p:cNvPr id="9" name="Picture 8" descr="A picture containing text&#10;&#10;Description automatically generated">
            <a:extLst>
              <a:ext uri="{FF2B5EF4-FFF2-40B4-BE49-F238E27FC236}">
                <a16:creationId xmlns:a16="http://schemas.microsoft.com/office/drawing/2014/main" id="{113424C9-DEF0-2C46-9F22-B7F0A28FF826}"/>
              </a:ext>
            </a:extLst>
          </p:cNvPr>
          <p:cNvPicPr>
            <a:picLocks noChangeAspect="1"/>
          </p:cNvPicPr>
          <p:nvPr/>
        </p:nvPicPr>
        <p:blipFill>
          <a:blip r:embed="rId4"/>
          <a:stretch>
            <a:fillRect/>
          </a:stretch>
        </p:blipFill>
        <p:spPr>
          <a:xfrm>
            <a:off x="43682" y="28753"/>
            <a:ext cx="1852851" cy="634699"/>
          </a:xfrm>
          <a:prstGeom prst="rect">
            <a:avLst/>
          </a:prstGeom>
        </p:spPr>
      </p:pic>
    </p:spTree>
    <p:extLst>
      <p:ext uri="{BB962C8B-B14F-4D97-AF65-F5344CB8AC3E}">
        <p14:creationId xmlns:p14="http://schemas.microsoft.com/office/powerpoint/2010/main" val="369456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82DE-0519-C049-B644-8DBA0330AC96}"/>
              </a:ext>
            </a:extLst>
          </p:cNvPr>
          <p:cNvSpPr>
            <a:spLocks noGrp="1"/>
          </p:cNvSpPr>
          <p:nvPr>
            <p:ph type="title"/>
          </p:nvPr>
        </p:nvSpPr>
        <p:spPr>
          <a:xfrm>
            <a:off x="838199" y="457993"/>
            <a:ext cx="9508067" cy="1325563"/>
          </a:xfrm>
        </p:spPr>
        <p:txBody>
          <a:bodyPr>
            <a:normAutofit/>
          </a:bodyPr>
          <a:lstStyle/>
          <a:p>
            <a:pPr algn="ctr"/>
            <a:r>
              <a:rPr lang="en-US" sz="3600" b="1" i="1" dirty="0"/>
              <a:t>Gerrymandering 2020: New York State </a:t>
            </a:r>
          </a:p>
        </p:txBody>
      </p:sp>
      <p:sp>
        <p:nvSpPr>
          <p:cNvPr id="3" name="Content Placeholder 2">
            <a:extLst>
              <a:ext uri="{FF2B5EF4-FFF2-40B4-BE49-F238E27FC236}">
                <a16:creationId xmlns:a16="http://schemas.microsoft.com/office/drawing/2014/main" id="{86122730-F44C-0541-8DDF-972A90AFBA06}"/>
              </a:ext>
            </a:extLst>
          </p:cNvPr>
          <p:cNvSpPr>
            <a:spLocks noGrp="1"/>
          </p:cNvSpPr>
          <p:nvPr>
            <p:ph idx="1"/>
          </p:nvPr>
        </p:nvSpPr>
        <p:spPr>
          <a:xfrm>
            <a:off x="507999" y="1490133"/>
            <a:ext cx="11294533" cy="4686830"/>
          </a:xfrm>
        </p:spPr>
        <p:txBody>
          <a:bodyPr>
            <a:normAutofit/>
          </a:bodyPr>
          <a:lstStyle/>
          <a:p>
            <a:pPr marL="0" indent="0">
              <a:buNone/>
            </a:pPr>
            <a:r>
              <a:rPr lang="en-US" sz="2000" dirty="0"/>
              <a:t>Let’s look at N.Y. – and compare Politico’s estimates of 2022 and with 2020. (The 2020 numbers reflect actual votes. The 2022 number reflect the same votes by new election districts.)</a:t>
            </a:r>
          </a:p>
          <a:p>
            <a:pPr marL="0" indent="0">
              <a:buNone/>
            </a:pPr>
            <a:endParaRPr lang="en-US" sz="2000" dirty="0"/>
          </a:p>
          <a:p>
            <a:pPr marL="502920">
              <a:lnSpc>
                <a:spcPct val="100000"/>
              </a:lnSpc>
              <a:spcBef>
                <a:spcPts val="0"/>
              </a:spcBef>
            </a:pPr>
            <a:r>
              <a:rPr lang="en-US" sz="2000" b="1" dirty="0"/>
              <a:t>In 2022, Republicans will lose 3 seats and Democrats will gain 2. </a:t>
            </a:r>
          </a:p>
          <a:p>
            <a:pPr marL="502920"/>
            <a:r>
              <a:rPr lang="en-US" sz="2400" b="1" dirty="0"/>
              <a:t>The number of closely competitive seats determined drops from 4 to 0.</a:t>
            </a:r>
          </a:p>
          <a:p>
            <a:pPr marL="502920"/>
            <a:r>
              <a:rPr lang="en-US" sz="2400" b="1" dirty="0"/>
              <a:t>The number of moderately competitive seats (10+%) drops from 8 to 2. </a:t>
            </a:r>
          </a:p>
          <a:p>
            <a:pPr marL="502920"/>
            <a:r>
              <a:rPr lang="en-US" sz="2000" dirty="0"/>
              <a:t>In other words, N.Y. Democrats took some seats from Republicans and then largely eliminated any others that could be competitive. </a:t>
            </a:r>
          </a:p>
          <a:p>
            <a:pPr marL="502920"/>
            <a:r>
              <a:rPr lang="en-US" sz="2000" dirty="0"/>
              <a:t>By eliminating closely competitive and competitive seats, gerrymandering has further increased polarization.</a:t>
            </a:r>
          </a:p>
        </p:txBody>
      </p:sp>
      <p:sp>
        <p:nvSpPr>
          <p:cNvPr id="4" name="Slide Number Placeholder 3">
            <a:extLst>
              <a:ext uri="{FF2B5EF4-FFF2-40B4-BE49-F238E27FC236}">
                <a16:creationId xmlns:a16="http://schemas.microsoft.com/office/drawing/2014/main" id="{064FF4DF-1F7F-BB47-B3D1-B79CA383E249}"/>
              </a:ext>
            </a:extLst>
          </p:cNvPr>
          <p:cNvSpPr>
            <a:spLocks noGrp="1"/>
          </p:cNvSpPr>
          <p:nvPr>
            <p:ph type="sldNum" sz="quarter" idx="12"/>
          </p:nvPr>
        </p:nvSpPr>
        <p:spPr/>
        <p:txBody>
          <a:bodyPr/>
          <a:lstStyle/>
          <a:p>
            <a:fld id="{660C366F-479B-A64C-85B9-34544106605E}" type="slidenum">
              <a:rPr lang="en-US" smtClean="0"/>
              <a:t>24</a:t>
            </a:fld>
            <a:endParaRPr lang="en-US" dirty="0"/>
          </a:p>
        </p:txBody>
      </p:sp>
      <p:pic>
        <p:nvPicPr>
          <p:cNvPr id="7" name="Picture 6" descr="A picture containing text&#10;&#10;Description automatically generated">
            <a:extLst>
              <a:ext uri="{FF2B5EF4-FFF2-40B4-BE49-F238E27FC236}">
                <a16:creationId xmlns:a16="http://schemas.microsoft.com/office/drawing/2014/main" id="{51B7882F-887B-8B42-A751-A3E1B4707332}"/>
              </a:ext>
            </a:extLst>
          </p:cNvPr>
          <p:cNvPicPr>
            <a:picLocks noChangeAspect="1"/>
          </p:cNvPicPr>
          <p:nvPr/>
        </p:nvPicPr>
        <p:blipFill>
          <a:blip r:embed="rId3"/>
          <a:stretch>
            <a:fillRect/>
          </a:stretch>
        </p:blipFill>
        <p:spPr>
          <a:xfrm>
            <a:off x="43682" y="46338"/>
            <a:ext cx="1802052" cy="634699"/>
          </a:xfrm>
          <a:prstGeom prst="rect">
            <a:avLst/>
          </a:prstGeom>
        </p:spPr>
      </p:pic>
    </p:spTree>
    <p:extLst>
      <p:ext uri="{BB962C8B-B14F-4D97-AF65-F5344CB8AC3E}">
        <p14:creationId xmlns:p14="http://schemas.microsoft.com/office/powerpoint/2010/main" val="3108003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0A6F-FB66-604B-BD8D-B49F3FAD9415}"/>
              </a:ext>
            </a:extLst>
          </p:cNvPr>
          <p:cNvSpPr>
            <a:spLocks noGrp="1"/>
          </p:cNvSpPr>
          <p:nvPr>
            <p:ph type="title"/>
          </p:nvPr>
        </p:nvSpPr>
        <p:spPr/>
        <p:txBody>
          <a:bodyPr>
            <a:normAutofit/>
          </a:bodyPr>
          <a:lstStyle/>
          <a:p>
            <a:pPr algn="ctr"/>
            <a:r>
              <a:rPr lang="en-US" sz="3600" b="1" i="1" dirty="0"/>
              <a:t>N.Y. Gerrymandering 2022*</a:t>
            </a:r>
          </a:p>
        </p:txBody>
      </p:sp>
      <p:sp>
        <p:nvSpPr>
          <p:cNvPr id="4" name="Slide Number Placeholder 3">
            <a:extLst>
              <a:ext uri="{FF2B5EF4-FFF2-40B4-BE49-F238E27FC236}">
                <a16:creationId xmlns:a16="http://schemas.microsoft.com/office/drawing/2014/main" id="{37CFF255-61BB-C04A-9119-50180FAD9FB3}"/>
              </a:ext>
            </a:extLst>
          </p:cNvPr>
          <p:cNvSpPr>
            <a:spLocks noGrp="1"/>
          </p:cNvSpPr>
          <p:nvPr>
            <p:ph type="sldNum" sz="quarter" idx="12"/>
          </p:nvPr>
        </p:nvSpPr>
        <p:spPr/>
        <p:txBody>
          <a:bodyPr/>
          <a:lstStyle/>
          <a:p>
            <a:fld id="{660C366F-479B-A64C-85B9-34544106605E}" type="slidenum">
              <a:rPr lang="en-US" smtClean="0"/>
              <a:t>25</a:t>
            </a:fld>
            <a:endParaRPr lang="en-US" dirty="0"/>
          </a:p>
        </p:txBody>
      </p:sp>
      <p:sp>
        <p:nvSpPr>
          <p:cNvPr id="6" name="Title 1">
            <a:extLst>
              <a:ext uri="{FF2B5EF4-FFF2-40B4-BE49-F238E27FC236}">
                <a16:creationId xmlns:a16="http://schemas.microsoft.com/office/drawing/2014/main" id="{4A83DDAD-A4D9-E84F-B2AB-E49EF91EA6DF}"/>
              </a:ext>
            </a:extLst>
          </p:cNvPr>
          <p:cNvSpPr txBox="1">
            <a:spLocks/>
          </p:cNvSpPr>
          <p:nvPr/>
        </p:nvSpPr>
        <p:spPr>
          <a:xfrm>
            <a:off x="838200" y="1291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0" name="TextBox 9">
            <a:extLst>
              <a:ext uri="{FF2B5EF4-FFF2-40B4-BE49-F238E27FC236}">
                <a16:creationId xmlns:a16="http://schemas.microsoft.com/office/drawing/2014/main" id="{6095A9AC-1F1E-ED4D-8586-900695753012}"/>
              </a:ext>
            </a:extLst>
          </p:cNvPr>
          <p:cNvSpPr txBox="1"/>
          <p:nvPr/>
        </p:nvSpPr>
        <p:spPr>
          <a:xfrm>
            <a:off x="762816" y="6232525"/>
            <a:ext cx="5906186" cy="338554"/>
          </a:xfrm>
          <a:prstGeom prst="rect">
            <a:avLst/>
          </a:prstGeom>
          <a:noFill/>
        </p:spPr>
        <p:txBody>
          <a:bodyPr wrap="square" rtlCol="0">
            <a:spAutoFit/>
          </a:bodyPr>
          <a:lstStyle/>
          <a:p>
            <a:r>
              <a:rPr lang="en-US" sz="1600" dirty="0"/>
              <a:t>Trump districts in red. Districts with less than 10.6% margins in Bold. </a:t>
            </a:r>
          </a:p>
        </p:txBody>
      </p:sp>
      <p:graphicFrame>
        <p:nvGraphicFramePr>
          <p:cNvPr id="11" name="Object 10">
            <a:extLst>
              <a:ext uri="{FF2B5EF4-FFF2-40B4-BE49-F238E27FC236}">
                <a16:creationId xmlns:a16="http://schemas.microsoft.com/office/drawing/2014/main" id="{136FE20E-79E7-4E40-ACAA-C0D057E4F2C8}"/>
              </a:ext>
            </a:extLst>
          </p:cNvPr>
          <p:cNvGraphicFramePr>
            <a:graphicFrameLocks noChangeAspect="1"/>
          </p:cNvGraphicFramePr>
          <p:nvPr/>
        </p:nvGraphicFramePr>
        <p:xfrm>
          <a:off x="5842000" y="2174365"/>
          <a:ext cx="4686300" cy="4058160"/>
        </p:xfrm>
        <a:graphic>
          <a:graphicData uri="http://schemas.openxmlformats.org/presentationml/2006/ole">
            <mc:AlternateContent xmlns:mc="http://schemas.openxmlformats.org/markup-compatibility/2006">
              <mc:Choice xmlns:v="urn:schemas-microsoft-com:vml" Requires="v">
                <p:oleObj spid="_x0000_s2107" name="Worksheet" r:id="rId3" imgW="3835400" imgH="4127500" progId="Excel.Sheet.12">
                  <p:embed/>
                </p:oleObj>
              </mc:Choice>
              <mc:Fallback>
                <p:oleObj name="Worksheet" r:id="rId3" imgW="3835400" imgH="4127500" progId="Excel.Sheet.12">
                  <p:embed/>
                  <p:pic>
                    <p:nvPicPr>
                      <p:cNvPr id="11" name="Object 10">
                        <a:extLst>
                          <a:ext uri="{FF2B5EF4-FFF2-40B4-BE49-F238E27FC236}">
                            <a16:creationId xmlns:a16="http://schemas.microsoft.com/office/drawing/2014/main" id="{136FE20E-79E7-4E40-ACAA-C0D057E4F2C8}"/>
                          </a:ext>
                        </a:extLst>
                      </p:cNvPr>
                      <p:cNvPicPr/>
                      <p:nvPr/>
                    </p:nvPicPr>
                    <p:blipFill>
                      <a:blip r:embed="rId4"/>
                      <a:stretch>
                        <a:fillRect/>
                      </a:stretch>
                    </p:blipFill>
                    <p:spPr>
                      <a:xfrm>
                        <a:off x="5842000" y="2174365"/>
                        <a:ext cx="4686300" cy="405816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F8FA5C9-7EB1-494F-8D55-66AAC15B0FCC}"/>
              </a:ext>
            </a:extLst>
          </p:cNvPr>
          <p:cNvGraphicFramePr>
            <a:graphicFrameLocks noChangeAspect="1"/>
          </p:cNvGraphicFramePr>
          <p:nvPr/>
        </p:nvGraphicFramePr>
        <p:xfrm>
          <a:off x="1113367" y="2139930"/>
          <a:ext cx="4385734" cy="3844926"/>
        </p:xfrm>
        <a:graphic>
          <a:graphicData uri="http://schemas.openxmlformats.org/presentationml/2006/ole">
            <mc:AlternateContent xmlns:mc="http://schemas.openxmlformats.org/markup-compatibility/2006">
              <mc:Choice xmlns:v="urn:schemas-microsoft-com:vml" Requires="v">
                <p:oleObj spid="_x0000_s2108" name="Worksheet" r:id="rId5" imgW="3835400" imgH="3810000" progId="Excel.Sheet.12">
                  <p:embed/>
                </p:oleObj>
              </mc:Choice>
              <mc:Fallback>
                <p:oleObj name="Worksheet" r:id="rId5" imgW="3835400" imgH="3810000" progId="Excel.Sheet.12">
                  <p:embed/>
                  <p:pic>
                    <p:nvPicPr>
                      <p:cNvPr id="12" name="Object 11">
                        <a:extLst>
                          <a:ext uri="{FF2B5EF4-FFF2-40B4-BE49-F238E27FC236}">
                            <a16:creationId xmlns:a16="http://schemas.microsoft.com/office/drawing/2014/main" id="{9F8FA5C9-7EB1-494F-8D55-66AAC15B0FCC}"/>
                          </a:ext>
                        </a:extLst>
                      </p:cNvPr>
                      <p:cNvPicPr/>
                      <p:nvPr/>
                    </p:nvPicPr>
                    <p:blipFill>
                      <a:blip r:embed="rId6"/>
                      <a:stretch>
                        <a:fillRect/>
                      </a:stretch>
                    </p:blipFill>
                    <p:spPr>
                      <a:xfrm>
                        <a:off x="1113367" y="2139930"/>
                        <a:ext cx="4385734" cy="3844926"/>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386DE5C-F33A-C241-AC6D-83DB327BE242}"/>
              </a:ext>
            </a:extLst>
          </p:cNvPr>
          <p:cNvSpPr txBox="1"/>
          <p:nvPr/>
        </p:nvSpPr>
        <p:spPr>
          <a:xfrm>
            <a:off x="1113367" y="1690688"/>
            <a:ext cx="9873024" cy="369332"/>
          </a:xfrm>
          <a:prstGeom prst="rect">
            <a:avLst/>
          </a:prstGeom>
          <a:noFill/>
        </p:spPr>
        <p:txBody>
          <a:bodyPr wrap="none" rtlCol="0">
            <a:spAutoFit/>
          </a:bodyPr>
          <a:lstStyle/>
          <a:p>
            <a:r>
              <a:rPr lang="en-US" dirty="0"/>
              <a:t>This is a district-by-district picture of the 2022 Gerrymandering for New York State- What does it tell us?</a:t>
            </a:r>
          </a:p>
        </p:txBody>
      </p:sp>
      <p:sp>
        <p:nvSpPr>
          <p:cNvPr id="5" name="TextBox 4">
            <a:extLst>
              <a:ext uri="{FF2B5EF4-FFF2-40B4-BE49-F238E27FC236}">
                <a16:creationId xmlns:a16="http://schemas.microsoft.com/office/drawing/2014/main" id="{D6615A2F-4BF7-B548-9E0A-AFF3ADCB6B65}"/>
              </a:ext>
            </a:extLst>
          </p:cNvPr>
          <p:cNvSpPr txBox="1"/>
          <p:nvPr/>
        </p:nvSpPr>
        <p:spPr>
          <a:xfrm>
            <a:off x="909510" y="6571079"/>
            <a:ext cx="4200372" cy="276999"/>
          </a:xfrm>
          <a:prstGeom prst="rect">
            <a:avLst/>
          </a:prstGeom>
          <a:noFill/>
        </p:spPr>
        <p:txBody>
          <a:bodyPr wrap="square" rtlCol="0">
            <a:spAutoFit/>
          </a:bodyPr>
          <a:lstStyle/>
          <a:p>
            <a:r>
              <a:rPr lang="en-US" sz="1200" dirty="0"/>
              <a:t>*Source- Politico Redistricting</a:t>
            </a:r>
          </a:p>
        </p:txBody>
      </p:sp>
      <p:pic>
        <p:nvPicPr>
          <p:cNvPr id="14" name="Picture 13" descr="A picture containing text&#10;&#10;Description automatically generated">
            <a:extLst>
              <a:ext uri="{FF2B5EF4-FFF2-40B4-BE49-F238E27FC236}">
                <a16:creationId xmlns:a16="http://schemas.microsoft.com/office/drawing/2014/main" id="{50743294-B380-214B-98C5-C7175950FF33}"/>
              </a:ext>
            </a:extLst>
          </p:cNvPr>
          <p:cNvPicPr>
            <a:picLocks noChangeAspect="1"/>
          </p:cNvPicPr>
          <p:nvPr/>
        </p:nvPicPr>
        <p:blipFill>
          <a:blip r:embed="rId7"/>
          <a:stretch>
            <a:fillRect/>
          </a:stretch>
        </p:blipFill>
        <p:spPr>
          <a:xfrm>
            <a:off x="43682" y="28753"/>
            <a:ext cx="2174585" cy="634699"/>
          </a:xfrm>
          <a:prstGeom prst="rect">
            <a:avLst/>
          </a:prstGeom>
        </p:spPr>
      </p:pic>
    </p:spTree>
    <p:extLst>
      <p:ext uri="{BB962C8B-B14F-4D97-AF65-F5344CB8AC3E}">
        <p14:creationId xmlns:p14="http://schemas.microsoft.com/office/powerpoint/2010/main" val="1031249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557F-22ED-9342-A2F5-FF77A9F857FE}"/>
              </a:ext>
            </a:extLst>
          </p:cNvPr>
          <p:cNvSpPr>
            <a:spLocks noGrp="1"/>
          </p:cNvSpPr>
          <p:nvPr>
            <p:ph type="title"/>
          </p:nvPr>
        </p:nvSpPr>
        <p:spPr/>
        <p:txBody>
          <a:bodyPr>
            <a:normAutofit/>
          </a:bodyPr>
          <a:lstStyle/>
          <a:p>
            <a:pPr algn="ctr"/>
            <a:r>
              <a:rPr lang="en-US" sz="3600" b="1" i="1" dirty="0"/>
              <a:t>Gerrymandering 2020: Texas</a:t>
            </a:r>
          </a:p>
        </p:txBody>
      </p:sp>
      <p:sp>
        <p:nvSpPr>
          <p:cNvPr id="3" name="Content Placeholder 2">
            <a:extLst>
              <a:ext uri="{FF2B5EF4-FFF2-40B4-BE49-F238E27FC236}">
                <a16:creationId xmlns:a16="http://schemas.microsoft.com/office/drawing/2014/main" id="{406E154F-90FC-794A-843D-DD963214BCB4}"/>
              </a:ext>
            </a:extLst>
          </p:cNvPr>
          <p:cNvSpPr>
            <a:spLocks noGrp="1"/>
          </p:cNvSpPr>
          <p:nvPr>
            <p:ph idx="1"/>
          </p:nvPr>
        </p:nvSpPr>
        <p:spPr>
          <a:xfrm>
            <a:off x="838200" y="1825625"/>
            <a:ext cx="10515600" cy="4667250"/>
          </a:xfrm>
        </p:spPr>
        <p:txBody>
          <a:bodyPr>
            <a:normAutofit/>
          </a:bodyPr>
          <a:lstStyle/>
          <a:p>
            <a:pPr marL="0" indent="0">
              <a:buNone/>
            </a:pPr>
            <a:r>
              <a:rPr lang="en-US" sz="2000" dirty="0"/>
              <a:t>The pattern in Texas follows that in N.Y. except Republicans instead of Democrats control. </a:t>
            </a:r>
          </a:p>
          <a:p>
            <a:r>
              <a:rPr lang="en-US" sz="2000" dirty="0"/>
              <a:t>Republicans added 2 seats. </a:t>
            </a:r>
          </a:p>
          <a:p>
            <a:r>
              <a:rPr lang="en-US" sz="2000" b="1" dirty="0"/>
              <a:t>Competitive seats are largely eliminated. Republicans protected their own. </a:t>
            </a:r>
          </a:p>
          <a:p>
            <a:pPr marL="411480"/>
            <a:r>
              <a:rPr lang="en-US" sz="2000" b="1" dirty="0"/>
              <a:t>In 2020, Republicans won 8 seats by less than 5%. In 2022, none will be under 5%.  7 of the 8 are more than 10%. </a:t>
            </a:r>
          </a:p>
          <a:p>
            <a:pPr marL="411480"/>
            <a:r>
              <a:rPr lang="en-US" sz="2000" b="1" dirty="0"/>
              <a:t>In 2020, Biden won 4 seats by 5%. In 2022, two of these will  go to Republicans, and one is relatively competitive at 7.2%.</a:t>
            </a:r>
          </a:p>
          <a:p>
            <a:pPr marL="411480"/>
            <a:r>
              <a:rPr lang="en-US" sz="2000" dirty="0"/>
              <a:t>The average margin of victory widens from 24% to 29%. </a:t>
            </a:r>
          </a:p>
          <a:p>
            <a:pPr marL="411480"/>
            <a:r>
              <a:rPr lang="en-US" sz="2000" dirty="0"/>
              <a:t>The average victory margin is 22.5% for Republicans and 38.5% for Democrats.</a:t>
            </a:r>
          </a:p>
          <a:p>
            <a:r>
              <a:rPr lang="en-US" sz="2000" b="1" dirty="0"/>
              <a:t>In other words, Gerrymandering allowed Republicans to add seats &amp; protect their own while placing Democrats in more landslide districts. </a:t>
            </a:r>
          </a:p>
          <a:p>
            <a:endParaRPr lang="en-US" sz="2000" b="1" dirty="0"/>
          </a:p>
          <a:p>
            <a:pPr marL="0" indent="0">
              <a:buNone/>
            </a:pPr>
            <a:endParaRPr lang="en-US" sz="2000" dirty="0"/>
          </a:p>
        </p:txBody>
      </p:sp>
      <p:sp>
        <p:nvSpPr>
          <p:cNvPr id="4" name="Slide Number Placeholder 3">
            <a:extLst>
              <a:ext uri="{FF2B5EF4-FFF2-40B4-BE49-F238E27FC236}">
                <a16:creationId xmlns:a16="http://schemas.microsoft.com/office/drawing/2014/main" id="{27AB6FBD-F09D-A249-B31F-7E8CABFC1C0E}"/>
              </a:ext>
            </a:extLst>
          </p:cNvPr>
          <p:cNvSpPr>
            <a:spLocks noGrp="1"/>
          </p:cNvSpPr>
          <p:nvPr>
            <p:ph type="sldNum" sz="quarter" idx="12"/>
          </p:nvPr>
        </p:nvSpPr>
        <p:spPr/>
        <p:txBody>
          <a:bodyPr/>
          <a:lstStyle/>
          <a:p>
            <a:fld id="{660C366F-479B-A64C-85B9-34544106605E}" type="slidenum">
              <a:rPr lang="en-US" smtClean="0"/>
              <a:t>26</a:t>
            </a:fld>
            <a:endParaRPr lang="en-US" dirty="0"/>
          </a:p>
        </p:txBody>
      </p:sp>
      <p:pic>
        <p:nvPicPr>
          <p:cNvPr id="6" name="Picture 5" descr="A picture containing text&#10;&#10;Description automatically generated">
            <a:extLst>
              <a:ext uri="{FF2B5EF4-FFF2-40B4-BE49-F238E27FC236}">
                <a16:creationId xmlns:a16="http://schemas.microsoft.com/office/drawing/2014/main" id="{F04AA075-7539-8346-BD4F-05B3239782EF}"/>
              </a:ext>
            </a:extLst>
          </p:cNvPr>
          <p:cNvPicPr>
            <a:picLocks noChangeAspect="1"/>
          </p:cNvPicPr>
          <p:nvPr/>
        </p:nvPicPr>
        <p:blipFill>
          <a:blip r:embed="rId3"/>
          <a:stretch>
            <a:fillRect/>
          </a:stretch>
        </p:blipFill>
        <p:spPr>
          <a:xfrm>
            <a:off x="43682" y="45686"/>
            <a:ext cx="1954451" cy="634699"/>
          </a:xfrm>
          <a:prstGeom prst="rect">
            <a:avLst/>
          </a:prstGeom>
        </p:spPr>
      </p:pic>
    </p:spTree>
    <p:extLst>
      <p:ext uri="{BB962C8B-B14F-4D97-AF65-F5344CB8AC3E}">
        <p14:creationId xmlns:p14="http://schemas.microsoft.com/office/powerpoint/2010/main" val="276591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3D3B36-CAFF-6244-9512-4A74EA24BEB1}"/>
              </a:ext>
            </a:extLst>
          </p:cNvPr>
          <p:cNvSpPr>
            <a:spLocks noGrp="1"/>
          </p:cNvSpPr>
          <p:nvPr>
            <p:ph type="sldNum" sz="quarter" idx="12"/>
          </p:nvPr>
        </p:nvSpPr>
        <p:spPr/>
        <p:txBody>
          <a:bodyPr/>
          <a:lstStyle/>
          <a:p>
            <a:r>
              <a:rPr lang="en-US" dirty="0"/>
              <a:t>Source- Politico Redistricting</a:t>
            </a:r>
          </a:p>
        </p:txBody>
      </p:sp>
      <p:sp>
        <p:nvSpPr>
          <p:cNvPr id="7" name="TextBox 6">
            <a:extLst>
              <a:ext uri="{FF2B5EF4-FFF2-40B4-BE49-F238E27FC236}">
                <a16:creationId xmlns:a16="http://schemas.microsoft.com/office/drawing/2014/main" id="{84D11623-EF75-A24E-9971-2E05C6C9C566}"/>
              </a:ext>
            </a:extLst>
          </p:cNvPr>
          <p:cNvSpPr txBox="1"/>
          <p:nvPr/>
        </p:nvSpPr>
        <p:spPr>
          <a:xfrm>
            <a:off x="3826933" y="237067"/>
            <a:ext cx="5447453" cy="646331"/>
          </a:xfrm>
          <a:prstGeom prst="rect">
            <a:avLst/>
          </a:prstGeom>
          <a:noFill/>
        </p:spPr>
        <p:txBody>
          <a:bodyPr wrap="none" rtlCol="0">
            <a:spAutoFit/>
          </a:bodyPr>
          <a:lstStyle/>
          <a:p>
            <a:r>
              <a:rPr lang="en-US" sz="3600" i="1" dirty="0"/>
              <a:t>TEXAS GERRYMANDERING *</a:t>
            </a:r>
          </a:p>
        </p:txBody>
      </p:sp>
      <p:sp>
        <p:nvSpPr>
          <p:cNvPr id="3" name="TextBox 2">
            <a:extLst>
              <a:ext uri="{FF2B5EF4-FFF2-40B4-BE49-F238E27FC236}">
                <a16:creationId xmlns:a16="http://schemas.microsoft.com/office/drawing/2014/main" id="{12CB4011-187A-A141-81C6-75AF8AEFDAB4}"/>
              </a:ext>
            </a:extLst>
          </p:cNvPr>
          <p:cNvSpPr txBox="1"/>
          <p:nvPr/>
        </p:nvSpPr>
        <p:spPr>
          <a:xfrm>
            <a:off x="4840941" y="6721475"/>
            <a:ext cx="184731" cy="369332"/>
          </a:xfrm>
          <a:prstGeom prst="rect">
            <a:avLst/>
          </a:prstGeom>
          <a:noFill/>
        </p:spPr>
        <p:txBody>
          <a:bodyPr wrap="none" rtlCol="0">
            <a:spAutoFit/>
          </a:bodyPr>
          <a:lstStyle/>
          <a:p>
            <a:endParaRPr lang="en-US" dirty="0"/>
          </a:p>
        </p:txBody>
      </p:sp>
      <p:graphicFrame>
        <p:nvGraphicFramePr>
          <p:cNvPr id="8" name="Object 7">
            <a:extLst>
              <a:ext uri="{FF2B5EF4-FFF2-40B4-BE49-F238E27FC236}">
                <a16:creationId xmlns:a16="http://schemas.microsoft.com/office/drawing/2014/main" id="{714F5135-3E47-9849-8B50-606F27E4256A}"/>
              </a:ext>
            </a:extLst>
          </p:cNvPr>
          <p:cNvGraphicFramePr>
            <a:graphicFrameLocks noChangeAspect="1"/>
          </p:cNvGraphicFramePr>
          <p:nvPr>
            <p:extLst>
              <p:ext uri="{D42A27DB-BD31-4B8C-83A1-F6EECF244321}">
                <p14:modId xmlns:p14="http://schemas.microsoft.com/office/powerpoint/2010/main" val="26671713"/>
              </p:ext>
            </p:extLst>
          </p:nvPr>
        </p:nvGraphicFramePr>
        <p:xfrm>
          <a:off x="611453" y="991635"/>
          <a:ext cx="5771418" cy="5028165"/>
        </p:xfrm>
        <a:graphic>
          <a:graphicData uri="http://schemas.openxmlformats.org/presentationml/2006/ole">
            <mc:AlternateContent xmlns:mc="http://schemas.openxmlformats.org/markup-compatibility/2006">
              <mc:Choice xmlns:v="urn:schemas-microsoft-com:vml" Requires="v">
                <p:oleObj spid="_x0000_s3131" name="Worksheet" r:id="rId4" imgW="2806700" imgH="5168900" progId="Excel.Sheet.12">
                  <p:embed/>
                </p:oleObj>
              </mc:Choice>
              <mc:Fallback>
                <p:oleObj name="Worksheet" r:id="rId4" imgW="2806700" imgH="5168900" progId="Excel.Sheet.12">
                  <p:embed/>
                  <p:pic>
                    <p:nvPicPr>
                      <p:cNvPr id="0" name=""/>
                      <p:cNvPicPr/>
                      <p:nvPr/>
                    </p:nvPicPr>
                    <p:blipFill>
                      <a:blip r:embed="rId5"/>
                      <a:stretch>
                        <a:fillRect/>
                      </a:stretch>
                    </p:blipFill>
                    <p:spPr>
                      <a:xfrm>
                        <a:off x="611453" y="991635"/>
                        <a:ext cx="5771418" cy="502816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87215D0-CE1C-0342-B917-5D008A3F2F21}"/>
              </a:ext>
            </a:extLst>
          </p:cNvPr>
          <p:cNvGraphicFramePr>
            <a:graphicFrameLocks noChangeAspect="1"/>
          </p:cNvGraphicFramePr>
          <p:nvPr>
            <p:extLst>
              <p:ext uri="{D42A27DB-BD31-4B8C-83A1-F6EECF244321}">
                <p14:modId xmlns:p14="http://schemas.microsoft.com/office/powerpoint/2010/main" val="1564408370"/>
              </p:ext>
            </p:extLst>
          </p:nvPr>
        </p:nvGraphicFramePr>
        <p:xfrm>
          <a:off x="6831105" y="838200"/>
          <a:ext cx="4749441" cy="5181600"/>
        </p:xfrm>
        <a:graphic>
          <a:graphicData uri="http://schemas.openxmlformats.org/presentationml/2006/ole">
            <mc:AlternateContent xmlns:mc="http://schemas.openxmlformats.org/markup-compatibility/2006">
              <mc:Choice xmlns:v="urn:schemas-microsoft-com:vml" Requires="v">
                <p:oleObj spid="_x0000_s3132" name="Worksheet" r:id="rId6" imgW="2806700" imgH="5181600" progId="Excel.Sheet.12">
                  <p:embed/>
                </p:oleObj>
              </mc:Choice>
              <mc:Fallback>
                <p:oleObj name="Worksheet" r:id="rId6" imgW="2806700" imgH="5181600" progId="Excel.Sheet.12">
                  <p:embed/>
                  <p:pic>
                    <p:nvPicPr>
                      <p:cNvPr id="0" name=""/>
                      <p:cNvPicPr/>
                      <p:nvPr/>
                    </p:nvPicPr>
                    <p:blipFill>
                      <a:blip r:embed="rId7"/>
                      <a:stretch>
                        <a:fillRect/>
                      </a:stretch>
                    </p:blipFill>
                    <p:spPr>
                      <a:xfrm>
                        <a:off x="6831105" y="838200"/>
                        <a:ext cx="4749441" cy="51816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EC10859A-46A3-7642-BD12-EA2D64469C91}"/>
              </a:ext>
            </a:extLst>
          </p:cNvPr>
          <p:cNvSpPr txBox="1"/>
          <p:nvPr/>
        </p:nvSpPr>
        <p:spPr>
          <a:xfrm>
            <a:off x="762816" y="6232525"/>
            <a:ext cx="5906186" cy="338554"/>
          </a:xfrm>
          <a:prstGeom prst="rect">
            <a:avLst/>
          </a:prstGeom>
          <a:noFill/>
        </p:spPr>
        <p:txBody>
          <a:bodyPr wrap="square" rtlCol="0">
            <a:spAutoFit/>
          </a:bodyPr>
          <a:lstStyle/>
          <a:p>
            <a:r>
              <a:rPr lang="en-US" sz="1600" dirty="0"/>
              <a:t>Trump districts in red. Districts with less than 10% margins in Bold. </a:t>
            </a:r>
          </a:p>
        </p:txBody>
      </p:sp>
      <p:pic>
        <p:nvPicPr>
          <p:cNvPr id="9" name="Picture 8" descr="A picture containing text&#10;&#10;Description automatically generated">
            <a:extLst>
              <a:ext uri="{FF2B5EF4-FFF2-40B4-BE49-F238E27FC236}">
                <a16:creationId xmlns:a16="http://schemas.microsoft.com/office/drawing/2014/main" id="{91CB4AA8-AA2E-384A-9DC6-24193EF30EC6}"/>
              </a:ext>
            </a:extLst>
          </p:cNvPr>
          <p:cNvPicPr>
            <a:picLocks noChangeAspect="1"/>
          </p:cNvPicPr>
          <p:nvPr/>
        </p:nvPicPr>
        <p:blipFill>
          <a:blip r:embed="rId8"/>
          <a:stretch>
            <a:fillRect/>
          </a:stretch>
        </p:blipFill>
        <p:spPr>
          <a:xfrm>
            <a:off x="0" y="0"/>
            <a:ext cx="1845733" cy="634699"/>
          </a:xfrm>
          <a:prstGeom prst="rect">
            <a:avLst/>
          </a:prstGeom>
        </p:spPr>
      </p:pic>
    </p:spTree>
    <p:extLst>
      <p:ext uri="{BB962C8B-B14F-4D97-AF65-F5344CB8AC3E}">
        <p14:creationId xmlns:p14="http://schemas.microsoft.com/office/powerpoint/2010/main" val="431574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0F8E-34E9-B54D-8106-6D1AD1A6882A}"/>
              </a:ext>
            </a:extLst>
          </p:cNvPr>
          <p:cNvSpPr>
            <a:spLocks noGrp="1"/>
          </p:cNvSpPr>
          <p:nvPr>
            <p:ph type="title"/>
          </p:nvPr>
        </p:nvSpPr>
        <p:spPr/>
        <p:txBody>
          <a:bodyPr>
            <a:normAutofit/>
          </a:bodyPr>
          <a:lstStyle/>
          <a:p>
            <a:pPr algn="ctr"/>
            <a:r>
              <a:rPr lang="en-US" sz="3600" b="1" i="1" dirty="0"/>
              <a:t>More Gerrymandering</a:t>
            </a:r>
          </a:p>
        </p:txBody>
      </p:sp>
      <p:sp>
        <p:nvSpPr>
          <p:cNvPr id="3" name="Content Placeholder 2">
            <a:extLst>
              <a:ext uri="{FF2B5EF4-FFF2-40B4-BE49-F238E27FC236}">
                <a16:creationId xmlns:a16="http://schemas.microsoft.com/office/drawing/2014/main" id="{5E53F69B-902E-7D4E-BBC3-65755D27514F}"/>
              </a:ext>
            </a:extLst>
          </p:cNvPr>
          <p:cNvSpPr>
            <a:spLocks noGrp="1"/>
          </p:cNvSpPr>
          <p:nvPr>
            <p:ph idx="1"/>
          </p:nvPr>
        </p:nvSpPr>
        <p:spPr/>
        <p:txBody>
          <a:bodyPr/>
          <a:lstStyle/>
          <a:p>
            <a:pPr marL="0" lvl="1" indent="0">
              <a:buNone/>
            </a:pPr>
            <a:r>
              <a:rPr lang="en-US" sz="2000" dirty="0"/>
              <a:t>Other states are following the same pattern. Using the same math,  </a:t>
            </a:r>
          </a:p>
          <a:p>
            <a:pPr marL="342900" lvl="1" indent="-342900"/>
            <a:r>
              <a:rPr lang="en-US" sz="2000" dirty="0"/>
              <a:t>In Illinois, </a:t>
            </a:r>
          </a:p>
          <a:p>
            <a:pPr marL="800100" lvl="2" indent="-342900"/>
            <a:r>
              <a:rPr lang="en-US" sz="1800" dirty="0"/>
              <a:t>Republicans should lose 3 seats while Democrats gain 2. </a:t>
            </a:r>
          </a:p>
          <a:p>
            <a:pPr marL="800100" lvl="2" indent="-342900"/>
            <a:r>
              <a:rPr lang="en-US" sz="1800" dirty="0"/>
              <a:t>All closely competitive elections are eliminated. </a:t>
            </a:r>
          </a:p>
          <a:p>
            <a:pPr marL="342900" lvl="1" indent="-342900"/>
            <a:r>
              <a:rPr lang="en-US" sz="2000" dirty="0"/>
              <a:t>In Georgia</a:t>
            </a:r>
          </a:p>
          <a:p>
            <a:pPr marL="800100" lvl="2" indent="-342900"/>
            <a:r>
              <a:rPr lang="en-US" sz="1800" dirty="0"/>
              <a:t>One seat shifts to the Republicans and no seats have margins under 10%. </a:t>
            </a:r>
          </a:p>
          <a:p>
            <a:pPr marL="342900" lvl="2" indent="-342900"/>
            <a:r>
              <a:rPr lang="en-US" dirty="0"/>
              <a:t>In Maryland</a:t>
            </a:r>
          </a:p>
          <a:p>
            <a:pPr marL="800100" lvl="3" indent="-342900"/>
            <a:r>
              <a:rPr lang="en-US" dirty="0"/>
              <a:t>Democrats gerrymander so a seat that had gone to Trump by 20.2% now favors Biden. </a:t>
            </a:r>
          </a:p>
          <a:p>
            <a:pPr marL="347472" lvl="3" indent="-342900"/>
            <a:r>
              <a:rPr lang="en-US" dirty="0"/>
              <a:t>In Oklahoma,</a:t>
            </a:r>
          </a:p>
          <a:p>
            <a:pPr marL="804672" lvl="4" indent="-342900"/>
            <a:r>
              <a:rPr lang="en-US" dirty="0"/>
              <a:t>Republicans took the one competitive district and made it a completely safe Republican district. </a:t>
            </a:r>
          </a:p>
          <a:p>
            <a:pPr marL="347472" lvl="4" indent="-342900"/>
            <a:r>
              <a:rPr lang="en-US" dirty="0"/>
              <a:t>8 states have not finished redistricting or courts are currently reviewing. </a:t>
            </a:r>
          </a:p>
        </p:txBody>
      </p:sp>
      <p:sp>
        <p:nvSpPr>
          <p:cNvPr id="4" name="Slide Number Placeholder 3">
            <a:extLst>
              <a:ext uri="{FF2B5EF4-FFF2-40B4-BE49-F238E27FC236}">
                <a16:creationId xmlns:a16="http://schemas.microsoft.com/office/drawing/2014/main" id="{9C92ECD1-75D9-314D-AA7F-991DCB019468}"/>
              </a:ext>
            </a:extLst>
          </p:cNvPr>
          <p:cNvSpPr>
            <a:spLocks noGrp="1"/>
          </p:cNvSpPr>
          <p:nvPr>
            <p:ph type="sldNum" sz="quarter" idx="12"/>
          </p:nvPr>
        </p:nvSpPr>
        <p:spPr/>
        <p:txBody>
          <a:bodyPr/>
          <a:lstStyle/>
          <a:p>
            <a:fld id="{660C366F-479B-A64C-85B9-34544106605E}" type="slidenum">
              <a:rPr lang="en-US" smtClean="0"/>
              <a:t>28</a:t>
            </a:fld>
            <a:endParaRPr lang="en-US" dirty="0"/>
          </a:p>
        </p:txBody>
      </p:sp>
      <p:pic>
        <p:nvPicPr>
          <p:cNvPr id="6" name="Picture 5" descr="A picture containing text&#10;&#10;Description automatically generated">
            <a:extLst>
              <a:ext uri="{FF2B5EF4-FFF2-40B4-BE49-F238E27FC236}">
                <a16:creationId xmlns:a16="http://schemas.microsoft.com/office/drawing/2014/main" id="{EDA65983-7834-6649-B4FD-9AC3598DD22E}"/>
              </a:ext>
            </a:extLst>
          </p:cNvPr>
          <p:cNvPicPr>
            <a:picLocks noChangeAspect="1"/>
          </p:cNvPicPr>
          <p:nvPr/>
        </p:nvPicPr>
        <p:blipFill>
          <a:blip r:embed="rId3"/>
          <a:stretch>
            <a:fillRect/>
          </a:stretch>
        </p:blipFill>
        <p:spPr>
          <a:xfrm>
            <a:off x="0" y="0"/>
            <a:ext cx="1981200" cy="634699"/>
          </a:xfrm>
          <a:prstGeom prst="rect">
            <a:avLst/>
          </a:prstGeom>
        </p:spPr>
      </p:pic>
    </p:spTree>
    <p:extLst>
      <p:ext uri="{BB962C8B-B14F-4D97-AF65-F5344CB8AC3E}">
        <p14:creationId xmlns:p14="http://schemas.microsoft.com/office/powerpoint/2010/main" val="105790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9259-C17A-A347-84AB-1FCAD2F17314}"/>
              </a:ext>
            </a:extLst>
          </p:cNvPr>
          <p:cNvSpPr>
            <a:spLocks noGrp="1"/>
          </p:cNvSpPr>
          <p:nvPr>
            <p:ph type="title"/>
          </p:nvPr>
        </p:nvSpPr>
        <p:spPr>
          <a:xfrm>
            <a:off x="838200" y="896815"/>
            <a:ext cx="10515600" cy="793873"/>
          </a:xfrm>
        </p:spPr>
        <p:txBody>
          <a:bodyPr>
            <a:normAutofit fontScale="90000"/>
          </a:bodyPr>
          <a:lstStyle/>
          <a:p>
            <a:pPr algn="ctr"/>
            <a:r>
              <a:rPr lang="en-US" sz="4000" b="1" i="1" dirty="0"/>
              <a:t>We can’t wait 10 more years to address this problem</a:t>
            </a:r>
          </a:p>
        </p:txBody>
      </p:sp>
      <p:sp>
        <p:nvSpPr>
          <p:cNvPr id="3" name="Content Placeholder 2">
            <a:extLst>
              <a:ext uri="{FF2B5EF4-FFF2-40B4-BE49-F238E27FC236}">
                <a16:creationId xmlns:a16="http://schemas.microsoft.com/office/drawing/2014/main" id="{1F9B0451-7290-E64C-A783-66FB23EA1005}"/>
              </a:ext>
            </a:extLst>
          </p:cNvPr>
          <p:cNvSpPr>
            <a:spLocks noGrp="1"/>
          </p:cNvSpPr>
          <p:nvPr>
            <p:ph idx="1"/>
          </p:nvPr>
        </p:nvSpPr>
        <p:spPr>
          <a:xfrm>
            <a:off x="838200" y="1690688"/>
            <a:ext cx="10515600" cy="4486275"/>
          </a:xfrm>
        </p:spPr>
        <p:txBody>
          <a:bodyPr>
            <a:normAutofit/>
          </a:bodyPr>
          <a:lstStyle/>
          <a:p>
            <a:pPr marL="0" lvl="3" indent="0">
              <a:buNone/>
            </a:pPr>
            <a:r>
              <a:rPr lang="en-US" sz="2000" b="1" dirty="0"/>
              <a:t>The normal reaction to a census is to carp about the problem and then wait another decade and carp again.  </a:t>
            </a:r>
          </a:p>
          <a:p>
            <a:pPr marL="0" lvl="3" indent="0">
              <a:buNone/>
            </a:pPr>
            <a:endParaRPr lang="en-US" sz="2000" b="1" dirty="0"/>
          </a:p>
          <a:p>
            <a:pPr marL="342900" lvl="3" indent="-342900"/>
            <a:r>
              <a:rPr lang="en-US" sz="2000" dirty="0"/>
              <a:t>In the words of John </a:t>
            </a:r>
            <a:r>
              <a:rPr lang="en-US" sz="2000" dirty="0" err="1"/>
              <a:t>Mecklin’s</a:t>
            </a:r>
            <a:r>
              <a:rPr lang="en-US" sz="2000"/>
              <a:t>, “Redistricting is a matter of screwing the other guy into the ground, …by the political party that controls the state legislature….. (If we sleep while the politicians are playing their gerrymandering games, by the time we realize)“the fix was in, the election is over, and </a:t>
            </a:r>
            <a:r>
              <a:rPr lang="en-US" sz="2000" b="1" i="1"/>
              <a:t>redistricting is come and gone, not to show its greasy, leering face for a decade.”*</a:t>
            </a:r>
            <a:endParaRPr lang="en-US" sz="2000"/>
          </a:p>
          <a:p>
            <a:pPr marL="0" lvl="3" indent="0">
              <a:buNone/>
            </a:pPr>
            <a:endParaRPr lang="en-US" sz="2000" b="1"/>
          </a:p>
          <a:p>
            <a:pPr marL="0" lvl="3" indent="0">
              <a:buNone/>
            </a:pPr>
            <a:r>
              <a:rPr lang="en-US" sz="2000" b="1"/>
              <a:t>We can’t afford to wait another decade. </a:t>
            </a:r>
            <a:r>
              <a:rPr lang="en-US" sz="2000"/>
              <a:t>While we cannot change where people live or how they think, the way politicians act, and the results of this round of redistricting,  we can start now to change the way election districts are drawn and politicians are elected. </a:t>
            </a:r>
          </a:p>
          <a:p>
            <a:pPr marL="0" lvl="3" indent="0">
              <a:buNone/>
            </a:pPr>
            <a:endParaRPr lang="en-US" sz="2000"/>
          </a:p>
          <a:p>
            <a:pPr marL="0" lvl="3" indent="0">
              <a:buNone/>
            </a:pPr>
            <a:endParaRPr lang="en-US" sz="2000"/>
          </a:p>
          <a:p>
            <a:pPr marL="0" indent="0">
              <a:buNone/>
            </a:pPr>
            <a:endParaRPr lang="en-US" sz="2000" b="1"/>
          </a:p>
          <a:p>
            <a:pPr marL="457200" lvl="3" indent="0">
              <a:buNone/>
            </a:pPr>
            <a:endParaRPr lang="en-US"/>
          </a:p>
        </p:txBody>
      </p:sp>
      <p:sp>
        <p:nvSpPr>
          <p:cNvPr id="4" name="Slide Number Placeholder 3">
            <a:extLst>
              <a:ext uri="{FF2B5EF4-FFF2-40B4-BE49-F238E27FC236}">
                <a16:creationId xmlns:a16="http://schemas.microsoft.com/office/drawing/2014/main" id="{2E1BD3E3-70C6-1D41-8F66-1E2EEC3629BD}"/>
              </a:ext>
            </a:extLst>
          </p:cNvPr>
          <p:cNvSpPr>
            <a:spLocks noGrp="1"/>
          </p:cNvSpPr>
          <p:nvPr>
            <p:ph type="sldNum" sz="quarter" idx="12"/>
          </p:nvPr>
        </p:nvSpPr>
        <p:spPr/>
        <p:txBody>
          <a:bodyPr/>
          <a:lstStyle/>
          <a:p>
            <a:fld id="{660C366F-479B-A64C-85B9-34544106605E}" type="slidenum">
              <a:rPr lang="en-US" smtClean="0"/>
              <a:t>29</a:t>
            </a:fld>
            <a:endParaRPr lang="en-US"/>
          </a:p>
        </p:txBody>
      </p:sp>
      <p:sp>
        <p:nvSpPr>
          <p:cNvPr id="5" name="TextBox 4">
            <a:extLst>
              <a:ext uri="{FF2B5EF4-FFF2-40B4-BE49-F238E27FC236}">
                <a16:creationId xmlns:a16="http://schemas.microsoft.com/office/drawing/2014/main" id="{1AC83629-C786-EA4E-98D4-13B020E8F44F}"/>
              </a:ext>
            </a:extLst>
          </p:cNvPr>
          <p:cNvSpPr txBox="1"/>
          <p:nvPr/>
        </p:nvSpPr>
        <p:spPr>
          <a:xfrm>
            <a:off x="838200" y="6555783"/>
            <a:ext cx="2101281" cy="276999"/>
          </a:xfrm>
          <a:prstGeom prst="rect">
            <a:avLst/>
          </a:prstGeom>
          <a:noFill/>
        </p:spPr>
        <p:txBody>
          <a:bodyPr wrap="none" rtlCol="0">
            <a:spAutoFit/>
          </a:bodyPr>
          <a:lstStyle/>
          <a:p>
            <a:r>
              <a:rPr lang="en-US" sz="1200"/>
              <a:t>*Pacific Standard, May 3, 2017</a:t>
            </a:r>
          </a:p>
        </p:txBody>
      </p:sp>
      <p:pic>
        <p:nvPicPr>
          <p:cNvPr id="7" name="Picture 6" descr="A picture containing text&#10;&#10;Description automatically generated">
            <a:extLst>
              <a:ext uri="{FF2B5EF4-FFF2-40B4-BE49-F238E27FC236}">
                <a16:creationId xmlns:a16="http://schemas.microsoft.com/office/drawing/2014/main" id="{7954935D-02A6-7C41-A763-E8504AB506A5}"/>
              </a:ext>
            </a:extLst>
          </p:cNvPr>
          <p:cNvPicPr>
            <a:picLocks noChangeAspect="1"/>
          </p:cNvPicPr>
          <p:nvPr/>
        </p:nvPicPr>
        <p:blipFill>
          <a:blip r:embed="rId3"/>
          <a:stretch>
            <a:fillRect/>
          </a:stretch>
        </p:blipFill>
        <p:spPr>
          <a:xfrm>
            <a:off x="0" y="0"/>
            <a:ext cx="2101281" cy="634699"/>
          </a:xfrm>
          <a:prstGeom prst="rect">
            <a:avLst/>
          </a:prstGeom>
        </p:spPr>
      </p:pic>
    </p:spTree>
    <p:extLst>
      <p:ext uri="{BB962C8B-B14F-4D97-AF65-F5344CB8AC3E}">
        <p14:creationId xmlns:p14="http://schemas.microsoft.com/office/powerpoint/2010/main" val="107886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85C5-20EB-2E44-AE93-7D2D3CA930D9}"/>
              </a:ext>
            </a:extLst>
          </p:cNvPr>
          <p:cNvSpPr>
            <a:spLocks noGrp="1"/>
          </p:cNvSpPr>
          <p:nvPr>
            <p:ph type="title"/>
          </p:nvPr>
        </p:nvSpPr>
        <p:spPr>
          <a:xfrm>
            <a:off x="838200" y="913461"/>
            <a:ext cx="10515600" cy="878827"/>
          </a:xfrm>
        </p:spPr>
        <p:txBody>
          <a:bodyPr>
            <a:normAutofit/>
          </a:bodyPr>
          <a:lstStyle/>
          <a:p>
            <a:pPr algn="ctr"/>
            <a:r>
              <a:rPr lang="en-US" sz="3600" b="1" i="1" dirty="0"/>
              <a:t>A Huge Gap Has Developed Between The Parties</a:t>
            </a:r>
          </a:p>
        </p:txBody>
      </p:sp>
      <p:pic>
        <p:nvPicPr>
          <p:cNvPr id="6" name="Content Placeholder 5" descr="Chart&#10;&#10;Description automatically generated">
            <a:extLst>
              <a:ext uri="{FF2B5EF4-FFF2-40B4-BE49-F238E27FC236}">
                <a16:creationId xmlns:a16="http://schemas.microsoft.com/office/drawing/2014/main" id="{8C1A4B71-AB75-E94A-8AD5-B60C110EBBF0}"/>
              </a:ext>
            </a:extLst>
          </p:cNvPr>
          <p:cNvPicPr>
            <a:picLocks noGrp="1" noChangeAspect="1"/>
          </p:cNvPicPr>
          <p:nvPr>
            <p:ph idx="1"/>
          </p:nvPr>
        </p:nvPicPr>
        <p:blipFill>
          <a:blip r:embed="rId2"/>
          <a:stretch>
            <a:fillRect/>
          </a:stretch>
        </p:blipFill>
        <p:spPr>
          <a:xfrm>
            <a:off x="559117" y="3429000"/>
            <a:ext cx="5773950" cy="3429000"/>
          </a:xfrm>
        </p:spPr>
      </p:pic>
      <p:sp>
        <p:nvSpPr>
          <p:cNvPr id="4" name="Slide Number Placeholder 3">
            <a:extLst>
              <a:ext uri="{FF2B5EF4-FFF2-40B4-BE49-F238E27FC236}">
                <a16:creationId xmlns:a16="http://schemas.microsoft.com/office/drawing/2014/main" id="{D2374951-68C2-3349-BA1D-9D9B21E645E0}"/>
              </a:ext>
            </a:extLst>
          </p:cNvPr>
          <p:cNvSpPr>
            <a:spLocks noGrp="1"/>
          </p:cNvSpPr>
          <p:nvPr>
            <p:ph type="sldNum" sz="quarter" idx="12"/>
          </p:nvPr>
        </p:nvSpPr>
        <p:spPr/>
        <p:txBody>
          <a:bodyPr/>
          <a:lstStyle/>
          <a:p>
            <a:fld id="{660C366F-479B-A64C-85B9-34544106605E}" type="slidenum">
              <a:rPr lang="en-US" smtClean="0"/>
              <a:t>3</a:t>
            </a:fld>
            <a:endParaRPr lang="en-US" dirty="0"/>
          </a:p>
        </p:txBody>
      </p:sp>
      <p:pic>
        <p:nvPicPr>
          <p:cNvPr id="8" name="Picture 7" descr="Chart, radar chart&#10;&#10;Description automatically generated">
            <a:extLst>
              <a:ext uri="{FF2B5EF4-FFF2-40B4-BE49-F238E27FC236}">
                <a16:creationId xmlns:a16="http://schemas.microsoft.com/office/drawing/2014/main" id="{65D277BA-751B-2949-8E0B-197026A58186}"/>
              </a:ext>
            </a:extLst>
          </p:cNvPr>
          <p:cNvPicPr>
            <a:picLocks noChangeAspect="1"/>
          </p:cNvPicPr>
          <p:nvPr/>
        </p:nvPicPr>
        <p:blipFill>
          <a:blip r:embed="rId3"/>
          <a:stretch>
            <a:fillRect/>
          </a:stretch>
        </p:blipFill>
        <p:spPr>
          <a:xfrm>
            <a:off x="6418050" y="3115733"/>
            <a:ext cx="5773950" cy="3742266"/>
          </a:xfrm>
          <a:prstGeom prst="rect">
            <a:avLst/>
          </a:prstGeom>
        </p:spPr>
      </p:pic>
      <p:sp>
        <p:nvSpPr>
          <p:cNvPr id="10" name="TextBox 9">
            <a:extLst>
              <a:ext uri="{FF2B5EF4-FFF2-40B4-BE49-F238E27FC236}">
                <a16:creationId xmlns:a16="http://schemas.microsoft.com/office/drawing/2014/main" id="{39C3FAE7-BFA2-8D44-9E9C-3BAA0649D4F8}"/>
              </a:ext>
            </a:extLst>
          </p:cNvPr>
          <p:cNvSpPr txBox="1"/>
          <p:nvPr/>
        </p:nvSpPr>
        <p:spPr>
          <a:xfrm>
            <a:off x="372533" y="1792288"/>
            <a:ext cx="11548534"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In 1994, the two parties were reasonably close, with the moderates in the majority. </a:t>
            </a:r>
          </a:p>
          <a:p>
            <a:pPr marL="285750" indent="-285750">
              <a:buFont typeface="Arial" panose="020B0604020202020204" pitchFamily="34" charset="0"/>
              <a:buChar char="•"/>
            </a:pPr>
            <a:r>
              <a:rPr lang="en-US" sz="2000" dirty="0"/>
              <a:t>By 2017, they were poles apart, with the middle largely empty. </a:t>
            </a:r>
          </a:p>
          <a:p>
            <a:pPr marL="285750" indent="-285750">
              <a:buFont typeface="Arial" panose="020B0604020202020204" pitchFamily="34" charset="0"/>
              <a:buChar char="•"/>
            </a:pPr>
            <a:r>
              <a:rPr lang="en-US" sz="2000" dirty="0"/>
              <a:t>Now, the separation is undoubtedly worse. </a:t>
            </a:r>
          </a:p>
        </p:txBody>
      </p:sp>
      <p:pic>
        <p:nvPicPr>
          <p:cNvPr id="12" name="Picture 11" descr="A picture containing text&#10;&#10;Description automatically generated">
            <a:extLst>
              <a:ext uri="{FF2B5EF4-FFF2-40B4-BE49-F238E27FC236}">
                <a16:creationId xmlns:a16="http://schemas.microsoft.com/office/drawing/2014/main" id="{CEFC8A38-7DC7-684A-9549-79C33DD5622E}"/>
              </a:ext>
            </a:extLst>
          </p:cNvPr>
          <p:cNvPicPr>
            <a:picLocks noChangeAspect="1"/>
          </p:cNvPicPr>
          <p:nvPr/>
        </p:nvPicPr>
        <p:blipFill>
          <a:blip r:embed="rId4"/>
          <a:stretch>
            <a:fillRect/>
          </a:stretch>
        </p:blipFill>
        <p:spPr>
          <a:xfrm>
            <a:off x="-127000" y="-26478"/>
            <a:ext cx="2717800" cy="754611"/>
          </a:xfrm>
          <a:prstGeom prst="rect">
            <a:avLst/>
          </a:prstGeom>
        </p:spPr>
      </p:pic>
    </p:spTree>
    <p:extLst>
      <p:ext uri="{BB962C8B-B14F-4D97-AF65-F5344CB8AC3E}">
        <p14:creationId xmlns:p14="http://schemas.microsoft.com/office/powerpoint/2010/main" val="2103426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227C-C878-C140-8165-7729C2B47084}"/>
              </a:ext>
            </a:extLst>
          </p:cNvPr>
          <p:cNvSpPr>
            <a:spLocks noGrp="1"/>
          </p:cNvSpPr>
          <p:nvPr>
            <p:ph type="title"/>
          </p:nvPr>
        </p:nvSpPr>
        <p:spPr/>
        <p:txBody>
          <a:bodyPr/>
          <a:lstStyle/>
          <a:p>
            <a:pPr algn="ctr"/>
            <a:r>
              <a:rPr lang="en-US" b="1" i="1"/>
              <a:t>Reducing Polarization</a:t>
            </a:r>
          </a:p>
        </p:txBody>
      </p:sp>
      <p:sp>
        <p:nvSpPr>
          <p:cNvPr id="3" name="Content Placeholder 2">
            <a:extLst>
              <a:ext uri="{FF2B5EF4-FFF2-40B4-BE49-F238E27FC236}">
                <a16:creationId xmlns:a16="http://schemas.microsoft.com/office/drawing/2014/main" id="{0352125E-4C7B-5544-B3DD-9492C36A3829}"/>
              </a:ext>
            </a:extLst>
          </p:cNvPr>
          <p:cNvSpPr>
            <a:spLocks noGrp="1"/>
          </p:cNvSpPr>
          <p:nvPr>
            <p:ph idx="1"/>
          </p:nvPr>
        </p:nvSpPr>
        <p:spPr/>
        <p:txBody>
          <a:bodyPr/>
          <a:lstStyle/>
          <a:p>
            <a:pPr marL="0" indent="0">
              <a:buNone/>
            </a:pPr>
            <a:r>
              <a:rPr lang="en-US" sz="2000" b="1" dirty="0"/>
              <a:t>There are 3 ways to reduce polarization and elect more bipartisan candidates:</a:t>
            </a:r>
          </a:p>
          <a:p>
            <a:pPr marL="502920">
              <a:spcAft>
                <a:spcPts val="1200"/>
              </a:spcAft>
            </a:pPr>
            <a:r>
              <a:rPr lang="en-US" sz="2000" b="1" dirty="0"/>
              <a:t>Remove the drawing of election districts from the hands of politicians. </a:t>
            </a:r>
            <a:r>
              <a:rPr lang="en-US" sz="2000" dirty="0"/>
              <a:t> Districts should not be drawn to impress mistresses or exclude future Presidents. Nor should they look like snakes or dragons. Districts need to be drawn by independent groups. </a:t>
            </a:r>
          </a:p>
          <a:p>
            <a:pPr marL="502920">
              <a:spcAft>
                <a:spcPts val="1200"/>
              </a:spcAft>
            </a:pPr>
            <a:r>
              <a:rPr lang="en-US" sz="2000" b="1" dirty="0"/>
              <a:t>Open primaries to create more closely competitive elections: </a:t>
            </a:r>
            <a:r>
              <a:rPr lang="en-US" sz="2000" dirty="0"/>
              <a:t>Candidates in closely competitive elections tend to be more moderate and bipartisan, if for no other reason than they want to get reelected. </a:t>
            </a:r>
          </a:p>
          <a:p>
            <a:pPr marL="502920">
              <a:spcAft>
                <a:spcPts val="1200"/>
              </a:spcAft>
            </a:pPr>
            <a:r>
              <a:rPr lang="en-US" sz="2000" b="1" dirty="0"/>
              <a:t>Implement election systems </a:t>
            </a:r>
            <a:r>
              <a:rPr lang="en-US" sz="2000" dirty="0"/>
              <a:t>that incentivize candidates who will work with all voters instead of just their bases.</a:t>
            </a:r>
          </a:p>
          <a:p>
            <a:pPr marL="0" indent="0">
              <a:buNone/>
            </a:pPr>
            <a:endParaRPr lang="en-US" sz="2000" b="1" dirty="0"/>
          </a:p>
          <a:p>
            <a:pPr marL="0" indent="0">
              <a:buNone/>
            </a:pPr>
            <a:endParaRPr lang="en-US" sz="2000" b="1" dirty="0"/>
          </a:p>
        </p:txBody>
      </p:sp>
      <p:sp>
        <p:nvSpPr>
          <p:cNvPr id="4" name="Slide Number Placeholder 3">
            <a:extLst>
              <a:ext uri="{FF2B5EF4-FFF2-40B4-BE49-F238E27FC236}">
                <a16:creationId xmlns:a16="http://schemas.microsoft.com/office/drawing/2014/main" id="{7B48E755-44F4-5F4C-98A9-F652033CB34D}"/>
              </a:ext>
            </a:extLst>
          </p:cNvPr>
          <p:cNvSpPr>
            <a:spLocks noGrp="1"/>
          </p:cNvSpPr>
          <p:nvPr>
            <p:ph type="sldNum" sz="quarter" idx="12"/>
          </p:nvPr>
        </p:nvSpPr>
        <p:spPr/>
        <p:txBody>
          <a:bodyPr/>
          <a:lstStyle/>
          <a:p>
            <a:fld id="{660C366F-479B-A64C-85B9-34544106605E}" type="slidenum">
              <a:rPr lang="en-US" smtClean="0"/>
              <a:t>30</a:t>
            </a:fld>
            <a:endParaRPr lang="en-US"/>
          </a:p>
        </p:txBody>
      </p:sp>
      <p:pic>
        <p:nvPicPr>
          <p:cNvPr id="7" name="Picture 6" descr="A picture containing text&#10;&#10;Description automatically generated">
            <a:extLst>
              <a:ext uri="{FF2B5EF4-FFF2-40B4-BE49-F238E27FC236}">
                <a16:creationId xmlns:a16="http://schemas.microsoft.com/office/drawing/2014/main" id="{E3720395-78A8-F84D-93A7-D1CA59A92768}"/>
              </a:ext>
            </a:extLst>
          </p:cNvPr>
          <p:cNvPicPr>
            <a:picLocks noChangeAspect="1"/>
          </p:cNvPicPr>
          <p:nvPr/>
        </p:nvPicPr>
        <p:blipFill>
          <a:blip r:embed="rId3"/>
          <a:stretch>
            <a:fillRect/>
          </a:stretch>
        </p:blipFill>
        <p:spPr>
          <a:xfrm>
            <a:off x="0" y="0"/>
            <a:ext cx="1727200" cy="634699"/>
          </a:xfrm>
          <a:prstGeom prst="rect">
            <a:avLst/>
          </a:prstGeom>
        </p:spPr>
      </p:pic>
    </p:spTree>
    <p:extLst>
      <p:ext uri="{BB962C8B-B14F-4D97-AF65-F5344CB8AC3E}">
        <p14:creationId xmlns:p14="http://schemas.microsoft.com/office/powerpoint/2010/main" val="472945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20D2-99F2-D043-A0AB-B97E5FC9B338}"/>
              </a:ext>
            </a:extLst>
          </p:cNvPr>
          <p:cNvSpPr>
            <a:spLocks noGrp="1"/>
          </p:cNvSpPr>
          <p:nvPr>
            <p:ph type="title"/>
          </p:nvPr>
        </p:nvSpPr>
        <p:spPr>
          <a:xfrm>
            <a:off x="838200" y="814087"/>
            <a:ext cx="10515600" cy="785157"/>
          </a:xfrm>
        </p:spPr>
        <p:txBody>
          <a:bodyPr>
            <a:normAutofit/>
          </a:bodyPr>
          <a:lstStyle/>
          <a:p>
            <a:pPr algn="ctr"/>
            <a:r>
              <a:rPr lang="en-US" sz="3600" b="1" i="1"/>
              <a:t>Independent Commissions Moderate Polarization</a:t>
            </a:r>
          </a:p>
        </p:txBody>
      </p:sp>
      <p:sp>
        <p:nvSpPr>
          <p:cNvPr id="3" name="Content Placeholder 2">
            <a:extLst>
              <a:ext uri="{FF2B5EF4-FFF2-40B4-BE49-F238E27FC236}">
                <a16:creationId xmlns:a16="http://schemas.microsoft.com/office/drawing/2014/main" id="{69BC91EB-EC12-0E4A-819E-4C0FB8995797}"/>
              </a:ext>
            </a:extLst>
          </p:cNvPr>
          <p:cNvSpPr>
            <a:spLocks noGrp="1"/>
          </p:cNvSpPr>
          <p:nvPr>
            <p:ph idx="1"/>
          </p:nvPr>
        </p:nvSpPr>
        <p:spPr>
          <a:xfrm>
            <a:off x="838200" y="1778633"/>
            <a:ext cx="10515600" cy="4398329"/>
          </a:xfrm>
        </p:spPr>
        <p:txBody>
          <a:bodyPr>
            <a:normAutofit/>
          </a:bodyPr>
          <a:lstStyle/>
          <a:p>
            <a:pPr marL="0" indent="-457200">
              <a:buNone/>
            </a:pPr>
            <a:r>
              <a:rPr lang="en-US" sz="2000" dirty="0"/>
              <a:t>We must take the drawing of election districts out of the hands of politicians and place it in the hands of nonpartisan independent commissions with no legislative oversight. </a:t>
            </a:r>
          </a:p>
          <a:p>
            <a:pPr marL="457200" indent="-457200"/>
            <a:r>
              <a:rPr lang="en-US" sz="2000" dirty="0"/>
              <a:t>We have to authorize these commissions to ignore political results in drawing districts, and wherever possible, draw districts that are competitive. </a:t>
            </a:r>
          </a:p>
          <a:p>
            <a:pPr marL="0" indent="-457200">
              <a:spcBef>
                <a:spcPts val="2200"/>
              </a:spcBef>
              <a:buNone/>
            </a:pPr>
            <a:r>
              <a:rPr lang="en-US" sz="2000" dirty="0"/>
              <a:t>When these commissions are free from legislative oversight, they have a positive impact. </a:t>
            </a:r>
            <a:endParaRPr lang="en-US" sz="2200" dirty="0"/>
          </a:p>
          <a:p>
            <a:r>
              <a:rPr lang="en-US" sz="2000" dirty="0"/>
              <a:t>According to Scholars Strategy Network</a:t>
            </a:r>
          </a:p>
          <a:p>
            <a:pPr marL="457200" lvl="1" indent="-457200"/>
            <a:r>
              <a:rPr lang="en-US" sz="2000" i="1" dirty="0"/>
              <a:t>“Independent commissions can help avoid partisan conflicts or favoritism in district plans…. Such commissions are …able to produce maps without the pressure to further or hinder the electoral fortunes of particular representatives or parties.  …commission-drawn plans set the stage for fairer and more competitive elections..”</a:t>
            </a:r>
          </a:p>
          <a:p>
            <a:pPr marL="0" lvl="1" indent="0">
              <a:buNone/>
            </a:pPr>
            <a:endParaRPr lang="en-US" b="1" dirty="0"/>
          </a:p>
        </p:txBody>
      </p:sp>
      <p:sp>
        <p:nvSpPr>
          <p:cNvPr id="4" name="Slide Number Placeholder 3">
            <a:extLst>
              <a:ext uri="{FF2B5EF4-FFF2-40B4-BE49-F238E27FC236}">
                <a16:creationId xmlns:a16="http://schemas.microsoft.com/office/drawing/2014/main" id="{F11D66F2-0C0F-8646-A868-FC66F852CA68}"/>
              </a:ext>
            </a:extLst>
          </p:cNvPr>
          <p:cNvSpPr>
            <a:spLocks noGrp="1"/>
          </p:cNvSpPr>
          <p:nvPr>
            <p:ph type="sldNum" sz="quarter" idx="12"/>
          </p:nvPr>
        </p:nvSpPr>
        <p:spPr/>
        <p:txBody>
          <a:bodyPr/>
          <a:lstStyle/>
          <a:p>
            <a:fld id="{660C366F-479B-A64C-85B9-34544106605E}" type="slidenum">
              <a:rPr lang="en-US" smtClean="0"/>
              <a:t>31</a:t>
            </a:fld>
            <a:endParaRPr lang="en-US"/>
          </a:p>
        </p:txBody>
      </p:sp>
      <p:sp>
        <p:nvSpPr>
          <p:cNvPr id="7" name="TextBox 6">
            <a:extLst>
              <a:ext uri="{FF2B5EF4-FFF2-40B4-BE49-F238E27FC236}">
                <a16:creationId xmlns:a16="http://schemas.microsoft.com/office/drawing/2014/main" id="{B56A3F89-F6FF-F94A-89D4-4E2164A3EE86}"/>
              </a:ext>
            </a:extLst>
          </p:cNvPr>
          <p:cNvSpPr txBox="1"/>
          <p:nvPr/>
        </p:nvSpPr>
        <p:spPr>
          <a:xfrm>
            <a:off x="1268730" y="6176963"/>
            <a:ext cx="6211957" cy="246221"/>
          </a:xfrm>
          <a:prstGeom prst="rect">
            <a:avLst/>
          </a:prstGeom>
          <a:noFill/>
        </p:spPr>
        <p:txBody>
          <a:bodyPr wrap="none" rtlCol="0">
            <a:spAutoFit/>
          </a:bodyPr>
          <a:lstStyle/>
          <a:p>
            <a:r>
              <a:rPr lang="en-US" sz="1000"/>
              <a:t>*Peter Miller, Why Independent Redistricting Commissions Should Draw Electoral District Maps, May 21, 2018. SSN </a:t>
            </a:r>
          </a:p>
        </p:txBody>
      </p:sp>
      <p:pic>
        <p:nvPicPr>
          <p:cNvPr id="8" name="Picture 7" descr="A picture containing text&#10;&#10;Description automatically generated">
            <a:extLst>
              <a:ext uri="{FF2B5EF4-FFF2-40B4-BE49-F238E27FC236}">
                <a16:creationId xmlns:a16="http://schemas.microsoft.com/office/drawing/2014/main" id="{5F034934-C0CB-E045-8AA0-0543D7405B8E}"/>
              </a:ext>
            </a:extLst>
          </p:cNvPr>
          <p:cNvPicPr>
            <a:picLocks noChangeAspect="1"/>
          </p:cNvPicPr>
          <p:nvPr/>
        </p:nvPicPr>
        <p:blipFill>
          <a:blip r:embed="rId3"/>
          <a:stretch>
            <a:fillRect/>
          </a:stretch>
        </p:blipFill>
        <p:spPr>
          <a:xfrm>
            <a:off x="0" y="0"/>
            <a:ext cx="1981200" cy="634699"/>
          </a:xfrm>
          <a:prstGeom prst="rect">
            <a:avLst/>
          </a:prstGeom>
        </p:spPr>
      </p:pic>
    </p:spTree>
    <p:extLst>
      <p:ext uri="{BB962C8B-B14F-4D97-AF65-F5344CB8AC3E}">
        <p14:creationId xmlns:p14="http://schemas.microsoft.com/office/powerpoint/2010/main" val="742655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43D4-0C5F-204B-8F92-9275BCBF21F3}"/>
              </a:ext>
            </a:extLst>
          </p:cNvPr>
          <p:cNvSpPr>
            <a:spLocks noGrp="1"/>
          </p:cNvSpPr>
          <p:nvPr>
            <p:ph type="title"/>
          </p:nvPr>
        </p:nvSpPr>
        <p:spPr>
          <a:xfrm>
            <a:off x="852407" y="712114"/>
            <a:ext cx="10909287" cy="1003040"/>
          </a:xfrm>
        </p:spPr>
        <p:txBody>
          <a:bodyPr>
            <a:normAutofit fontScale="90000"/>
          </a:bodyPr>
          <a:lstStyle/>
          <a:p>
            <a:pPr algn="ctr">
              <a:lnSpc>
                <a:spcPct val="100000"/>
              </a:lnSpc>
            </a:pPr>
            <a:r>
              <a:rPr lang="en-US"/>
              <a:t>	</a:t>
            </a:r>
            <a:r>
              <a:rPr lang="en-US" sz="4000" b="1" i="1"/>
              <a:t>States With Independent Commissions Have More Competitive Elections</a:t>
            </a:r>
          </a:p>
        </p:txBody>
      </p:sp>
      <p:sp>
        <p:nvSpPr>
          <p:cNvPr id="3" name="Content Placeholder 2">
            <a:extLst>
              <a:ext uri="{FF2B5EF4-FFF2-40B4-BE49-F238E27FC236}">
                <a16:creationId xmlns:a16="http://schemas.microsoft.com/office/drawing/2014/main" id="{D7B902FB-69E1-AB41-A61E-F57DEE2A899E}"/>
              </a:ext>
            </a:extLst>
          </p:cNvPr>
          <p:cNvSpPr>
            <a:spLocks noGrp="1"/>
          </p:cNvSpPr>
          <p:nvPr>
            <p:ph idx="1"/>
          </p:nvPr>
        </p:nvSpPr>
        <p:spPr>
          <a:xfrm>
            <a:off x="711200" y="2581835"/>
            <a:ext cx="7303247" cy="3911040"/>
          </a:xfrm>
        </p:spPr>
        <p:txBody>
          <a:bodyPr>
            <a:normAutofit/>
          </a:bodyPr>
          <a:lstStyle/>
          <a:p>
            <a:pPr marL="457200"/>
            <a:r>
              <a:rPr lang="en-US" sz="1800" b="1"/>
              <a:t>Iowa-Of 4 districts in Iowa, 3 are at less than 5%. </a:t>
            </a:r>
          </a:p>
          <a:p>
            <a:pPr marL="457200" lvl="1"/>
            <a:r>
              <a:rPr lang="en-US" sz="1800" b="1"/>
              <a:t>Arizona -Of 9 districts, two are at less than 2%.. One is at 8%, and three others are 16% or less. </a:t>
            </a:r>
          </a:p>
          <a:p>
            <a:pPr marL="457200" lvl="2"/>
            <a:r>
              <a:rPr lang="en-US" sz="1800" b="1"/>
              <a:t>Colorado-</a:t>
            </a:r>
            <a:r>
              <a:rPr lang="en-US" b="1"/>
              <a:t>Of 8 districts, one is under 5%, two are 8-10%, and two others are in the teens. </a:t>
            </a:r>
          </a:p>
          <a:p>
            <a:pPr marL="457200" lvl="3"/>
            <a:r>
              <a:rPr lang="en-US" b="1"/>
              <a:t>Michigan-Which used to be among the most gerrymandered, now has three districts of 2% or less and 2 more under 10%, out of 13 districts. </a:t>
            </a:r>
          </a:p>
          <a:p>
            <a:pPr marL="457200"/>
            <a:r>
              <a:rPr lang="en-US" sz="1800" b="1"/>
              <a:t>Virginia-Of 11 districts, two are estimated to be within 5% and two more within 8%. </a:t>
            </a:r>
          </a:p>
          <a:p>
            <a:pPr marL="457200" lvl="4"/>
            <a:r>
              <a:rPr lang="en-US" b="1"/>
              <a:t>Maine &amp; Alaska-Use ranked choice voting, creating more competition.</a:t>
            </a:r>
          </a:p>
          <a:p>
            <a:pPr marL="457200" lvl="6"/>
            <a:r>
              <a:rPr lang="en-US" b="1"/>
              <a:t>California &amp; Washington-Use nonpartisan Top Two, creating more competition. </a:t>
            </a:r>
          </a:p>
          <a:p>
            <a:pPr marL="457200" lvl="6"/>
            <a:endParaRPr lang="en-US" b="1"/>
          </a:p>
          <a:p>
            <a:pPr marL="0" lvl="2" indent="0">
              <a:buNone/>
            </a:pPr>
            <a:endParaRPr lang="en-US" sz="1600"/>
          </a:p>
        </p:txBody>
      </p:sp>
      <p:sp>
        <p:nvSpPr>
          <p:cNvPr id="4" name="Slide Number Placeholder 3">
            <a:extLst>
              <a:ext uri="{FF2B5EF4-FFF2-40B4-BE49-F238E27FC236}">
                <a16:creationId xmlns:a16="http://schemas.microsoft.com/office/drawing/2014/main" id="{DE16E9A6-4C9D-5746-9429-5CAB9C84DF08}"/>
              </a:ext>
            </a:extLst>
          </p:cNvPr>
          <p:cNvSpPr>
            <a:spLocks noGrp="1"/>
          </p:cNvSpPr>
          <p:nvPr>
            <p:ph type="sldNum" sz="quarter" idx="12"/>
          </p:nvPr>
        </p:nvSpPr>
        <p:spPr/>
        <p:txBody>
          <a:bodyPr/>
          <a:lstStyle/>
          <a:p>
            <a:fld id="{660C366F-479B-A64C-85B9-34544106605E}" type="slidenum">
              <a:rPr lang="en-US" smtClean="0"/>
              <a:t>32</a:t>
            </a:fld>
            <a:endParaRPr lang="en-US"/>
          </a:p>
        </p:txBody>
      </p:sp>
      <p:pic>
        <p:nvPicPr>
          <p:cNvPr id="5" name="Picture 4" descr="Map&#10;&#10;Description automatically generated">
            <a:extLst>
              <a:ext uri="{FF2B5EF4-FFF2-40B4-BE49-F238E27FC236}">
                <a16:creationId xmlns:a16="http://schemas.microsoft.com/office/drawing/2014/main" id="{A2008969-95B3-3045-A347-918A6B99B3A9}"/>
              </a:ext>
            </a:extLst>
          </p:cNvPr>
          <p:cNvPicPr>
            <a:picLocks noChangeAspect="1"/>
          </p:cNvPicPr>
          <p:nvPr/>
        </p:nvPicPr>
        <p:blipFill>
          <a:blip r:embed="rId3"/>
          <a:stretch>
            <a:fillRect/>
          </a:stretch>
        </p:blipFill>
        <p:spPr>
          <a:xfrm>
            <a:off x="8301318" y="2581835"/>
            <a:ext cx="3890682" cy="3697100"/>
          </a:xfrm>
          <a:prstGeom prst="rect">
            <a:avLst/>
          </a:prstGeom>
        </p:spPr>
      </p:pic>
      <p:sp>
        <p:nvSpPr>
          <p:cNvPr id="14" name="TextBox 13">
            <a:extLst>
              <a:ext uri="{FF2B5EF4-FFF2-40B4-BE49-F238E27FC236}">
                <a16:creationId xmlns:a16="http://schemas.microsoft.com/office/drawing/2014/main" id="{D047AF9D-DF6B-5341-AE90-85E4E84D8AFD}"/>
              </a:ext>
            </a:extLst>
          </p:cNvPr>
          <p:cNvSpPr txBox="1"/>
          <p:nvPr/>
        </p:nvSpPr>
        <p:spPr>
          <a:xfrm>
            <a:off x="852407" y="1715154"/>
            <a:ext cx="10501394" cy="646331"/>
          </a:xfrm>
          <a:prstGeom prst="rect">
            <a:avLst/>
          </a:prstGeom>
          <a:noFill/>
        </p:spPr>
        <p:txBody>
          <a:bodyPr wrap="square" rtlCol="0">
            <a:spAutoFit/>
          </a:bodyPr>
          <a:lstStyle/>
          <a:p>
            <a:r>
              <a:rPr lang="en-US"/>
              <a:t>Most of the states with the highest percentage of competitive elections use some form of commission or a different form of election. </a:t>
            </a:r>
          </a:p>
        </p:txBody>
      </p:sp>
      <p:pic>
        <p:nvPicPr>
          <p:cNvPr id="8" name="Picture 7" descr="A picture containing text&#10;&#10;Description automatically generated">
            <a:extLst>
              <a:ext uri="{FF2B5EF4-FFF2-40B4-BE49-F238E27FC236}">
                <a16:creationId xmlns:a16="http://schemas.microsoft.com/office/drawing/2014/main" id="{B2C5F8EA-3BA4-B14B-8B5C-13E1714CB4DF}"/>
              </a:ext>
            </a:extLst>
          </p:cNvPr>
          <p:cNvPicPr>
            <a:picLocks noChangeAspect="1"/>
          </p:cNvPicPr>
          <p:nvPr/>
        </p:nvPicPr>
        <p:blipFill>
          <a:blip r:embed="rId4"/>
          <a:stretch>
            <a:fillRect/>
          </a:stretch>
        </p:blipFill>
        <p:spPr>
          <a:xfrm>
            <a:off x="0" y="0"/>
            <a:ext cx="2065867" cy="634699"/>
          </a:xfrm>
          <a:prstGeom prst="rect">
            <a:avLst/>
          </a:prstGeom>
        </p:spPr>
      </p:pic>
    </p:spTree>
    <p:extLst>
      <p:ext uri="{BB962C8B-B14F-4D97-AF65-F5344CB8AC3E}">
        <p14:creationId xmlns:p14="http://schemas.microsoft.com/office/powerpoint/2010/main" val="3866803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048C-EBE2-104E-A3A6-75BF2FD52DAE}"/>
              </a:ext>
            </a:extLst>
          </p:cNvPr>
          <p:cNvSpPr>
            <a:spLocks noGrp="1"/>
          </p:cNvSpPr>
          <p:nvPr>
            <p:ph type="title"/>
          </p:nvPr>
        </p:nvSpPr>
        <p:spPr/>
        <p:txBody>
          <a:bodyPr/>
          <a:lstStyle/>
          <a:p>
            <a:pPr algn="ctr"/>
            <a:r>
              <a:rPr lang="en-US"/>
              <a:t>O</a:t>
            </a:r>
            <a:r>
              <a:rPr lang="en-US" b="1" i="1"/>
              <a:t>pening Primaries</a:t>
            </a:r>
          </a:p>
        </p:txBody>
      </p:sp>
      <p:sp>
        <p:nvSpPr>
          <p:cNvPr id="3" name="Content Placeholder 2">
            <a:extLst>
              <a:ext uri="{FF2B5EF4-FFF2-40B4-BE49-F238E27FC236}">
                <a16:creationId xmlns:a16="http://schemas.microsoft.com/office/drawing/2014/main" id="{D7F1C772-7CE2-084C-B90A-D782113F7EF0}"/>
              </a:ext>
            </a:extLst>
          </p:cNvPr>
          <p:cNvSpPr>
            <a:spLocks noGrp="1"/>
          </p:cNvSpPr>
          <p:nvPr>
            <p:ph idx="1"/>
          </p:nvPr>
        </p:nvSpPr>
        <p:spPr>
          <a:xfrm>
            <a:off x="838199" y="1524000"/>
            <a:ext cx="10710333" cy="4652963"/>
          </a:xfrm>
        </p:spPr>
        <p:txBody>
          <a:bodyPr>
            <a:normAutofit/>
          </a:bodyPr>
          <a:lstStyle/>
          <a:p>
            <a:pPr marL="0" indent="0">
              <a:buNone/>
            </a:pPr>
            <a:r>
              <a:rPr lang="en-US" sz="2000"/>
              <a:t>The second step in limiting polarization and reducing Gerrymandering is to open primaries.</a:t>
            </a:r>
          </a:p>
          <a:p>
            <a:pPr marL="502920"/>
            <a:r>
              <a:rPr lang="en-US" sz="2000"/>
              <a:t>If the primary is closed to independents, the winner will be chosen by solely by the party’s base. </a:t>
            </a:r>
          </a:p>
          <a:p>
            <a:pPr marL="502920"/>
            <a:r>
              <a:rPr lang="en-US" sz="2000"/>
              <a:t>If independents can vote, they will have a moderating influence. </a:t>
            </a:r>
          </a:p>
          <a:p>
            <a:pPr marL="617220" indent="-342900"/>
            <a:r>
              <a:rPr lang="en-US" sz="2000" b="1"/>
              <a:t>If the parties removed restrictions to voting in primaries, polarization should decrease. </a:t>
            </a:r>
          </a:p>
          <a:p>
            <a:pPr marL="617220" indent="-342900"/>
            <a:r>
              <a:rPr lang="en-US" sz="2000"/>
              <a:t>Alternatively, if parties are not willing to open their primaries, independents would be better registering with the dominant party. </a:t>
            </a:r>
          </a:p>
          <a:p>
            <a:pPr marL="1074420" lvl="1" indent="-342900"/>
            <a:r>
              <a:rPr lang="en-US" sz="2000"/>
              <a:t>In Oregon, a state with closed primaries, 83% of new voters are registering as independents. By doing so, they are actually strengthening the base of the dominant party and increasing polarization. </a:t>
            </a:r>
          </a:p>
          <a:p>
            <a:pPr marL="1074420" lvl="1" indent="-342900"/>
            <a:r>
              <a:rPr lang="en-US" sz="2000"/>
              <a:t>If they instead registered with the dominant party, they could help to break its stranglehold. </a:t>
            </a:r>
          </a:p>
          <a:p>
            <a:pPr marL="502920"/>
            <a:endParaRPr lang="en-US" sz="2000"/>
          </a:p>
        </p:txBody>
      </p:sp>
      <p:sp>
        <p:nvSpPr>
          <p:cNvPr id="4" name="Slide Number Placeholder 3">
            <a:extLst>
              <a:ext uri="{FF2B5EF4-FFF2-40B4-BE49-F238E27FC236}">
                <a16:creationId xmlns:a16="http://schemas.microsoft.com/office/drawing/2014/main" id="{44436E88-7D96-3D45-B851-2B1385A5F8C6}"/>
              </a:ext>
            </a:extLst>
          </p:cNvPr>
          <p:cNvSpPr>
            <a:spLocks noGrp="1"/>
          </p:cNvSpPr>
          <p:nvPr>
            <p:ph type="sldNum" sz="quarter" idx="12"/>
          </p:nvPr>
        </p:nvSpPr>
        <p:spPr/>
        <p:txBody>
          <a:bodyPr/>
          <a:lstStyle/>
          <a:p>
            <a:fld id="{660C366F-479B-A64C-85B9-34544106605E}" type="slidenum">
              <a:rPr lang="en-US" smtClean="0"/>
              <a:t>33</a:t>
            </a:fld>
            <a:endParaRPr lang="en-US"/>
          </a:p>
        </p:txBody>
      </p:sp>
      <p:pic>
        <p:nvPicPr>
          <p:cNvPr id="5" name="Picture 4" descr="A picture containing text&#10;&#10;Description automatically generated">
            <a:extLst>
              <a:ext uri="{FF2B5EF4-FFF2-40B4-BE49-F238E27FC236}">
                <a16:creationId xmlns:a16="http://schemas.microsoft.com/office/drawing/2014/main" id="{1995B41E-E235-C744-AE6B-FBD448CAC139}"/>
              </a:ext>
            </a:extLst>
          </p:cNvPr>
          <p:cNvPicPr>
            <a:picLocks noChangeAspect="1"/>
          </p:cNvPicPr>
          <p:nvPr/>
        </p:nvPicPr>
        <p:blipFill>
          <a:blip r:embed="rId2"/>
          <a:stretch>
            <a:fillRect/>
          </a:stretch>
        </p:blipFill>
        <p:spPr>
          <a:xfrm>
            <a:off x="0" y="0"/>
            <a:ext cx="2082800" cy="634699"/>
          </a:xfrm>
          <a:prstGeom prst="rect">
            <a:avLst/>
          </a:prstGeom>
        </p:spPr>
      </p:pic>
    </p:spTree>
    <p:extLst>
      <p:ext uri="{BB962C8B-B14F-4D97-AF65-F5344CB8AC3E}">
        <p14:creationId xmlns:p14="http://schemas.microsoft.com/office/powerpoint/2010/main" val="3516968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294C0-1519-5A4D-AE38-1E97998B1B87}"/>
              </a:ext>
            </a:extLst>
          </p:cNvPr>
          <p:cNvSpPr>
            <a:spLocks noGrp="1"/>
          </p:cNvSpPr>
          <p:nvPr>
            <p:ph type="title"/>
          </p:nvPr>
        </p:nvSpPr>
        <p:spPr>
          <a:xfrm>
            <a:off x="838200" y="681037"/>
            <a:ext cx="10515600" cy="1147763"/>
          </a:xfrm>
        </p:spPr>
        <p:txBody>
          <a:bodyPr>
            <a:normAutofit fontScale="90000"/>
          </a:bodyPr>
          <a:lstStyle/>
          <a:p>
            <a:pPr algn="ctr"/>
            <a:r>
              <a:rPr lang="en-US" sz="4000" b="1" i="1"/>
              <a:t>Top 2 and Ranked Choice Voting Systems Will Help</a:t>
            </a:r>
            <a:br>
              <a:rPr lang="en-US" b="1" i="1"/>
            </a:br>
            <a:endParaRPr lang="en-US" b="1" i="1"/>
          </a:p>
        </p:txBody>
      </p:sp>
      <p:sp>
        <p:nvSpPr>
          <p:cNvPr id="3" name="Content Placeholder 2">
            <a:extLst>
              <a:ext uri="{FF2B5EF4-FFF2-40B4-BE49-F238E27FC236}">
                <a16:creationId xmlns:a16="http://schemas.microsoft.com/office/drawing/2014/main" id="{498DE870-4789-564D-BDF3-94749E2C826A}"/>
              </a:ext>
            </a:extLst>
          </p:cNvPr>
          <p:cNvSpPr>
            <a:spLocks noGrp="1"/>
          </p:cNvSpPr>
          <p:nvPr>
            <p:ph idx="1"/>
          </p:nvPr>
        </p:nvSpPr>
        <p:spPr>
          <a:xfrm>
            <a:off x="838200" y="1828800"/>
            <a:ext cx="10515600" cy="4348163"/>
          </a:xfrm>
        </p:spPr>
        <p:txBody>
          <a:bodyPr>
            <a:normAutofit lnSpcReduction="10000"/>
          </a:bodyPr>
          <a:lstStyle/>
          <a:p>
            <a:pPr marL="0" lvl="1" indent="0">
              <a:buNone/>
            </a:pPr>
            <a:r>
              <a:rPr lang="en-US" sz="2000" dirty="0"/>
              <a:t>The third step in reducing polarization is to change the way people vote. Top 2 Nonpartisan and Ranked Choice Voting appear to work.</a:t>
            </a:r>
          </a:p>
          <a:p>
            <a:pPr marL="571500" lvl="1" indent="-342900"/>
            <a:r>
              <a:rPr lang="en-US" sz="2000" b="1" dirty="0"/>
              <a:t>Top Two Nonpartisan Elections produce significantly more moderate results.</a:t>
            </a:r>
          </a:p>
          <a:p>
            <a:pPr marL="0" lvl="1" indent="0">
              <a:buNone/>
            </a:pPr>
            <a:r>
              <a:rPr lang="en-US" sz="2000" dirty="0"/>
              <a:t>Studies by Christian Grose and Charlie Munger Jr. of the USC Schwarzenegger Institute show.* </a:t>
            </a:r>
          </a:p>
          <a:p>
            <a:pPr marL="571500" lvl="1" indent="-342900"/>
            <a:r>
              <a:rPr lang="en-US" sz="2000" b="1" dirty="0"/>
              <a:t>Those elected in Top 2 elections were 18% more moderate</a:t>
            </a:r>
            <a:r>
              <a:rPr lang="en-US" sz="2000" dirty="0"/>
              <a:t> than those elected in other elections. </a:t>
            </a:r>
          </a:p>
          <a:p>
            <a:pPr marL="571500" lvl="1" indent="-342900"/>
            <a:r>
              <a:rPr lang="en-US" sz="2000" b="1" dirty="0"/>
              <a:t>In California, after the implementation of Top 2, the level of polarization decreased 15% in the State Assembly. </a:t>
            </a:r>
          </a:p>
          <a:p>
            <a:pPr marL="571500" lvl="1" indent="-342900"/>
            <a:r>
              <a:rPr lang="en-US" sz="2000" b="1" dirty="0"/>
              <a:t>In California, 27.6% of incumbents were defeated after the 2010 redistricting cycle. </a:t>
            </a:r>
          </a:p>
          <a:p>
            <a:pPr marL="571500" lvl="1" indent="-342900"/>
            <a:r>
              <a:rPr lang="en-US" sz="2000" dirty="0"/>
              <a:t>From 2012-2016, 34% of the winners in elections with two members of the same party would have lost the primary, meaning they owed their victory to independents and members of the other party. </a:t>
            </a:r>
          </a:p>
          <a:p>
            <a:pPr marL="571500" lvl="1" indent="-342900"/>
            <a:endParaRPr lang="en-US" sz="2000" dirty="0"/>
          </a:p>
          <a:p>
            <a:pPr marL="0" lvl="1" indent="0">
              <a:buNone/>
            </a:pPr>
            <a:r>
              <a:rPr lang="en-US" sz="2000" dirty="0"/>
              <a:t>Let’s look at three real examples. </a:t>
            </a:r>
          </a:p>
        </p:txBody>
      </p:sp>
      <p:sp>
        <p:nvSpPr>
          <p:cNvPr id="4" name="Slide Number Placeholder 3">
            <a:extLst>
              <a:ext uri="{FF2B5EF4-FFF2-40B4-BE49-F238E27FC236}">
                <a16:creationId xmlns:a16="http://schemas.microsoft.com/office/drawing/2014/main" id="{66819D66-108F-A84C-98CE-D7E7FBC0308F}"/>
              </a:ext>
            </a:extLst>
          </p:cNvPr>
          <p:cNvSpPr>
            <a:spLocks noGrp="1"/>
          </p:cNvSpPr>
          <p:nvPr>
            <p:ph type="sldNum" sz="quarter" idx="12"/>
          </p:nvPr>
        </p:nvSpPr>
        <p:spPr/>
        <p:txBody>
          <a:bodyPr/>
          <a:lstStyle/>
          <a:p>
            <a:fld id="{660C366F-479B-A64C-85B9-34544106605E}" type="slidenum">
              <a:rPr lang="en-US" smtClean="0"/>
              <a:t>34</a:t>
            </a:fld>
            <a:endParaRPr lang="en-US"/>
          </a:p>
        </p:txBody>
      </p:sp>
      <p:sp>
        <p:nvSpPr>
          <p:cNvPr id="5" name="TextBox 4">
            <a:extLst>
              <a:ext uri="{FF2B5EF4-FFF2-40B4-BE49-F238E27FC236}">
                <a16:creationId xmlns:a16="http://schemas.microsoft.com/office/drawing/2014/main" id="{B88B41AE-5F55-6D46-B9F3-A739F763DAD6}"/>
              </a:ext>
            </a:extLst>
          </p:cNvPr>
          <p:cNvSpPr txBox="1"/>
          <p:nvPr/>
        </p:nvSpPr>
        <p:spPr>
          <a:xfrm>
            <a:off x="838200" y="6492875"/>
            <a:ext cx="5104539" cy="276999"/>
          </a:xfrm>
          <a:prstGeom prst="rect">
            <a:avLst/>
          </a:prstGeom>
          <a:noFill/>
        </p:spPr>
        <p:txBody>
          <a:bodyPr wrap="none" rtlCol="0">
            <a:spAutoFit/>
          </a:bodyPr>
          <a:lstStyle/>
          <a:p>
            <a:r>
              <a:rPr lang="en-US" sz="1200"/>
              <a:t>*Grose- Reducing Legislative Polarization. Munger-California’s Top Two Primary</a:t>
            </a:r>
          </a:p>
        </p:txBody>
      </p:sp>
      <p:pic>
        <p:nvPicPr>
          <p:cNvPr id="7" name="Picture 6" descr="A picture containing text&#10;&#10;Description automatically generated">
            <a:extLst>
              <a:ext uri="{FF2B5EF4-FFF2-40B4-BE49-F238E27FC236}">
                <a16:creationId xmlns:a16="http://schemas.microsoft.com/office/drawing/2014/main" id="{650B1745-F870-AA45-983F-673E49466ED5}"/>
              </a:ext>
            </a:extLst>
          </p:cNvPr>
          <p:cNvPicPr>
            <a:picLocks noChangeAspect="1"/>
          </p:cNvPicPr>
          <p:nvPr/>
        </p:nvPicPr>
        <p:blipFill>
          <a:blip r:embed="rId3"/>
          <a:stretch>
            <a:fillRect/>
          </a:stretch>
        </p:blipFill>
        <p:spPr>
          <a:xfrm>
            <a:off x="0" y="0"/>
            <a:ext cx="1964267" cy="634699"/>
          </a:xfrm>
          <a:prstGeom prst="rect">
            <a:avLst/>
          </a:prstGeom>
        </p:spPr>
      </p:pic>
    </p:spTree>
    <p:extLst>
      <p:ext uri="{BB962C8B-B14F-4D97-AF65-F5344CB8AC3E}">
        <p14:creationId xmlns:p14="http://schemas.microsoft.com/office/powerpoint/2010/main" val="2097637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E1C4-B26A-EA44-8613-2D31BD963062}"/>
              </a:ext>
            </a:extLst>
          </p:cNvPr>
          <p:cNvSpPr>
            <a:spLocks noGrp="1"/>
          </p:cNvSpPr>
          <p:nvPr>
            <p:ph type="title"/>
          </p:nvPr>
        </p:nvSpPr>
        <p:spPr>
          <a:xfrm>
            <a:off x="499533" y="795867"/>
            <a:ext cx="11192934" cy="883179"/>
          </a:xfrm>
        </p:spPr>
        <p:txBody>
          <a:bodyPr>
            <a:normAutofit/>
          </a:bodyPr>
          <a:lstStyle/>
          <a:p>
            <a:pPr algn="ctr"/>
            <a:r>
              <a:rPr lang="en-US" sz="3600" b="1" i="1"/>
              <a:t>California Independent Defeats Establishment Candidate </a:t>
            </a:r>
          </a:p>
        </p:txBody>
      </p:sp>
      <p:sp>
        <p:nvSpPr>
          <p:cNvPr id="3" name="Content Placeholder 2">
            <a:extLst>
              <a:ext uri="{FF2B5EF4-FFF2-40B4-BE49-F238E27FC236}">
                <a16:creationId xmlns:a16="http://schemas.microsoft.com/office/drawing/2014/main" id="{361D3103-8DE7-7741-8844-8EAF6FDE51A8}"/>
              </a:ext>
            </a:extLst>
          </p:cNvPr>
          <p:cNvSpPr>
            <a:spLocks noGrp="1"/>
          </p:cNvSpPr>
          <p:nvPr>
            <p:ph idx="1"/>
          </p:nvPr>
        </p:nvSpPr>
        <p:spPr>
          <a:xfrm>
            <a:off x="406399" y="1679046"/>
            <a:ext cx="4800600" cy="4788959"/>
          </a:xfrm>
        </p:spPr>
        <p:txBody>
          <a:bodyPr>
            <a:normAutofit/>
          </a:bodyPr>
          <a:lstStyle/>
          <a:p>
            <a:pPr marL="0" indent="0">
              <a:buNone/>
            </a:pPr>
            <a:r>
              <a:rPr lang="en-US" sz="2000"/>
              <a:t>In California elections, the winner of the primary often loses to more centrist candidates in the final election.</a:t>
            </a:r>
          </a:p>
          <a:p>
            <a:pPr marL="0" indent="0">
              <a:buNone/>
            </a:pPr>
            <a:r>
              <a:rPr lang="en-US" sz="2000"/>
              <a:t>In this state senate election: </a:t>
            </a:r>
          </a:p>
          <a:p>
            <a:r>
              <a:rPr lang="en-US" sz="2000"/>
              <a:t>Eng was the establishment candidate. </a:t>
            </a:r>
          </a:p>
          <a:p>
            <a:r>
              <a:rPr lang="en-US" sz="2000"/>
              <a:t>He won the primary by 19 pts and </a:t>
            </a:r>
          </a:p>
          <a:p>
            <a:r>
              <a:rPr lang="en-US" sz="2000"/>
              <a:t>Obtained the endorsement of the third candidate, who got 20.7% of the vote </a:t>
            </a:r>
          </a:p>
          <a:p>
            <a:r>
              <a:rPr lang="en-US" sz="2000"/>
              <a:t>Yet he lost the final election to an independent Democrat. </a:t>
            </a:r>
          </a:p>
          <a:p>
            <a:pPr marL="0" indent="0">
              <a:buNone/>
            </a:pPr>
            <a:endParaRPr lang="en-US" sz="2000"/>
          </a:p>
        </p:txBody>
      </p:sp>
      <p:sp>
        <p:nvSpPr>
          <p:cNvPr id="4" name="Slide Number Placeholder 3">
            <a:extLst>
              <a:ext uri="{FF2B5EF4-FFF2-40B4-BE49-F238E27FC236}">
                <a16:creationId xmlns:a16="http://schemas.microsoft.com/office/drawing/2014/main" id="{C91C2633-9DF5-D24B-A906-DB820AAE8AEF}"/>
              </a:ext>
            </a:extLst>
          </p:cNvPr>
          <p:cNvSpPr>
            <a:spLocks noGrp="1"/>
          </p:cNvSpPr>
          <p:nvPr>
            <p:ph type="sldNum" sz="quarter" idx="12"/>
          </p:nvPr>
        </p:nvSpPr>
        <p:spPr/>
        <p:txBody>
          <a:bodyPr/>
          <a:lstStyle/>
          <a:p>
            <a:fld id="{660C366F-479B-A64C-85B9-34544106605E}" type="slidenum">
              <a:rPr lang="en-US" smtClean="0"/>
              <a:t>35</a:t>
            </a:fld>
            <a:endParaRPr lang="en-US"/>
          </a:p>
        </p:txBody>
      </p:sp>
      <p:graphicFrame>
        <p:nvGraphicFramePr>
          <p:cNvPr id="5" name="Content Placeholder 4">
            <a:extLst>
              <a:ext uri="{FF2B5EF4-FFF2-40B4-BE49-F238E27FC236}">
                <a16:creationId xmlns:a16="http://schemas.microsoft.com/office/drawing/2014/main" id="{7DD3AC92-D5EE-F545-8E7A-031459566F82}"/>
              </a:ext>
            </a:extLst>
          </p:cNvPr>
          <p:cNvGraphicFramePr>
            <a:graphicFrameLocks/>
          </p:cNvGraphicFramePr>
          <p:nvPr>
            <p:extLst>
              <p:ext uri="{D42A27DB-BD31-4B8C-83A1-F6EECF244321}">
                <p14:modId xmlns:p14="http://schemas.microsoft.com/office/powerpoint/2010/main" val="3855524781"/>
              </p:ext>
            </p:extLst>
          </p:nvPr>
        </p:nvGraphicFramePr>
        <p:xfrm>
          <a:off x="6722533" y="2116667"/>
          <a:ext cx="5063069" cy="4604805"/>
        </p:xfrm>
        <a:graphic>
          <a:graphicData uri="http://schemas.openxmlformats.org/drawingml/2006/table">
            <a:tbl>
              <a:tblPr/>
              <a:tblGrid>
                <a:gridCol w="979114">
                  <a:extLst>
                    <a:ext uri="{9D8B030D-6E8A-4147-A177-3AD203B41FA5}">
                      <a16:colId xmlns:a16="http://schemas.microsoft.com/office/drawing/2014/main" val="4283548799"/>
                    </a:ext>
                  </a:extLst>
                </a:gridCol>
                <a:gridCol w="1146613">
                  <a:extLst>
                    <a:ext uri="{9D8B030D-6E8A-4147-A177-3AD203B41FA5}">
                      <a16:colId xmlns:a16="http://schemas.microsoft.com/office/drawing/2014/main" val="2954164266"/>
                    </a:ext>
                  </a:extLst>
                </a:gridCol>
                <a:gridCol w="979114">
                  <a:extLst>
                    <a:ext uri="{9D8B030D-6E8A-4147-A177-3AD203B41FA5}">
                      <a16:colId xmlns:a16="http://schemas.microsoft.com/office/drawing/2014/main" val="1829679292"/>
                    </a:ext>
                  </a:extLst>
                </a:gridCol>
                <a:gridCol w="979114">
                  <a:extLst>
                    <a:ext uri="{9D8B030D-6E8A-4147-A177-3AD203B41FA5}">
                      <a16:colId xmlns:a16="http://schemas.microsoft.com/office/drawing/2014/main" val="3756602734"/>
                    </a:ext>
                  </a:extLst>
                </a:gridCol>
                <a:gridCol w="979114">
                  <a:extLst>
                    <a:ext uri="{9D8B030D-6E8A-4147-A177-3AD203B41FA5}">
                      <a16:colId xmlns:a16="http://schemas.microsoft.com/office/drawing/2014/main" val="3037282608"/>
                    </a:ext>
                  </a:extLst>
                </a:gridCol>
              </a:tblGrid>
              <a:tr h="327279">
                <a:tc gridSpan="5">
                  <a:txBody>
                    <a:bodyPr/>
                    <a:lstStyle/>
                    <a:p>
                      <a:r>
                        <a:rPr lang="en-US" sz="1200"/>
                        <a:t>California's 22nd State Senate district, 2018[3][4]</a:t>
                      </a:r>
                    </a:p>
                  </a:txBody>
                  <a:tcPr marL="59607" marR="59607" marT="29804" marB="29804" anchor="ctr">
                    <a:solidFill>
                      <a:srgbClr val="F8F9F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0397266"/>
                  </a:ext>
                </a:extLst>
              </a:tr>
              <a:tr h="327279">
                <a:tc gridSpan="5">
                  <a:txBody>
                    <a:bodyPr/>
                    <a:lstStyle/>
                    <a:p>
                      <a:pPr algn="ctr"/>
                      <a:r>
                        <a:rPr lang="en-US" sz="1200">
                          <a:effectLst/>
                        </a:rPr>
                        <a:t>Primary election</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2655709"/>
                  </a:ext>
                </a:extLst>
              </a:tr>
              <a:tr h="327279">
                <a:tc gridSpan="2">
                  <a:txBody>
                    <a:bodyPr/>
                    <a:lstStyle/>
                    <a:p>
                      <a:pPr algn="ctr"/>
                      <a:r>
                        <a:rPr lang="en-US" sz="1200">
                          <a:effectLst/>
                        </a:rPr>
                        <a:t>Party</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a:txBody>
                    <a:bodyPr/>
                    <a:lstStyle/>
                    <a:p>
                      <a:pPr algn="ctr"/>
                      <a:r>
                        <a:rPr lang="en-US" sz="1200">
                          <a:effectLst/>
                        </a:rPr>
                        <a:t>Candidate</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200">
                          <a:effectLst/>
                        </a:rPr>
                        <a:t>Votes</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200">
                          <a:effectLst/>
                        </a:rPr>
                        <a:t>%</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424950805"/>
                  </a:ext>
                </a:extLst>
              </a:tr>
              <a:tr h="327279">
                <a:tc>
                  <a:txBody>
                    <a:bodyPr/>
                    <a:lstStyle/>
                    <a:p>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200" u="none" strike="noStrike">
                          <a:solidFill>
                            <a:srgbClr val="0B0080"/>
                          </a:solidFill>
                          <a:effectLst/>
                          <a:hlinkClick r:id="rId3" tooltip="California Democratic Party"/>
                        </a:rPr>
                        <a:t>Democratic</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u="none" strike="noStrike">
                          <a:solidFill>
                            <a:srgbClr val="0B0080"/>
                          </a:solidFill>
                          <a:effectLst/>
                          <a:hlinkClick r:id="rId4" tooltip="Mike Eng"/>
                        </a:rPr>
                        <a:t>Mike Eng</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38,051</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45.3</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8393616"/>
                  </a:ext>
                </a:extLst>
              </a:tr>
              <a:tr h="327279">
                <a:tc>
                  <a:txBody>
                    <a:bodyPr/>
                    <a:lstStyle/>
                    <a:p>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200" u="none" strike="noStrike">
                          <a:solidFill>
                            <a:srgbClr val="0B0080"/>
                          </a:solidFill>
                          <a:effectLst/>
                          <a:hlinkClick r:id="rId3" tooltip="California Democratic Party"/>
                        </a:rPr>
                        <a:t>Democratic</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u="none" strike="noStrike">
                          <a:solidFill>
                            <a:srgbClr val="0B0080"/>
                          </a:solidFill>
                          <a:effectLst/>
                          <a:hlinkClick r:id="rId5" tooltip="Susan Rubio"/>
                        </a:rPr>
                        <a:t>Susan Rubio</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22,136</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26.4</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57299238"/>
                  </a:ext>
                </a:extLst>
              </a:tr>
              <a:tr h="501499">
                <a:tc>
                  <a:txBody>
                    <a:bodyPr/>
                    <a:lstStyle/>
                    <a:p>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200" u="none" strike="noStrike">
                          <a:solidFill>
                            <a:srgbClr val="0B0080"/>
                          </a:solidFill>
                          <a:effectLst/>
                          <a:hlinkClick r:id="rId3" tooltip="California Democratic Party"/>
                        </a:rPr>
                        <a:t>Democratic</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a:effectLst/>
                        </a:rPr>
                        <a:t>Monica Garcia</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17,404</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20.7</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459470674"/>
                  </a:ext>
                </a:extLst>
              </a:tr>
              <a:tr h="415258">
                <a:tc>
                  <a:txBody>
                    <a:bodyPr/>
                    <a:lstStyle/>
                    <a:p>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200" u="none" strike="noStrike">
                          <a:solidFill>
                            <a:srgbClr val="0B0080"/>
                          </a:solidFill>
                          <a:effectLst/>
                          <a:hlinkClick r:id="rId3" tooltip="California Democratic Party"/>
                        </a:rPr>
                        <a:t>Democratic</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a:effectLst/>
                        </a:rPr>
                        <a:t>Ruben Sierra</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6,377</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7.6</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386608760"/>
                  </a:ext>
                </a:extLst>
              </a:tr>
              <a:tr h="327279">
                <a:tc gridSpan="3">
                  <a:txBody>
                    <a:bodyPr/>
                    <a:lstStyle/>
                    <a:p>
                      <a:pPr algn="r"/>
                      <a:r>
                        <a:rPr lang="en-US" sz="1200">
                          <a:effectLst/>
                        </a:rPr>
                        <a:t>Total votes</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a:txBody>
                    <a:bodyPr/>
                    <a:lstStyle/>
                    <a:p>
                      <a:pPr algn="r"/>
                      <a:r>
                        <a:rPr lang="en-US" sz="1200" b="1">
                          <a:effectLst/>
                        </a:rPr>
                        <a:t>83,968 </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a:txBody>
                    <a:bodyPr/>
                    <a:lstStyle/>
                    <a:p>
                      <a:pPr algn="r"/>
                      <a:r>
                        <a:rPr lang="en-US" sz="1200" b="1">
                          <a:effectLst/>
                        </a:rPr>
                        <a:t>100.0 </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extLst>
                  <a:ext uri="{0D108BD9-81ED-4DB2-BD59-A6C34878D82A}">
                    <a16:rowId xmlns:a16="http://schemas.microsoft.com/office/drawing/2014/main" val="3893723242"/>
                  </a:ext>
                </a:extLst>
              </a:tr>
              <a:tr h="327279">
                <a:tc gridSpan="5">
                  <a:txBody>
                    <a:bodyPr/>
                    <a:lstStyle/>
                    <a:p>
                      <a:pPr algn="ctr"/>
                      <a:r>
                        <a:rPr lang="en-US" sz="1200">
                          <a:effectLst/>
                        </a:rPr>
                        <a:t>General election</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9932776"/>
                  </a:ext>
                </a:extLst>
              </a:tr>
              <a:tr h="415258">
                <a:tc>
                  <a:txBody>
                    <a:bodyPr/>
                    <a:lstStyle/>
                    <a:p>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200" b="1" u="none" strike="noStrike">
                          <a:solidFill>
                            <a:srgbClr val="0B0080"/>
                          </a:solidFill>
                          <a:effectLst/>
                          <a:hlinkClick r:id="rId3" tooltip="California Democratic Party"/>
                        </a:rPr>
                        <a:t>Democratic</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b="1" u="none" strike="noStrike">
                          <a:solidFill>
                            <a:srgbClr val="0B0080"/>
                          </a:solidFill>
                          <a:effectLst/>
                          <a:hlinkClick r:id="rId5" tooltip="Susan Rubio"/>
                        </a:rPr>
                        <a:t>Susan Rubio</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b="1">
                          <a:effectLst/>
                        </a:rPr>
                        <a:t>101,936 </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b="1">
                          <a:effectLst/>
                        </a:rPr>
                        <a:t>52.3 </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4664832"/>
                  </a:ext>
                </a:extLst>
              </a:tr>
              <a:tr h="327279">
                <a:tc>
                  <a:txBody>
                    <a:bodyPr/>
                    <a:lstStyle/>
                    <a:p>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200" u="none" strike="noStrike">
                          <a:solidFill>
                            <a:srgbClr val="0B0080"/>
                          </a:solidFill>
                          <a:effectLst/>
                          <a:hlinkClick r:id="rId3" tooltip="California Democratic Party"/>
                        </a:rPr>
                        <a:t>Democratic</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u="none" strike="noStrike">
                          <a:solidFill>
                            <a:srgbClr val="0B0080"/>
                          </a:solidFill>
                          <a:effectLst/>
                          <a:hlinkClick r:id="rId4" tooltip="Mike Eng"/>
                        </a:rPr>
                        <a:t>Mike Eng</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93,018</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200">
                          <a:effectLst/>
                        </a:rPr>
                        <a:t>47.7</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540412"/>
                  </a:ext>
                </a:extLst>
              </a:tr>
              <a:tr h="327279">
                <a:tc gridSpan="3">
                  <a:txBody>
                    <a:bodyPr/>
                    <a:lstStyle/>
                    <a:p>
                      <a:pPr algn="r"/>
                      <a:r>
                        <a:rPr lang="en-US" sz="1200">
                          <a:effectLst/>
                        </a:rPr>
                        <a:t>Total votes</a:t>
                      </a: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a:txBody>
                    <a:bodyPr/>
                    <a:lstStyle/>
                    <a:p>
                      <a:pPr algn="r"/>
                      <a:r>
                        <a:rPr lang="en-US" sz="1200" b="1">
                          <a:effectLst/>
                        </a:rPr>
                        <a:t>194,954 </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a:txBody>
                    <a:bodyPr/>
                    <a:lstStyle/>
                    <a:p>
                      <a:pPr algn="r"/>
                      <a:r>
                        <a:rPr lang="en-US" sz="1200" b="1">
                          <a:effectLst/>
                        </a:rPr>
                        <a:t>100.0 </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extLst>
                  <a:ext uri="{0D108BD9-81ED-4DB2-BD59-A6C34878D82A}">
                    <a16:rowId xmlns:a16="http://schemas.microsoft.com/office/drawing/2014/main" val="3155816402"/>
                  </a:ext>
                </a:extLst>
              </a:tr>
              <a:tr h="327279">
                <a:tc>
                  <a:txBody>
                    <a:bodyPr/>
                    <a:lstStyle/>
                    <a:p>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gridSpan="4">
                  <a:txBody>
                    <a:bodyPr/>
                    <a:lstStyle/>
                    <a:p>
                      <a:r>
                        <a:rPr lang="en-US" sz="1200" u="none" strike="noStrike">
                          <a:solidFill>
                            <a:srgbClr val="0B0080"/>
                          </a:solidFill>
                          <a:effectLst/>
                          <a:hlinkClick r:id="rId3" tooltip="California Democratic Party"/>
                        </a:rPr>
                        <a:t>Democratic</a:t>
                      </a:r>
                      <a:r>
                        <a:rPr lang="en-US" sz="1200">
                          <a:effectLst/>
                        </a:rPr>
                        <a:t> </a:t>
                      </a:r>
                      <a:r>
                        <a:rPr lang="en-US" sz="1200" b="1">
                          <a:effectLst/>
                        </a:rPr>
                        <a:t>hold</a:t>
                      </a:r>
                      <a:endParaRPr lang="en-US" sz="1200">
                        <a:effectLst/>
                      </a:endParaRPr>
                    </a:p>
                  </a:txBody>
                  <a:tcPr marL="59607" marR="59607" marT="29804" marB="2980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1950712"/>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5E9AA9D2-9D9C-BA4E-9AB9-135DA3EDE4AC}"/>
              </a:ext>
            </a:extLst>
          </p:cNvPr>
          <p:cNvPicPr>
            <a:picLocks noChangeAspect="1"/>
          </p:cNvPicPr>
          <p:nvPr/>
        </p:nvPicPr>
        <p:blipFill>
          <a:blip r:embed="rId6"/>
          <a:stretch>
            <a:fillRect/>
          </a:stretch>
        </p:blipFill>
        <p:spPr>
          <a:xfrm>
            <a:off x="0" y="0"/>
            <a:ext cx="1947333" cy="634699"/>
          </a:xfrm>
          <a:prstGeom prst="rect">
            <a:avLst/>
          </a:prstGeom>
        </p:spPr>
      </p:pic>
    </p:spTree>
    <p:extLst>
      <p:ext uri="{BB962C8B-B14F-4D97-AF65-F5344CB8AC3E}">
        <p14:creationId xmlns:p14="http://schemas.microsoft.com/office/powerpoint/2010/main" val="1207198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F497-7F8A-C742-93AF-92BB0901E8BD}"/>
              </a:ext>
            </a:extLst>
          </p:cNvPr>
          <p:cNvSpPr>
            <a:spLocks noGrp="1"/>
          </p:cNvSpPr>
          <p:nvPr>
            <p:ph type="title"/>
          </p:nvPr>
        </p:nvSpPr>
        <p:spPr>
          <a:xfrm>
            <a:off x="838200" y="1032933"/>
            <a:ext cx="10515600" cy="657755"/>
          </a:xfrm>
        </p:spPr>
        <p:txBody>
          <a:bodyPr>
            <a:normAutofit fontScale="90000"/>
          </a:bodyPr>
          <a:lstStyle/>
          <a:p>
            <a:r>
              <a:rPr lang="en-US" sz="2400" b="1"/>
              <a:t>In these two elections, incumbents won well over 50% of the vote in the primary and lost the final to more middle of the road candidates</a:t>
            </a:r>
          </a:p>
        </p:txBody>
      </p:sp>
      <p:graphicFrame>
        <p:nvGraphicFramePr>
          <p:cNvPr id="5" name="Content Placeholder 4">
            <a:extLst>
              <a:ext uri="{FF2B5EF4-FFF2-40B4-BE49-F238E27FC236}">
                <a16:creationId xmlns:a16="http://schemas.microsoft.com/office/drawing/2014/main" id="{965DF787-CD39-6344-8777-AD0D40730C87}"/>
              </a:ext>
            </a:extLst>
          </p:cNvPr>
          <p:cNvGraphicFramePr>
            <a:graphicFrameLocks noGrp="1"/>
          </p:cNvGraphicFramePr>
          <p:nvPr>
            <p:ph idx="1"/>
            <p:extLst>
              <p:ext uri="{D42A27DB-BD31-4B8C-83A1-F6EECF244321}">
                <p14:modId xmlns:p14="http://schemas.microsoft.com/office/powerpoint/2010/main" val="3414796310"/>
              </p:ext>
            </p:extLst>
          </p:nvPr>
        </p:nvGraphicFramePr>
        <p:xfrm>
          <a:off x="6096000" y="2088923"/>
          <a:ext cx="5257800" cy="4815960"/>
        </p:xfrm>
        <a:graphic>
          <a:graphicData uri="http://schemas.openxmlformats.org/drawingml/2006/table">
            <a:tbl>
              <a:tblPr/>
              <a:tblGrid>
                <a:gridCol w="1016772">
                  <a:extLst>
                    <a:ext uri="{9D8B030D-6E8A-4147-A177-3AD203B41FA5}">
                      <a16:colId xmlns:a16="http://schemas.microsoft.com/office/drawing/2014/main" val="1209951385"/>
                    </a:ext>
                  </a:extLst>
                </a:gridCol>
                <a:gridCol w="1190713">
                  <a:extLst>
                    <a:ext uri="{9D8B030D-6E8A-4147-A177-3AD203B41FA5}">
                      <a16:colId xmlns:a16="http://schemas.microsoft.com/office/drawing/2014/main" val="1310112135"/>
                    </a:ext>
                  </a:extLst>
                </a:gridCol>
                <a:gridCol w="891113">
                  <a:extLst>
                    <a:ext uri="{9D8B030D-6E8A-4147-A177-3AD203B41FA5}">
                      <a16:colId xmlns:a16="http://schemas.microsoft.com/office/drawing/2014/main" val="4089001550"/>
                    </a:ext>
                  </a:extLst>
                </a:gridCol>
                <a:gridCol w="1009590">
                  <a:extLst>
                    <a:ext uri="{9D8B030D-6E8A-4147-A177-3AD203B41FA5}">
                      <a16:colId xmlns:a16="http://schemas.microsoft.com/office/drawing/2014/main" val="396744134"/>
                    </a:ext>
                  </a:extLst>
                </a:gridCol>
                <a:gridCol w="132840">
                  <a:extLst>
                    <a:ext uri="{9D8B030D-6E8A-4147-A177-3AD203B41FA5}">
                      <a16:colId xmlns:a16="http://schemas.microsoft.com/office/drawing/2014/main" val="1827121630"/>
                    </a:ext>
                  </a:extLst>
                </a:gridCol>
                <a:gridCol w="483372">
                  <a:extLst>
                    <a:ext uri="{9D8B030D-6E8A-4147-A177-3AD203B41FA5}">
                      <a16:colId xmlns:a16="http://schemas.microsoft.com/office/drawing/2014/main" val="6027603"/>
                    </a:ext>
                  </a:extLst>
                </a:gridCol>
                <a:gridCol w="533400">
                  <a:extLst>
                    <a:ext uri="{9D8B030D-6E8A-4147-A177-3AD203B41FA5}">
                      <a16:colId xmlns:a16="http://schemas.microsoft.com/office/drawing/2014/main" val="754792715"/>
                    </a:ext>
                  </a:extLst>
                </a:gridCol>
              </a:tblGrid>
              <a:tr h="249067">
                <a:tc gridSpan="7">
                  <a:txBody>
                    <a:bodyPr/>
                    <a:lstStyle/>
                    <a:p>
                      <a:r>
                        <a:rPr lang="en-US" sz="1100"/>
                        <a:t>California's 34th State Senate district, 2018[3][4]</a:t>
                      </a:r>
                    </a:p>
                  </a:txBody>
                  <a:tcPr marL="53720" marR="53720" marT="26860" marB="26860" anchor="ctr">
                    <a:solidFill>
                      <a:srgbClr val="F8F9F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p>
                  </a:txBody>
                  <a:tcPr marL="53720" marR="53720" marT="26860" marB="26860" anchor="ctr">
                    <a:solidFill>
                      <a:srgbClr val="F8F9FA"/>
                    </a:solidFill>
                  </a:tcPr>
                </a:tc>
                <a:extLst>
                  <a:ext uri="{0D108BD9-81ED-4DB2-BD59-A6C34878D82A}">
                    <a16:rowId xmlns:a16="http://schemas.microsoft.com/office/drawing/2014/main" val="1651623317"/>
                  </a:ext>
                </a:extLst>
              </a:tr>
              <a:tr h="249067">
                <a:tc gridSpan="7">
                  <a:txBody>
                    <a:bodyPr/>
                    <a:lstStyle/>
                    <a:p>
                      <a:pPr algn="ctr"/>
                      <a:r>
                        <a:rPr lang="en-US" sz="1100">
                          <a:effectLst/>
                        </a:rPr>
                        <a:t>Primary election</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237463703"/>
                  </a:ext>
                </a:extLst>
              </a:tr>
              <a:tr h="441604">
                <a:tc gridSpan="2">
                  <a:txBody>
                    <a:bodyPr/>
                    <a:lstStyle/>
                    <a:p>
                      <a:pPr algn="ctr"/>
                      <a:r>
                        <a:rPr lang="en-US" sz="1100">
                          <a:effectLst/>
                        </a:rPr>
                        <a:t>Party</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gridSpan="2">
                  <a:txBody>
                    <a:bodyPr/>
                    <a:lstStyle/>
                    <a:p>
                      <a:pPr algn="ctr"/>
                      <a:r>
                        <a:rPr lang="en-US" sz="1100">
                          <a:effectLst/>
                        </a:rPr>
                        <a:t>Candidate</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pPr algn="ctr"/>
                      <a:r>
                        <a:rPr lang="en-US" sz="1100">
                          <a:effectLst/>
                        </a:rPr>
                        <a:t>Votes</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1100">
                          <a:effectLst/>
                        </a:rPr>
                        <a:t>Votes</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pPr algn="ctr"/>
                      <a:r>
                        <a:rPr lang="en-US" sz="1100">
                          <a:effectLst/>
                        </a:rPr>
                        <a:t>%</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100">
                          <a:effectLst/>
                        </a:rPr>
                        <a:t>%</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758797051"/>
                  </a:ext>
                </a:extLst>
              </a:tr>
              <a:tr h="554037">
                <a:tc>
                  <a:txBody>
                    <a:bodyPr/>
                    <a:lstStyle/>
                    <a:p>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1B23"/>
                    </a:solidFill>
                  </a:tcPr>
                </a:tc>
                <a:tc>
                  <a:txBody>
                    <a:bodyPr/>
                    <a:lstStyle/>
                    <a:p>
                      <a:r>
                        <a:rPr lang="en-US" sz="1100" u="none" strike="noStrike">
                          <a:solidFill>
                            <a:srgbClr val="0B0080"/>
                          </a:solidFill>
                          <a:effectLst/>
                          <a:hlinkClick r:id="rId3" tooltip="California Republican Party"/>
                        </a:rPr>
                        <a:t>Republican</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r>
                        <a:rPr lang="en-US" sz="1100" u="none" strike="noStrike">
                          <a:solidFill>
                            <a:srgbClr val="0B0080"/>
                          </a:solidFill>
                          <a:effectLst/>
                          <a:hlinkClick r:id="rId4" tooltip="Janet Nguyen"/>
                        </a:rPr>
                        <a:t>Janet Nguyen</a:t>
                      </a:r>
                      <a:r>
                        <a:rPr lang="en-US" sz="1100">
                          <a:effectLst/>
                        </a:rPr>
                        <a:t> (incumbent)</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a:effectLst/>
                        </a:rPr>
                        <a:t>82,874</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a:effectLst/>
                        </a:rPr>
                        <a:t>82,874</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dirty="0">
                          <a:effectLst/>
                        </a:rPr>
                        <a:t>58.3</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100">
                          <a:effectLst/>
                        </a:rPr>
                        <a:t>58.3</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48880084"/>
                  </a:ext>
                </a:extLst>
              </a:tr>
              <a:tr h="441604">
                <a:tc>
                  <a:txBody>
                    <a:bodyPr/>
                    <a:lstStyle/>
                    <a:p>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100" u="none" strike="noStrike">
                          <a:solidFill>
                            <a:srgbClr val="0B0080"/>
                          </a:solidFill>
                          <a:effectLst/>
                          <a:hlinkClick r:id="rId5" tooltip="California Democratic Party"/>
                        </a:rPr>
                        <a:t>Democratic</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r>
                        <a:rPr lang="en-US" sz="1100" u="none" strike="noStrike">
                          <a:solidFill>
                            <a:srgbClr val="0B0080"/>
                          </a:solidFill>
                          <a:effectLst/>
                          <a:hlinkClick r:id="rId6" tooltip="Tom Umberg"/>
                        </a:rPr>
                        <a:t>Tom Umberg</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a:effectLst/>
                        </a:rPr>
                        <a:t>37,360</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a:effectLst/>
                        </a:rPr>
                        <a:t>37,360</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a:effectLst/>
                        </a:rPr>
                        <a:t>26.3</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100">
                          <a:effectLst/>
                        </a:rPr>
                        <a:t>26.3</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69067105"/>
                  </a:ext>
                </a:extLst>
              </a:tr>
              <a:tr h="441604">
                <a:tc>
                  <a:txBody>
                    <a:bodyPr/>
                    <a:lstStyle/>
                    <a:p>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100" u="none" strike="noStrike">
                          <a:solidFill>
                            <a:srgbClr val="0B0080"/>
                          </a:solidFill>
                          <a:effectLst/>
                          <a:hlinkClick r:id="rId5" tooltip="California Democratic Party"/>
                        </a:rPr>
                        <a:t>Democratic</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r>
                        <a:rPr lang="en-US" sz="1100">
                          <a:effectLst/>
                        </a:rPr>
                        <a:t>Jestin L. Samson</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a:effectLst/>
                        </a:rPr>
                        <a:t>13,231</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a:effectLst/>
                        </a:rPr>
                        <a:t>13,231</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a:effectLst/>
                        </a:rPr>
                        <a:t>9.3</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100">
                          <a:effectLst/>
                        </a:rPr>
                        <a:t>9.3</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77684526"/>
                  </a:ext>
                </a:extLst>
              </a:tr>
              <a:tr h="441604">
                <a:tc>
                  <a:txBody>
                    <a:bodyPr/>
                    <a:lstStyle/>
                    <a:p>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100" u="none" strike="noStrike">
                          <a:solidFill>
                            <a:srgbClr val="0B0080"/>
                          </a:solidFill>
                          <a:effectLst/>
                          <a:hlinkClick r:id="rId5" tooltip="California Democratic Party"/>
                        </a:rPr>
                        <a:t>Democratic</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r>
                        <a:rPr lang="en-US" sz="1100">
                          <a:effectLst/>
                        </a:rPr>
                        <a:t>Akash A. Hawkins</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a:effectLst/>
                        </a:rPr>
                        <a:t>8,746</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a:effectLst/>
                        </a:rPr>
                        <a:t>8,746</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r>
                        <a:rPr lang="en-US" sz="1100">
                          <a:effectLst/>
                        </a:rPr>
                        <a:t>6.2</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100">
                          <a:effectLst/>
                        </a:rPr>
                        <a:t>6.2</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306280896"/>
                  </a:ext>
                </a:extLst>
              </a:tr>
              <a:tr h="574598">
                <a:tc gridSpan="4">
                  <a:txBody>
                    <a:bodyPr/>
                    <a:lstStyle/>
                    <a:p>
                      <a:pPr algn="r"/>
                      <a:r>
                        <a:rPr lang="en-US" sz="1100">
                          <a:effectLst/>
                        </a:rPr>
                        <a:t>Total votes</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pPr algn="r"/>
                      <a:r>
                        <a:rPr lang="en-US" sz="1100" b="1">
                          <a:effectLst/>
                        </a:rPr>
                        <a:t>142,211 </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gridSpan="2">
                  <a:txBody>
                    <a:bodyPr/>
                    <a:lstStyle/>
                    <a:p>
                      <a:pPr algn="r"/>
                      <a:r>
                        <a:rPr lang="en-US" sz="1100" b="1">
                          <a:effectLst/>
                        </a:rPr>
                        <a:t>142,211 </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hMerge="1">
                  <a:txBody>
                    <a:bodyPr/>
                    <a:lstStyle/>
                    <a:p>
                      <a:pPr algn="r"/>
                      <a:r>
                        <a:rPr lang="en-US" sz="1100" b="1">
                          <a:effectLst/>
                        </a:rPr>
                        <a:t>100.0 </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a:txBody>
                    <a:bodyPr/>
                    <a:lstStyle/>
                    <a:p>
                      <a:pPr algn="r"/>
                      <a:r>
                        <a:rPr lang="en-US" sz="1100" b="1">
                          <a:effectLst/>
                        </a:rPr>
                        <a:t>100.0 </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extLst>
                  <a:ext uri="{0D108BD9-81ED-4DB2-BD59-A6C34878D82A}">
                    <a16:rowId xmlns:a16="http://schemas.microsoft.com/office/drawing/2014/main" val="1334852492"/>
                  </a:ext>
                </a:extLst>
              </a:tr>
              <a:tr h="249067">
                <a:tc gridSpan="7">
                  <a:txBody>
                    <a:bodyPr/>
                    <a:lstStyle/>
                    <a:p>
                      <a:pPr algn="ctr"/>
                      <a:r>
                        <a:rPr lang="en-US" sz="1100">
                          <a:effectLst/>
                        </a:rPr>
                        <a:t>General election</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351478"/>
                  </a:ext>
                </a:extLst>
              </a:tr>
              <a:tr h="298328">
                <a:tc>
                  <a:txBody>
                    <a:bodyPr/>
                    <a:lstStyle/>
                    <a:p>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100" b="1" u="none" strike="noStrike">
                          <a:solidFill>
                            <a:srgbClr val="0B0080"/>
                          </a:solidFill>
                          <a:effectLst/>
                          <a:hlinkClick r:id="rId5" tooltip="California Democratic Party"/>
                        </a:rPr>
                        <a:t>Democratic</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100" b="1" u="none" strike="noStrike">
                          <a:solidFill>
                            <a:srgbClr val="0B0080"/>
                          </a:solidFill>
                          <a:effectLst/>
                          <a:hlinkClick r:id="rId6" tooltip="Tom Umberg"/>
                        </a:rPr>
                        <a:t>Tom Umberg</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b="1">
                          <a:effectLst/>
                        </a:rPr>
                        <a:t>135,062 </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b="1">
                          <a:effectLst/>
                        </a:rPr>
                        <a:t>50.6 </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79582998"/>
                  </a:ext>
                </a:extLst>
              </a:tr>
              <a:tr h="626313">
                <a:tc>
                  <a:txBody>
                    <a:bodyPr/>
                    <a:lstStyle/>
                    <a:p>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1B23"/>
                    </a:solidFill>
                  </a:tcPr>
                </a:tc>
                <a:tc>
                  <a:txBody>
                    <a:bodyPr/>
                    <a:lstStyle/>
                    <a:p>
                      <a:r>
                        <a:rPr lang="en-US" sz="1100" u="none" strike="noStrike">
                          <a:solidFill>
                            <a:srgbClr val="0B0080"/>
                          </a:solidFill>
                          <a:effectLst/>
                          <a:hlinkClick r:id="rId3" tooltip="California Republican Party"/>
                        </a:rPr>
                        <a:t>Republican</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100" u="none" strike="noStrike">
                          <a:solidFill>
                            <a:srgbClr val="0B0080"/>
                          </a:solidFill>
                          <a:effectLst/>
                          <a:hlinkClick r:id="rId4" tooltip="Janet Nguyen"/>
                        </a:rPr>
                        <a:t>Janet Nguyen</a:t>
                      </a:r>
                      <a:r>
                        <a:rPr lang="en-US" sz="1100">
                          <a:effectLst/>
                        </a:rPr>
                        <a:t> (incumbent)</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a:effectLst/>
                        </a:rPr>
                        <a:t>131,973</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gridSpan="2">
                  <a:txBody>
                    <a:bodyPr/>
                    <a:lstStyle/>
                    <a:p>
                      <a:pPr algn="r"/>
                      <a:r>
                        <a:rPr lang="en-US" sz="1100">
                          <a:effectLst/>
                        </a:rPr>
                        <a:t>49.4</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pPr algn="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68903051"/>
                  </a:ext>
                </a:extLst>
              </a:tr>
              <a:tr h="249067">
                <a:tc gridSpan="3">
                  <a:txBody>
                    <a:bodyPr/>
                    <a:lstStyle/>
                    <a:p>
                      <a:pPr algn="r"/>
                      <a:r>
                        <a:rPr lang="en-US" sz="1100">
                          <a:effectLst/>
                        </a:rPr>
                        <a:t>Total votes</a:t>
                      </a: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gridSpan="2">
                  <a:txBody>
                    <a:bodyPr/>
                    <a:lstStyle/>
                    <a:p>
                      <a:pPr algn="r"/>
                      <a:r>
                        <a:rPr lang="en-US" sz="1100" b="1">
                          <a:effectLst/>
                        </a:rPr>
                        <a:t>267,035 </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hMerge="1">
                  <a:txBody>
                    <a:bodyPr/>
                    <a:lstStyle/>
                    <a:p>
                      <a:pPr algn="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gridSpan="2">
                  <a:txBody>
                    <a:bodyPr/>
                    <a:lstStyle/>
                    <a:p>
                      <a:pPr algn="r"/>
                      <a:r>
                        <a:rPr lang="en-US" sz="1100" b="1">
                          <a:effectLst/>
                        </a:rPr>
                        <a:t>100.</a:t>
                      </a:r>
                      <a:endParaRPr lang="en-US" sz="110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hMerge="1">
                  <a:txBody>
                    <a:bodyPr/>
                    <a:lstStyle/>
                    <a:p>
                      <a:pPr algn="r"/>
                      <a:endParaRPr lang="en-US" sz="1100" dirty="0">
                        <a:effectLst/>
                      </a:endParaRPr>
                    </a:p>
                  </a:txBody>
                  <a:tcPr marL="53720" marR="53720" marT="26860" marB="268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extLst>
                  <a:ext uri="{0D108BD9-81ED-4DB2-BD59-A6C34878D82A}">
                    <a16:rowId xmlns:a16="http://schemas.microsoft.com/office/drawing/2014/main" val="2947439710"/>
                  </a:ext>
                </a:extLst>
              </a:tr>
            </a:tbl>
          </a:graphicData>
        </a:graphic>
      </p:graphicFrame>
      <p:sp>
        <p:nvSpPr>
          <p:cNvPr id="4" name="Slide Number Placeholder 3">
            <a:extLst>
              <a:ext uri="{FF2B5EF4-FFF2-40B4-BE49-F238E27FC236}">
                <a16:creationId xmlns:a16="http://schemas.microsoft.com/office/drawing/2014/main" id="{A1D9331E-1497-C64D-B77B-C054373B69EB}"/>
              </a:ext>
            </a:extLst>
          </p:cNvPr>
          <p:cNvSpPr>
            <a:spLocks noGrp="1"/>
          </p:cNvSpPr>
          <p:nvPr>
            <p:ph type="sldNum" sz="quarter" idx="12"/>
          </p:nvPr>
        </p:nvSpPr>
        <p:spPr/>
        <p:txBody>
          <a:bodyPr/>
          <a:lstStyle/>
          <a:p>
            <a:fld id="{660C366F-479B-A64C-85B9-34544106605E}" type="slidenum">
              <a:rPr lang="en-US" smtClean="0"/>
              <a:t>36</a:t>
            </a:fld>
            <a:endParaRPr lang="en-US"/>
          </a:p>
        </p:txBody>
      </p:sp>
      <p:graphicFrame>
        <p:nvGraphicFramePr>
          <p:cNvPr id="6" name="Table 5">
            <a:extLst>
              <a:ext uri="{FF2B5EF4-FFF2-40B4-BE49-F238E27FC236}">
                <a16:creationId xmlns:a16="http://schemas.microsoft.com/office/drawing/2014/main" id="{F422DBBE-FBDD-1C44-AE0D-1D9552DE6088}"/>
              </a:ext>
            </a:extLst>
          </p:cNvPr>
          <p:cNvGraphicFramePr>
            <a:graphicFrameLocks noGrp="1"/>
          </p:cNvGraphicFramePr>
          <p:nvPr>
            <p:extLst>
              <p:ext uri="{D42A27DB-BD31-4B8C-83A1-F6EECF244321}">
                <p14:modId xmlns:p14="http://schemas.microsoft.com/office/powerpoint/2010/main" val="3366075159"/>
              </p:ext>
            </p:extLst>
          </p:nvPr>
        </p:nvGraphicFramePr>
        <p:xfrm>
          <a:off x="423334" y="2088922"/>
          <a:ext cx="4758266" cy="4632552"/>
        </p:xfrm>
        <a:graphic>
          <a:graphicData uri="http://schemas.openxmlformats.org/drawingml/2006/table">
            <a:tbl>
              <a:tblPr/>
              <a:tblGrid>
                <a:gridCol w="920170">
                  <a:extLst>
                    <a:ext uri="{9D8B030D-6E8A-4147-A177-3AD203B41FA5}">
                      <a16:colId xmlns:a16="http://schemas.microsoft.com/office/drawing/2014/main" val="1825641342"/>
                    </a:ext>
                  </a:extLst>
                </a:gridCol>
                <a:gridCol w="1077586">
                  <a:extLst>
                    <a:ext uri="{9D8B030D-6E8A-4147-A177-3AD203B41FA5}">
                      <a16:colId xmlns:a16="http://schemas.microsoft.com/office/drawing/2014/main" val="2503938202"/>
                    </a:ext>
                  </a:extLst>
                </a:gridCol>
                <a:gridCol w="920170">
                  <a:extLst>
                    <a:ext uri="{9D8B030D-6E8A-4147-A177-3AD203B41FA5}">
                      <a16:colId xmlns:a16="http://schemas.microsoft.com/office/drawing/2014/main" val="1238511114"/>
                    </a:ext>
                  </a:extLst>
                </a:gridCol>
                <a:gridCol w="920170">
                  <a:extLst>
                    <a:ext uri="{9D8B030D-6E8A-4147-A177-3AD203B41FA5}">
                      <a16:colId xmlns:a16="http://schemas.microsoft.com/office/drawing/2014/main" val="2750519690"/>
                    </a:ext>
                  </a:extLst>
                </a:gridCol>
                <a:gridCol w="920170">
                  <a:extLst>
                    <a:ext uri="{9D8B030D-6E8A-4147-A177-3AD203B41FA5}">
                      <a16:colId xmlns:a16="http://schemas.microsoft.com/office/drawing/2014/main" val="1397624547"/>
                    </a:ext>
                  </a:extLst>
                </a:gridCol>
              </a:tblGrid>
              <a:tr h="257530">
                <a:tc gridSpan="5">
                  <a:txBody>
                    <a:bodyPr/>
                    <a:lstStyle/>
                    <a:p>
                      <a:r>
                        <a:rPr lang="en-US" sz="1000"/>
                        <a:t>California's 14th State Senate district, 2018[3][4]</a:t>
                      </a:r>
                    </a:p>
                  </a:txBody>
                  <a:tcPr marL="49447" marR="49447" marT="24724" marB="24724" anchor="ctr">
                    <a:solidFill>
                      <a:srgbClr val="F8F9F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0315812"/>
                  </a:ext>
                </a:extLst>
              </a:tr>
              <a:tr h="257530">
                <a:tc gridSpan="5">
                  <a:txBody>
                    <a:bodyPr/>
                    <a:lstStyle/>
                    <a:p>
                      <a:pPr algn="ctr"/>
                      <a:r>
                        <a:rPr lang="en-US" sz="1000">
                          <a:effectLst/>
                        </a:rPr>
                        <a:t>Primary election</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14075132"/>
                  </a:ext>
                </a:extLst>
              </a:tr>
              <a:tr h="257530">
                <a:tc gridSpan="2">
                  <a:txBody>
                    <a:bodyPr/>
                    <a:lstStyle/>
                    <a:p>
                      <a:pPr algn="ctr"/>
                      <a:r>
                        <a:rPr lang="en-US" sz="1000">
                          <a:effectLst/>
                        </a:rPr>
                        <a:t>Party</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a:txBody>
                    <a:bodyPr/>
                    <a:lstStyle/>
                    <a:p>
                      <a:pPr algn="ctr"/>
                      <a:r>
                        <a:rPr lang="en-US" sz="1000">
                          <a:effectLst/>
                        </a:rPr>
                        <a:t>Candidate</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000">
                          <a:effectLst/>
                        </a:rPr>
                        <a:t>Votes</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000">
                          <a:effectLst/>
                        </a:rPr>
                        <a:t>%</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071907196"/>
                  </a:ext>
                </a:extLst>
              </a:tr>
              <a:tr h="646413">
                <a:tc>
                  <a:txBody>
                    <a:bodyPr/>
                    <a:lstStyle/>
                    <a:p>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1B23"/>
                    </a:solidFill>
                  </a:tcPr>
                </a:tc>
                <a:tc>
                  <a:txBody>
                    <a:bodyPr/>
                    <a:lstStyle/>
                    <a:p>
                      <a:r>
                        <a:rPr lang="en-US" sz="1000" u="none" strike="noStrike">
                          <a:solidFill>
                            <a:srgbClr val="0B0080"/>
                          </a:solidFill>
                          <a:effectLst/>
                          <a:hlinkClick r:id="rId3" tooltip="California Republican Party"/>
                        </a:rPr>
                        <a:t>Republican</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000" u="none" strike="noStrike">
                          <a:solidFill>
                            <a:srgbClr val="0B0080"/>
                          </a:solidFill>
                          <a:effectLst/>
                          <a:hlinkClick r:id="rId7" tooltip="Andy Vidak"/>
                        </a:rPr>
                        <a:t>Andy Vidak</a:t>
                      </a:r>
                      <a:r>
                        <a:rPr lang="en-US" sz="1000">
                          <a:effectLst/>
                        </a:rPr>
                        <a:t> (incumbent)</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37,918</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54.1</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63504767"/>
                  </a:ext>
                </a:extLst>
              </a:tr>
              <a:tr h="422230">
                <a:tc>
                  <a:txBody>
                    <a:bodyPr/>
                    <a:lstStyle/>
                    <a:p>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000" u="none" strike="noStrike">
                          <a:solidFill>
                            <a:srgbClr val="0B0080"/>
                          </a:solidFill>
                          <a:effectLst/>
                          <a:hlinkClick r:id="rId5" tooltip="California Democratic Party"/>
                        </a:rPr>
                        <a:t>Democratic</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000" u="none" strike="noStrike">
                          <a:solidFill>
                            <a:srgbClr val="0B0080"/>
                          </a:solidFill>
                          <a:effectLst/>
                          <a:hlinkClick r:id="rId8" tooltip="Melissa Hurtado"/>
                        </a:rPr>
                        <a:t>Melissa Hurtado</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16,295</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23.2</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73091378"/>
                  </a:ext>
                </a:extLst>
              </a:tr>
              <a:tr h="257530">
                <a:tc>
                  <a:txBody>
                    <a:bodyPr/>
                    <a:lstStyle/>
                    <a:p>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000" u="none" strike="noStrike">
                          <a:solidFill>
                            <a:srgbClr val="0B0080"/>
                          </a:solidFill>
                          <a:effectLst/>
                          <a:hlinkClick r:id="rId5" tooltip="California Democratic Party"/>
                        </a:rPr>
                        <a:t>Democratic</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000">
                          <a:effectLst/>
                        </a:rPr>
                        <a:t>Abigail Solis</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10,413</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14.9</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33821895"/>
                  </a:ext>
                </a:extLst>
              </a:tr>
              <a:tr h="451973">
                <a:tc>
                  <a:txBody>
                    <a:bodyPr/>
                    <a:lstStyle/>
                    <a:p>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000" u="none" strike="noStrike">
                          <a:solidFill>
                            <a:srgbClr val="0B0080"/>
                          </a:solidFill>
                          <a:effectLst/>
                          <a:hlinkClick r:id="rId5" tooltip="California Democratic Party"/>
                        </a:rPr>
                        <a:t>Democratic</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000">
                          <a:effectLst/>
                        </a:rPr>
                        <a:t>Ruben Macareno</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5,464</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7.8</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35793897"/>
                  </a:ext>
                </a:extLst>
              </a:tr>
              <a:tr h="257530">
                <a:tc gridSpan="3">
                  <a:txBody>
                    <a:bodyPr/>
                    <a:lstStyle/>
                    <a:p>
                      <a:pPr algn="r"/>
                      <a:r>
                        <a:rPr lang="en-US" sz="1000">
                          <a:effectLst/>
                        </a:rPr>
                        <a:t>Total votes</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a:txBody>
                    <a:bodyPr/>
                    <a:lstStyle/>
                    <a:p>
                      <a:pPr algn="r"/>
                      <a:r>
                        <a:rPr lang="en-US" sz="1000" b="1">
                          <a:effectLst/>
                        </a:rPr>
                        <a:t>70,090 </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a:txBody>
                    <a:bodyPr/>
                    <a:lstStyle/>
                    <a:p>
                      <a:pPr algn="r"/>
                      <a:r>
                        <a:rPr lang="en-US" sz="1000" b="1">
                          <a:effectLst/>
                        </a:rPr>
                        <a:t>100.0 </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extLst>
                  <a:ext uri="{0D108BD9-81ED-4DB2-BD59-A6C34878D82A}">
                    <a16:rowId xmlns:a16="http://schemas.microsoft.com/office/drawing/2014/main" val="930198198"/>
                  </a:ext>
                </a:extLst>
              </a:tr>
              <a:tr h="257530">
                <a:tc gridSpan="5">
                  <a:txBody>
                    <a:bodyPr/>
                    <a:lstStyle/>
                    <a:p>
                      <a:pPr algn="ctr"/>
                      <a:r>
                        <a:rPr lang="en-US" sz="1000">
                          <a:effectLst/>
                        </a:rPr>
                        <a:t>General election</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052210"/>
                  </a:ext>
                </a:extLst>
              </a:tr>
              <a:tr h="422230">
                <a:tc>
                  <a:txBody>
                    <a:bodyPr/>
                    <a:lstStyle/>
                    <a:p>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a:txBody>
                    <a:bodyPr/>
                    <a:lstStyle/>
                    <a:p>
                      <a:r>
                        <a:rPr lang="en-US" sz="1000" b="1" u="none" strike="noStrike">
                          <a:solidFill>
                            <a:srgbClr val="0B0080"/>
                          </a:solidFill>
                          <a:effectLst/>
                          <a:hlinkClick r:id="rId5" tooltip="California Democratic Party"/>
                        </a:rPr>
                        <a:t>Democratic</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000" b="1" u="none" strike="noStrike">
                          <a:solidFill>
                            <a:srgbClr val="0B0080"/>
                          </a:solidFill>
                          <a:effectLst/>
                          <a:hlinkClick r:id="rId8" tooltip="Melissa Hurtado"/>
                        </a:rPr>
                        <a:t>Melissa Hurtado</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b="1">
                          <a:effectLst/>
                        </a:rPr>
                        <a:t>80,942 </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b="1">
                          <a:effectLst/>
                        </a:rPr>
                        <a:t>55.8 </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1673244"/>
                  </a:ext>
                </a:extLst>
              </a:tr>
              <a:tr h="646413">
                <a:tc>
                  <a:txBody>
                    <a:bodyPr/>
                    <a:lstStyle/>
                    <a:p>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1B23"/>
                    </a:solidFill>
                  </a:tcPr>
                </a:tc>
                <a:tc>
                  <a:txBody>
                    <a:bodyPr/>
                    <a:lstStyle/>
                    <a:p>
                      <a:r>
                        <a:rPr lang="en-US" sz="1000" u="none" strike="noStrike">
                          <a:solidFill>
                            <a:srgbClr val="0B0080"/>
                          </a:solidFill>
                          <a:effectLst/>
                          <a:hlinkClick r:id="rId3" tooltip="California Republican Party"/>
                        </a:rPr>
                        <a:t>Republican</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000" u="none" strike="noStrike">
                          <a:solidFill>
                            <a:srgbClr val="0B0080"/>
                          </a:solidFill>
                          <a:effectLst/>
                          <a:hlinkClick r:id="rId7" tooltip="Andy Vidak"/>
                        </a:rPr>
                        <a:t>Andy Vidak</a:t>
                      </a:r>
                      <a:r>
                        <a:rPr lang="en-US" sz="1000">
                          <a:effectLst/>
                        </a:rPr>
                        <a:t> (incumbent)</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64,131</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US" sz="1000">
                          <a:effectLst/>
                        </a:rPr>
                        <a:t>44.2</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99336963"/>
                  </a:ext>
                </a:extLst>
              </a:tr>
              <a:tr h="257530">
                <a:tc gridSpan="3">
                  <a:txBody>
                    <a:bodyPr/>
                    <a:lstStyle/>
                    <a:p>
                      <a:pPr algn="r"/>
                      <a:r>
                        <a:rPr lang="en-US" sz="1000">
                          <a:effectLst/>
                        </a:rPr>
                        <a:t>Total votes</a:t>
                      </a: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a:txBody>
                    <a:bodyPr/>
                    <a:lstStyle/>
                    <a:p>
                      <a:pPr algn="r"/>
                      <a:r>
                        <a:rPr lang="en-US" sz="1000" b="1">
                          <a:effectLst/>
                        </a:rPr>
                        <a:t>145,073 </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a:txBody>
                    <a:bodyPr/>
                    <a:lstStyle/>
                    <a:p>
                      <a:pPr algn="r"/>
                      <a:r>
                        <a:rPr lang="en-US" sz="1000" b="1">
                          <a:effectLst/>
                        </a:rPr>
                        <a:t>100.0 </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extLst>
                  <a:ext uri="{0D108BD9-81ED-4DB2-BD59-A6C34878D82A}">
                    <a16:rowId xmlns:a16="http://schemas.microsoft.com/office/drawing/2014/main" val="3881736385"/>
                  </a:ext>
                </a:extLst>
              </a:tr>
              <a:tr h="240583">
                <a:tc>
                  <a:txBody>
                    <a:bodyPr/>
                    <a:lstStyle/>
                    <a:p>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3333FF"/>
                    </a:solidFill>
                  </a:tcPr>
                </a:tc>
                <a:tc gridSpan="4">
                  <a:txBody>
                    <a:bodyPr/>
                    <a:lstStyle/>
                    <a:p>
                      <a:r>
                        <a:rPr lang="en-US" sz="1000" u="none" strike="noStrike">
                          <a:solidFill>
                            <a:srgbClr val="0B0080"/>
                          </a:solidFill>
                          <a:effectLst/>
                          <a:hlinkClick r:id="rId5" tooltip="California Democratic Party"/>
                        </a:rPr>
                        <a:t>Democratic</a:t>
                      </a:r>
                      <a:r>
                        <a:rPr lang="en-US" sz="1000">
                          <a:effectLst/>
                        </a:rPr>
                        <a:t> </a:t>
                      </a:r>
                      <a:r>
                        <a:rPr lang="en-US" sz="1000" b="1">
                          <a:effectLst/>
                        </a:rPr>
                        <a:t>gain</a:t>
                      </a:r>
                      <a:r>
                        <a:rPr lang="en-US" sz="1000">
                          <a:effectLst/>
                        </a:rPr>
                        <a:t> from </a:t>
                      </a:r>
                      <a:r>
                        <a:rPr lang="en-US" sz="1000" u="none" strike="noStrike">
                          <a:solidFill>
                            <a:srgbClr val="0B0080"/>
                          </a:solidFill>
                          <a:effectLst/>
                          <a:hlinkClick r:id="rId3" tooltip="California Republican Party"/>
                        </a:rPr>
                        <a:t>Republican</a:t>
                      </a:r>
                      <a:endParaRPr lang="en-US" sz="1000">
                        <a:effectLst/>
                      </a:endParaRPr>
                    </a:p>
                  </a:txBody>
                  <a:tcPr marL="49447" marR="49447" marT="24724" marB="24724"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6F6F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8036410"/>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16D65218-D96D-534E-8D1C-6300893763AE}"/>
              </a:ext>
            </a:extLst>
          </p:cNvPr>
          <p:cNvPicPr>
            <a:picLocks noChangeAspect="1"/>
          </p:cNvPicPr>
          <p:nvPr/>
        </p:nvPicPr>
        <p:blipFill>
          <a:blip r:embed="rId9"/>
          <a:stretch>
            <a:fillRect/>
          </a:stretch>
        </p:blipFill>
        <p:spPr>
          <a:xfrm>
            <a:off x="0" y="0"/>
            <a:ext cx="2116667" cy="634699"/>
          </a:xfrm>
          <a:prstGeom prst="rect">
            <a:avLst/>
          </a:prstGeom>
        </p:spPr>
      </p:pic>
    </p:spTree>
    <p:extLst>
      <p:ext uri="{BB962C8B-B14F-4D97-AF65-F5344CB8AC3E}">
        <p14:creationId xmlns:p14="http://schemas.microsoft.com/office/powerpoint/2010/main" val="4260521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18AA-5DC4-E845-B074-29D135067FB1}"/>
              </a:ext>
            </a:extLst>
          </p:cNvPr>
          <p:cNvSpPr>
            <a:spLocks noGrp="1"/>
          </p:cNvSpPr>
          <p:nvPr>
            <p:ph type="title"/>
          </p:nvPr>
        </p:nvSpPr>
        <p:spPr/>
        <p:txBody>
          <a:bodyPr>
            <a:normAutofit/>
          </a:bodyPr>
          <a:lstStyle/>
          <a:p>
            <a:pPr algn="ctr"/>
            <a:r>
              <a:rPr lang="en-US" sz="3600" b="1" i="1"/>
              <a:t>Ranked Choice Voting</a:t>
            </a:r>
          </a:p>
        </p:txBody>
      </p:sp>
      <p:sp>
        <p:nvSpPr>
          <p:cNvPr id="3" name="Content Placeholder 2">
            <a:extLst>
              <a:ext uri="{FF2B5EF4-FFF2-40B4-BE49-F238E27FC236}">
                <a16:creationId xmlns:a16="http://schemas.microsoft.com/office/drawing/2014/main" id="{36C3BF33-26C0-ED49-9EB9-76FE361CD315}"/>
              </a:ext>
            </a:extLst>
          </p:cNvPr>
          <p:cNvSpPr>
            <a:spLocks noGrp="1"/>
          </p:cNvSpPr>
          <p:nvPr>
            <p:ph idx="1"/>
          </p:nvPr>
        </p:nvSpPr>
        <p:spPr>
          <a:xfrm>
            <a:off x="838200" y="2004060"/>
            <a:ext cx="10515600" cy="4351338"/>
          </a:xfrm>
        </p:spPr>
        <p:txBody>
          <a:bodyPr>
            <a:normAutofit/>
          </a:bodyPr>
          <a:lstStyle/>
          <a:p>
            <a:pPr marL="0" indent="0">
              <a:buNone/>
            </a:pPr>
            <a:r>
              <a:rPr lang="en-US" sz="2000" dirty="0"/>
              <a:t>Ranked Choice Voting also appears to have a moderating impact on polarization. </a:t>
            </a:r>
          </a:p>
          <a:p>
            <a:r>
              <a:rPr lang="en-US" sz="2000" dirty="0"/>
              <a:t>With many minor candidates, these elections are more difficult to handicap. </a:t>
            </a:r>
          </a:p>
          <a:p>
            <a:r>
              <a:rPr lang="en-US" sz="2000" dirty="0"/>
              <a:t> In many of these elections, the winner is the one who can get the most second, third, and fourth preference votes, building a broad coalition. </a:t>
            </a:r>
          </a:p>
          <a:p>
            <a:r>
              <a:rPr lang="en-US" sz="2000" dirty="0"/>
              <a:t>This means the winner owes his/her victory to other candidates with other interests.</a:t>
            </a:r>
          </a:p>
          <a:p>
            <a:r>
              <a:rPr lang="en-US" sz="2000" dirty="0"/>
              <a:t>In general, this means the elected candidate will be less reliant on the base of the party and more reliant on a broader coalition. </a:t>
            </a:r>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F328A470-DBE5-974D-AD81-EE99461DF46B}"/>
              </a:ext>
            </a:extLst>
          </p:cNvPr>
          <p:cNvSpPr>
            <a:spLocks noGrp="1"/>
          </p:cNvSpPr>
          <p:nvPr>
            <p:ph type="sldNum" sz="quarter" idx="12"/>
          </p:nvPr>
        </p:nvSpPr>
        <p:spPr/>
        <p:txBody>
          <a:bodyPr/>
          <a:lstStyle/>
          <a:p>
            <a:fld id="{660C366F-479B-A64C-85B9-34544106605E}" type="slidenum">
              <a:rPr lang="en-US" smtClean="0"/>
              <a:t>37</a:t>
            </a:fld>
            <a:endParaRPr lang="en-US"/>
          </a:p>
        </p:txBody>
      </p:sp>
      <p:pic>
        <p:nvPicPr>
          <p:cNvPr id="7" name="Picture 6" descr="A picture containing text&#10;&#10;Description automatically generated">
            <a:extLst>
              <a:ext uri="{FF2B5EF4-FFF2-40B4-BE49-F238E27FC236}">
                <a16:creationId xmlns:a16="http://schemas.microsoft.com/office/drawing/2014/main" id="{090DEF87-D10C-034A-A980-8AA8DD239ED3}"/>
              </a:ext>
            </a:extLst>
          </p:cNvPr>
          <p:cNvPicPr>
            <a:picLocks noChangeAspect="1"/>
          </p:cNvPicPr>
          <p:nvPr/>
        </p:nvPicPr>
        <p:blipFill>
          <a:blip r:embed="rId3"/>
          <a:stretch>
            <a:fillRect/>
          </a:stretch>
        </p:blipFill>
        <p:spPr>
          <a:xfrm>
            <a:off x="0" y="46823"/>
            <a:ext cx="1947333" cy="634699"/>
          </a:xfrm>
          <a:prstGeom prst="rect">
            <a:avLst/>
          </a:prstGeom>
        </p:spPr>
      </p:pic>
    </p:spTree>
    <p:extLst>
      <p:ext uri="{BB962C8B-B14F-4D97-AF65-F5344CB8AC3E}">
        <p14:creationId xmlns:p14="http://schemas.microsoft.com/office/powerpoint/2010/main" val="3305477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0066-3A96-A14F-A37D-5B41B7BD34FC}"/>
              </a:ext>
            </a:extLst>
          </p:cNvPr>
          <p:cNvSpPr>
            <a:spLocks noGrp="1"/>
          </p:cNvSpPr>
          <p:nvPr>
            <p:ph type="title"/>
          </p:nvPr>
        </p:nvSpPr>
        <p:spPr/>
        <p:txBody>
          <a:bodyPr>
            <a:normAutofit/>
          </a:bodyPr>
          <a:lstStyle/>
          <a:p>
            <a:pPr algn="ctr"/>
            <a:r>
              <a:rPr lang="en-US" sz="3600" b="1" i="1"/>
              <a:t>Politicians Do Respond to Voters</a:t>
            </a:r>
          </a:p>
        </p:txBody>
      </p:sp>
      <p:sp>
        <p:nvSpPr>
          <p:cNvPr id="3" name="Content Placeholder 2">
            <a:extLst>
              <a:ext uri="{FF2B5EF4-FFF2-40B4-BE49-F238E27FC236}">
                <a16:creationId xmlns:a16="http://schemas.microsoft.com/office/drawing/2014/main" id="{187DDAB0-05E8-A24A-9992-380E22FDFB26}"/>
              </a:ext>
            </a:extLst>
          </p:cNvPr>
          <p:cNvSpPr>
            <a:spLocks noGrp="1"/>
          </p:cNvSpPr>
          <p:nvPr>
            <p:ph idx="1"/>
          </p:nvPr>
        </p:nvSpPr>
        <p:spPr/>
        <p:txBody>
          <a:bodyPr>
            <a:normAutofit lnSpcReduction="10000"/>
          </a:bodyPr>
          <a:lstStyle/>
          <a:p>
            <a:pPr marL="0" indent="0">
              <a:buNone/>
            </a:pPr>
            <a:r>
              <a:rPr lang="en-US" sz="2000"/>
              <a:t>Some of you may have looked at the previous slides and said, “yeah, yeah, none of this really matters. Politicians are too far polarized to give a damn. “</a:t>
            </a:r>
          </a:p>
          <a:p>
            <a:pPr marL="0" indent="0">
              <a:buNone/>
            </a:pPr>
            <a:r>
              <a:rPr lang="en-US" sz="2000"/>
              <a:t>We think politicians, when freed from the control of their parties, can act in surprising ways. </a:t>
            </a:r>
          </a:p>
          <a:p>
            <a:pPr marL="0" indent="0">
              <a:buNone/>
            </a:pPr>
            <a:r>
              <a:rPr lang="en-US" sz="2000"/>
              <a:t>Let’s look at the most controversial votes in memory, the two impeachments of Donald Trump and see which politicians stood up against their party. </a:t>
            </a:r>
          </a:p>
          <a:p>
            <a:pPr marL="0" indent="0">
              <a:buNone/>
            </a:pPr>
            <a:r>
              <a:rPr lang="en-US" sz="2000"/>
              <a:t>A substantial percentage of politicians standing against their party:</a:t>
            </a:r>
          </a:p>
          <a:p>
            <a:r>
              <a:rPr lang="en-US" sz="2000"/>
              <a:t>Came from Districts that were highly competitive or leaning towards the other party, or from</a:t>
            </a:r>
          </a:p>
          <a:p>
            <a:r>
              <a:rPr lang="en-US" sz="2000"/>
              <a:t>States that use Top 2 Nonpartisan elections or Ranked Choice, or </a:t>
            </a:r>
          </a:p>
          <a:p>
            <a:r>
              <a:rPr lang="en-US" sz="2000"/>
              <a:t>Were planning to retire or knew they would have no chance in the next election.</a:t>
            </a:r>
          </a:p>
          <a:p>
            <a:pPr marL="0" indent="0">
              <a:buNone/>
            </a:pPr>
            <a:r>
              <a:rPr lang="en-US" sz="2000"/>
              <a:t>In other words, when politicians are in elections in which they need independents or voters of the other party to win, they, not surprisingly, are willing to become far less partisan. </a:t>
            </a:r>
          </a:p>
          <a:p>
            <a:pPr marL="0" indent="0">
              <a:buNone/>
            </a:pPr>
            <a:r>
              <a:rPr lang="en-US" sz="2000"/>
              <a:t> </a:t>
            </a:r>
          </a:p>
          <a:p>
            <a:pPr marL="0" indent="0">
              <a:buNone/>
            </a:pPr>
            <a:endParaRPr lang="en-US"/>
          </a:p>
        </p:txBody>
      </p:sp>
      <p:sp>
        <p:nvSpPr>
          <p:cNvPr id="4" name="Slide Number Placeholder 3">
            <a:extLst>
              <a:ext uri="{FF2B5EF4-FFF2-40B4-BE49-F238E27FC236}">
                <a16:creationId xmlns:a16="http://schemas.microsoft.com/office/drawing/2014/main" id="{96B721EA-62C7-A94B-9A98-8153733C666D}"/>
              </a:ext>
            </a:extLst>
          </p:cNvPr>
          <p:cNvSpPr>
            <a:spLocks noGrp="1"/>
          </p:cNvSpPr>
          <p:nvPr>
            <p:ph type="sldNum" sz="quarter" idx="12"/>
          </p:nvPr>
        </p:nvSpPr>
        <p:spPr/>
        <p:txBody>
          <a:bodyPr/>
          <a:lstStyle/>
          <a:p>
            <a:fld id="{660C366F-479B-A64C-85B9-34544106605E}" type="slidenum">
              <a:rPr lang="en-US" smtClean="0"/>
              <a:t>38</a:t>
            </a:fld>
            <a:endParaRPr lang="en-US"/>
          </a:p>
        </p:txBody>
      </p:sp>
      <p:pic>
        <p:nvPicPr>
          <p:cNvPr id="6" name="Picture 5" descr="A picture containing text&#10;&#10;Description automatically generated">
            <a:extLst>
              <a:ext uri="{FF2B5EF4-FFF2-40B4-BE49-F238E27FC236}">
                <a16:creationId xmlns:a16="http://schemas.microsoft.com/office/drawing/2014/main" id="{1682F244-D83D-0045-99C8-087770BB7D6A}"/>
              </a:ext>
            </a:extLst>
          </p:cNvPr>
          <p:cNvPicPr>
            <a:picLocks noChangeAspect="1"/>
          </p:cNvPicPr>
          <p:nvPr/>
        </p:nvPicPr>
        <p:blipFill>
          <a:blip r:embed="rId2"/>
          <a:stretch>
            <a:fillRect/>
          </a:stretch>
        </p:blipFill>
        <p:spPr>
          <a:xfrm>
            <a:off x="0" y="46823"/>
            <a:ext cx="1727200" cy="634699"/>
          </a:xfrm>
          <a:prstGeom prst="rect">
            <a:avLst/>
          </a:prstGeom>
        </p:spPr>
      </p:pic>
    </p:spTree>
    <p:extLst>
      <p:ext uri="{BB962C8B-B14F-4D97-AF65-F5344CB8AC3E}">
        <p14:creationId xmlns:p14="http://schemas.microsoft.com/office/powerpoint/2010/main" val="3426877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0C1F-661B-0149-8D00-5BE31DA39372}"/>
              </a:ext>
            </a:extLst>
          </p:cNvPr>
          <p:cNvSpPr>
            <a:spLocks noGrp="1"/>
          </p:cNvSpPr>
          <p:nvPr>
            <p:ph type="title"/>
          </p:nvPr>
        </p:nvSpPr>
        <p:spPr/>
        <p:txBody>
          <a:bodyPr>
            <a:normAutofit/>
          </a:bodyPr>
          <a:lstStyle/>
          <a:p>
            <a:pPr algn="ctr"/>
            <a:r>
              <a:rPr lang="en-US" sz="3600" b="1" i="1"/>
              <a:t>Republican Senators For Second Impeachment</a:t>
            </a:r>
          </a:p>
        </p:txBody>
      </p:sp>
      <p:sp>
        <p:nvSpPr>
          <p:cNvPr id="3" name="Content Placeholder 2">
            <a:extLst>
              <a:ext uri="{FF2B5EF4-FFF2-40B4-BE49-F238E27FC236}">
                <a16:creationId xmlns:a16="http://schemas.microsoft.com/office/drawing/2014/main" id="{970990D3-1C56-CE4B-95A6-2010E6DE22ED}"/>
              </a:ext>
            </a:extLst>
          </p:cNvPr>
          <p:cNvSpPr>
            <a:spLocks noGrp="1"/>
          </p:cNvSpPr>
          <p:nvPr>
            <p:ph idx="1"/>
          </p:nvPr>
        </p:nvSpPr>
        <p:spPr/>
        <p:txBody>
          <a:bodyPr>
            <a:normAutofit/>
          </a:bodyPr>
          <a:lstStyle/>
          <a:p>
            <a:pPr marL="0" indent="0">
              <a:lnSpc>
                <a:spcPct val="100000"/>
              </a:lnSpc>
              <a:spcBef>
                <a:spcPts val="0"/>
              </a:spcBef>
              <a:buNone/>
            </a:pPr>
            <a:r>
              <a:rPr lang="en-US" sz="2200"/>
              <a:t>Seven Republican Senators crossed the line and voted for Trump’s second impeachment, </a:t>
            </a:r>
          </a:p>
          <a:p>
            <a:pPr marL="0" indent="0">
              <a:lnSpc>
                <a:spcPct val="100000"/>
              </a:lnSpc>
              <a:spcBef>
                <a:spcPts val="0"/>
              </a:spcBef>
              <a:buNone/>
            </a:pPr>
            <a:endParaRPr lang="en-US" sz="2200"/>
          </a:p>
          <a:p>
            <a:pPr>
              <a:lnSpc>
                <a:spcPct val="100000"/>
              </a:lnSpc>
              <a:spcBef>
                <a:spcPts val="0"/>
              </a:spcBef>
              <a:spcAft>
                <a:spcPts val="600"/>
              </a:spcAft>
            </a:pPr>
            <a:r>
              <a:rPr lang="en-US" sz="2000" b="1"/>
              <a:t>Two- Susan Collins (ME) and Lisa Murkowski (AK) came from states that used or will use Ranked Choice Voting in elections for Senator.</a:t>
            </a:r>
            <a:r>
              <a:rPr lang="en-US" sz="2000"/>
              <a:t> </a:t>
            </a:r>
          </a:p>
          <a:p>
            <a:pPr>
              <a:lnSpc>
                <a:spcPct val="100000"/>
              </a:lnSpc>
              <a:spcBef>
                <a:spcPts val="0"/>
              </a:spcBef>
              <a:spcAft>
                <a:spcPts val="600"/>
              </a:spcAft>
            </a:pPr>
            <a:r>
              <a:rPr lang="en-US" sz="2000" b="1"/>
              <a:t>Two- Bill Cassidy (LA) and Ben </a:t>
            </a:r>
            <a:r>
              <a:rPr lang="en-US" sz="2000" b="1" err="1"/>
              <a:t>Sasse</a:t>
            </a:r>
            <a:r>
              <a:rPr lang="en-US" sz="2000" b="1"/>
              <a:t> (NEB) came from states with Top Two Nonpartisan primaries. </a:t>
            </a:r>
            <a:r>
              <a:rPr lang="en-US" sz="2000"/>
              <a:t>(While </a:t>
            </a:r>
            <a:r>
              <a:rPr lang="en-US" sz="2000" err="1"/>
              <a:t>Sasse</a:t>
            </a:r>
            <a:r>
              <a:rPr lang="en-US" sz="2000"/>
              <a:t> was elected in a partisan election, the nonpartisan primaries in Nebraska have significantly weakened party control.)</a:t>
            </a:r>
          </a:p>
          <a:p>
            <a:pPr>
              <a:lnSpc>
                <a:spcPct val="100000"/>
              </a:lnSpc>
              <a:spcBef>
                <a:spcPts val="0"/>
              </a:spcBef>
              <a:spcAft>
                <a:spcPts val="600"/>
              </a:spcAft>
            </a:pPr>
            <a:r>
              <a:rPr lang="en-US" sz="2000"/>
              <a:t>Two- Pat Toomey &amp; Richard Burr retired. </a:t>
            </a:r>
          </a:p>
          <a:p>
            <a:pPr>
              <a:lnSpc>
                <a:spcPct val="100000"/>
              </a:lnSpc>
              <a:spcBef>
                <a:spcPts val="0"/>
              </a:spcBef>
              <a:spcAft>
                <a:spcPts val="600"/>
              </a:spcAft>
            </a:pPr>
            <a:r>
              <a:rPr lang="en-US" sz="2000"/>
              <a:t>One- Mitt Romney- stood against Trump, but Romney was a former presidential candidate. </a:t>
            </a:r>
          </a:p>
          <a:p>
            <a:pPr marL="0" indent="0">
              <a:lnSpc>
                <a:spcPct val="100000"/>
              </a:lnSpc>
              <a:spcBef>
                <a:spcPts val="0"/>
              </a:spcBef>
              <a:buNone/>
            </a:pPr>
            <a:endParaRPr lang="en-US" sz="2000" b="1"/>
          </a:p>
          <a:p>
            <a:pPr marL="0" indent="0">
              <a:lnSpc>
                <a:spcPct val="100000"/>
              </a:lnSpc>
              <a:spcBef>
                <a:spcPts val="0"/>
              </a:spcBef>
              <a:buNone/>
            </a:pPr>
            <a:r>
              <a:rPr lang="en-US" sz="2000" b="1"/>
              <a:t>Of the 5 Senators that remained in office, 4 came from states with Ranked Choice Voting or Top 2 Nonpartisan Election systems. </a:t>
            </a:r>
          </a:p>
          <a:p>
            <a:endParaRPr lang="en-US"/>
          </a:p>
        </p:txBody>
      </p:sp>
      <p:sp>
        <p:nvSpPr>
          <p:cNvPr id="4" name="Slide Number Placeholder 3">
            <a:extLst>
              <a:ext uri="{FF2B5EF4-FFF2-40B4-BE49-F238E27FC236}">
                <a16:creationId xmlns:a16="http://schemas.microsoft.com/office/drawing/2014/main" id="{53388092-340F-9343-955C-DDB0D2EC49FC}"/>
              </a:ext>
            </a:extLst>
          </p:cNvPr>
          <p:cNvSpPr>
            <a:spLocks noGrp="1"/>
          </p:cNvSpPr>
          <p:nvPr>
            <p:ph type="sldNum" sz="quarter" idx="12"/>
          </p:nvPr>
        </p:nvSpPr>
        <p:spPr/>
        <p:txBody>
          <a:bodyPr/>
          <a:lstStyle/>
          <a:p>
            <a:fld id="{660C366F-479B-A64C-85B9-34544106605E}" type="slidenum">
              <a:rPr lang="en-US" smtClean="0"/>
              <a:t>39</a:t>
            </a:fld>
            <a:endParaRPr lang="en-US"/>
          </a:p>
        </p:txBody>
      </p:sp>
      <p:pic>
        <p:nvPicPr>
          <p:cNvPr id="7" name="Picture 6" descr="A picture containing text&#10;&#10;Description automatically generated">
            <a:extLst>
              <a:ext uri="{FF2B5EF4-FFF2-40B4-BE49-F238E27FC236}">
                <a16:creationId xmlns:a16="http://schemas.microsoft.com/office/drawing/2014/main" id="{F7CD7784-2F00-D34B-AF2A-88ED77065BF1}"/>
              </a:ext>
            </a:extLst>
          </p:cNvPr>
          <p:cNvPicPr>
            <a:picLocks noChangeAspect="1"/>
          </p:cNvPicPr>
          <p:nvPr/>
        </p:nvPicPr>
        <p:blipFill>
          <a:blip r:embed="rId2"/>
          <a:stretch>
            <a:fillRect/>
          </a:stretch>
        </p:blipFill>
        <p:spPr>
          <a:xfrm>
            <a:off x="0" y="46823"/>
            <a:ext cx="1896533" cy="634699"/>
          </a:xfrm>
          <a:prstGeom prst="rect">
            <a:avLst/>
          </a:prstGeom>
        </p:spPr>
      </p:pic>
    </p:spTree>
    <p:extLst>
      <p:ext uri="{BB962C8B-B14F-4D97-AF65-F5344CB8AC3E}">
        <p14:creationId xmlns:p14="http://schemas.microsoft.com/office/powerpoint/2010/main" val="271548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2C2B-6251-034E-9ED4-95BB5836D78A}"/>
              </a:ext>
            </a:extLst>
          </p:cNvPr>
          <p:cNvSpPr>
            <a:spLocks noGrp="1"/>
          </p:cNvSpPr>
          <p:nvPr>
            <p:ph type="title"/>
          </p:nvPr>
        </p:nvSpPr>
        <p:spPr>
          <a:xfrm>
            <a:off x="838200" y="939939"/>
            <a:ext cx="10515600" cy="1007394"/>
          </a:xfrm>
        </p:spPr>
        <p:txBody>
          <a:bodyPr>
            <a:normAutofit/>
          </a:bodyPr>
          <a:lstStyle/>
          <a:p>
            <a:pPr algn="ctr"/>
            <a:r>
              <a:rPr lang="en-US" sz="3600" b="1" i="1" dirty="0"/>
              <a:t>Competitive Swing Seats have Disappeared</a:t>
            </a:r>
          </a:p>
        </p:txBody>
      </p:sp>
      <p:sp>
        <p:nvSpPr>
          <p:cNvPr id="3" name="Content Placeholder 2">
            <a:extLst>
              <a:ext uri="{FF2B5EF4-FFF2-40B4-BE49-F238E27FC236}">
                <a16:creationId xmlns:a16="http://schemas.microsoft.com/office/drawing/2014/main" id="{DB79BAEE-CF37-3547-9F68-07B1906D368C}"/>
              </a:ext>
            </a:extLst>
          </p:cNvPr>
          <p:cNvSpPr>
            <a:spLocks noGrp="1"/>
          </p:cNvSpPr>
          <p:nvPr>
            <p:ph idx="1"/>
          </p:nvPr>
        </p:nvSpPr>
        <p:spPr>
          <a:xfrm>
            <a:off x="838200" y="1947333"/>
            <a:ext cx="10515600" cy="4229630"/>
          </a:xfrm>
        </p:spPr>
        <p:txBody>
          <a:bodyPr>
            <a:normAutofit/>
          </a:bodyPr>
          <a:lstStyle/>
          <a:p>
            <a:pPr marL="0" indent="0">
              <a:buNone/>
            </a:pPr>
            <a:r>
              <a:rPr lang="en-US" sz="2000" b="1" dirty="0"/>
              <a:t>The number of competitive districts has declined dramatically. </a:t>
            </a:r>
          </a:p>
          <a:p>
            <a:r>
              <a:rPr lang="en-US" sz="2000" b="1" dirty="0"/>
              <a:t>According to the Cook Political Report:*</a:t>
            </a:r>
          </a:p>
          <a:p>
            <a:pPr lvl="3"/>
            <a:r>
              <a:rPr lang="en-US" sz="2000" b="1" dirty="0"/>
              <a:t>1997			164</a:t>
            </a:r>
          </a:p>
          <a:p>
            <a:pPr lvl="3"/>
            <a:r>
              <a:rPr lang="en-US" sz="2000" b="1" dirty="0"/>
              <a:t>2020			 72</a:t>
            </a:r>
          </a:p>
          <a:p>
            <a:pPr lvl="3"/>
            <a:r>
              <a:rPr lang="en-US" sz="2000" b="1" dirty="0"/>
              <a:t>2022E			&lt;30</a:t>
            </a:r>
          </a:p>
          <a:p>
            <a:pPr lvl="3"/>
            <a:endParaRPr lang="en-US" sz="2000" dirty="0"/>
          </a:p>
          <a:p>
            <a:r>
              <a:rPr lang="en-US" sz="2000" dirty="0"/>
              <a:t>Politico, using redistricting data, predicts in the 2022 Congressional elections, there will be:</a:t>
            </a:r>
          </a:p>
          <a:p>
            <a:pPr marL="1600200" lvl="1"/>
            <a:r>
              <a:rPr lang="en-US" sz="2000" b="1" dirty="0"/>
              <a:t>18 elections with margins of 5% or less</a:t>
            </a:r>
          </a:p>
          <a:p>
            <a:pPr marL="1600200" lvl="1"/>
            <a:r>
              <a:rPr lang="en-US" sz="2000" b="1" dirty="0"/>
              <a:t>78 elections with margins of 40% of more. </a:t>
            </a:r>
            <a:endParaRPr lang="en-US" sz="1600" b="1" dirty="0"/>
          </a:p>
          <a:p>
            <a:pPr marL="0" indent="0">
              <a:buNone/>
            </a:pPr>
            <a:r>
              <a:rPr lang="en-US" sz="2000" dirty="0"/>
              <a:t>The lack of competitive elections and the predominance of landslide elections increases polarization.</a:t>
            </a:r>
          </a:p>
          <a:p>
            <a:endParaRPr lang="en-US" sz="2000" dirty="0"/>
          </a:p>
        </p:txBody>
      </p:sp>
      <p:sp>
        <p:nvSpPr>
          <p:cNvPr id="4" name="Slide Number Placeholder 3">
            <a:extLst>
              <a:ext uri="{FF2B5EF4-FFF2-40B4-BE49-F238E27FC236}">
                <a16:creationId xmlns:a16="http://schemas.microsoft.com/office/drawing/2014/main" id="{40666519-AC54-1B47-A4F9-EC8D5E7EB393}"/>
              </a:ext>
            </a:extLst>
          </p:cNvPr>
          <p:cNvSpPr>
            <a:spLocks noGrp="1"/>
          </p:cNvSpPr>
          <p:nvPr>
            <p:ph type="sldNum" sz="quarter" idx="12"/>
          </p:nvPr>
        </p:nvSpPr>
        <p:spPr/>
        <p:txBody>
          <a:bodyPr/>
          <a:lstStyle/>
          <a:p>
            <a:fld id="{660C366F-479B-A64C-85B9-34544106605E}" type="slidenum">
              <a:rPr lang="en-US" smtClean="0"/>
              <a:t>4</a:t>
            </a:fld>
            <a:endParaRPr lang="en-US" dirty="0"/>
          </a:p>
        </p:txBody>
      </p:sp>
      <p:sp>
        <p:nvSpPr>
          <p:cNvPr id="6" name="TextBox 5">
            <a:extLst>
              <a:ext uri="{FF2B5EF4-FFF2-40B4-BE49-F238E27FC236}">
                <a16:creationId xmlns:a16="http://schemas.microsoft.com/office/drawing/2014/main" id="{EDB77AC9-17F8-F74F-B2D1-1683CEBE5D9D}"/>
              </a:ext>
            </a:extLst>
          </p:cNvPr>
          <p:cNvSpPr txBox="1"/>
          <p:nvPr/>
        </p:nvSpPr>
        <p:spPr>
          <a:xfrm>
            <a:off x="1100667" y="6356350"/>
            <a:ext cx="2989536" cy="276999"/>
          </a:xfrm>
          <a:prstGeom prst="rect">
            <a:avLst/>
          </a:prstGeom>
          <a:noFill/>
        </p:spPr>
        <p:txBody>
          <a:bodyPr wrap="none" rtlCol="0">
            <a:spAutoFit/>
          </a:bodyPr>
          <a:lstStyle/>
          <a:p>
            <a:r>
              <a:rPr lang="en-US" sz="1200" dirty="0"/>
              <a:t>*Dave Wasserman- The Cook Political Report</a:t>
            </a:r>
          </a:p>
        </p:txBody>
      </p:sp>
      <p:pic>
        <p:nvPicPr>
          <p:cNvPr id="8" name="Picture 7" descr="A picture containing text&#10;&#10;Description automatically generated">
            <a:extLst>
              <a:ext uri="{FF2B5EF4-FFF2-40B4-BE49-F238E27FC236}">
                <a16:creationId xmlns:a16="http://schemas.microsoft.com/office/drawing/2014/main" id="{C747192C-7ECD-BD4F-A3AC-CF9A770625A7}"/>
              </a:ext>
            </a:extLst>
          </p:cNvPr>
          <p:cNvPicPr>
            <a:picLocks noChangeAspect="1"/>
          </p:cNvPicPr>
          <p:nvPr/>
        </p:nvPicPr>
        <p:blipFill>
          <a:blip r:embed="rId3"/>
          <a:stretch>
            <a:fillRect/>
          </a:stretch>
        </p:blipFill>
        <p:spPr>
          <a:xfrm>
            <a:off x="-127000" y="1"/>
            <a:ext cx="2616200" cy="760552"/>
          </a:xfrm>
          <a:prstGeom prst="rect">
            <a:avLst/>
          </a:prstGeom>
        </p:spPr>
      </p:pic>
    </p:spTree>
    <p:extLst>
      <p:ext uri="{BB962C8B-B14F-4D97-AF65-F5344CB8AC3E}">
        <p14:creationId xmlns:p14="http://schemas.microsoft.com/office/powerpoint/2010/main" val="3626358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F2A4-6D91-0648-9BBC-9831BF74334A}"/>
              </a:ext>
            </a:extLst>
          </p:cNvPr>
          <p:cNvSpPr>
            <a:spLocks noGrp="1"/>
          </p:cNvSpPr>
          <p:nvPr>
            <p:ph type="title"/>
          </p:nvPr>
        </p:nvSpPr>
        <p:spPr>
          <a:xfrm>
            <a:off x="838200" y="380623"/>
            <a:ext cx="10731500" cy="1325563"/>
          </a:xfrm>
        </p:spPr>
        <p:txBody>
          <a:bodyPr>
            <a:normAutofit/>
          </a:bodyPr>
          <a:lstStyle/>
          <a:p>
            <a:pPr algn="ctr"/>
            <a:r>
              <a:rPr lang="en-US" sz="3600" b="1" i="1"/>
              <a:t>Congresspeople Crossing The Line</a:t>
            </a:r>
          </a:p>
        </p:txBody>
      </p:sp>
      <p:sp>
        <p:nvSpPr>
          <p:cNvPr id="3" name="Content Placeholder 2">
            <a:extLst>
              <a:ext uri="{FF2B5EF4-FFF2-40B4-BE49-F238E27FC236}">
                <a16:creationId xmlns:a16="http://schemas.microsoft.com/office/drawing/2014/main" id="{81779658-F5B4-4A4E-BB3F-0EBD1BE83D3D}"/>
              </a:ext>
            </a:extLst>
          </p:cNvPr>
          <p:cNvSpPr>
            <a:spLocks noGrp="1"/>
          </p:cNvSpPr>
          <p:nvPr>
            <p:ph idx="1"/>
          </p:nvPr>
        </p:nvSpPr>
        <p:spPr>
          <a:xfrm>
            <a:off x="838200" y="1580827"/>
            <a:ext cx="10947400" cy="4596136"/>
          </a:xfrm>
        </p:spPr>
        <p:txBody>
          <a:bodyPr>
            <a:normAutofit/>
          </a:bodyPr>
          <a:lstStyle/>
          <a:p>
            <a:pPr marL="0" indent="0">
              <a:buNone/>
            </a:pPr>
            <a:r>
              <a:rPr lang="en-US" sz="2100"/>
              <a:t>Most of the Congresspeople who crossed lines came from districts that were either closely competitive, leaning towards the candidate of the other party, or from states with Top 2 Nonpartisan Primaries or Ranked Choice Voting. </a:t>
            </a:r>
          </a:p>
          <a:p>
            <a:pPr marL="0" indent="0">
              <a:buNone/>
            </a:pPr>
            <a:r>
              <a:rPr lang="en-US" sz="2100" b="1"/>
              <a:t>10 Republican Congresspeople voted for Trump’s second impeachment.</a:t>
            </a:r>
          </a:p>
          <a:p>
            <a:pPr marL="502920">
              <a:lnSpc>
                <a:spcPct val="100000"/>
              </a:lnSpc>
              <a:spcBef>
                <a:spcPts val="0"/>
              </a:spcBef>
            </a:pPr>
            <a:r>
              <a:rPr lang="en-US" sz="2000"/>
              <a:t>3- came from Washington or California, states with Top 2 Nonpartisan primaries. </a:t>
            </a:r>
          </a:p>
          <a:p>
            <a:pPr marL="502920">
              <a:lnSpc>
                <a:spcPct val="100000"/>
              </a:lnSpc>
              <a:spcBef>
                <a:spcPts val="0"/>
              </a:spcBef>
            </a:pPr>
            <a:r>
              <a:rPr lang="en-US" sz="2000"/>
              <a:t>3- came from districts that were either extremely competitive or strongly pro-Biden. </a:t>
            </a:r>
          </a:p>
          <a:p>
            <a:pPr marL="502920">
              <a:lnSpc>
                <a:spcPct val="100000"/>
              </a:lnSpc>
              <a:spcBef>
                <a:spcPts val="0"/>
              </a:spcBef>
            </a:pPr>
            <a:r>
              <a:rPr lang="en-US" sz="2000"/>
              <a:t>Adam Kinzinger knew his only hope was to avoid being Gerrymandered. </a:t>
            </a:r>
          </a:p>
          <a:p>
            <a:pPr marL="502920">
              <a:lnSpc>
                <a:spcPct val="100000"/>
              </a:lnSpc>
              <a:spcBef>
                <a:spcPts val="0"/>
              </a:spcBef>
            </a:pPr>
            <a:r>
              <a:rPr lang="en-US" sz="2000"/>
              <a:t>Liz Chaney was from a state with one Congressional district.  </a:t>
            </a:r>
          </a:p>
          <a:p>
            <a:pPr marL="0" indent="0">
              <a:buNone/>
            </a:pPr>
            <a:r>
              <a:rPr lang="en-US" sz="2100" b="1"/>
              <a:t>3 Democrats voted against at least one part of Trump’s first impeachment. </a:t>
            </a:r>
          </a:p>
          <a:p>
            <a:pPr marL="502920">
              <a:lnSpc>
                <a:spcPct val="110000"/>
              </a:lnSpc>
              <a:spcBef>
                <a:spcPts val="0"/>
              </a:spcBef>
            </a:pPr>
            <a:r>
              <a:rPr lang="en-US" sz="2000"/>
              <a:t>All came from Republican districts. </a:t>
            </a:r>
          </a:p>
          <a:p>
            <a:pPr marL="502920">
              <a:lnSpc>
                <a:spcPct val="110000"/>
              </a:lnSpc>
              <a:spcBef>
                <a:spcPts val="0"/>
              </a:spcBef>
            </a:pPr>
            <a:r>
              <a:rPr lang="en-US" sz="2000"/>
              <a:t>One changed parties and became a Republican after the vote. </a:t>
            </a:r>
          </a:p>
          <a:p>
            <a:pPr marL="502920">
              <a:lnSpc>
                <a:spcPct val="110000"/>
              </a:lnSpc>
              <a:spcBef>
                <a:spcPts val="0"/>
              </a:spcBef>
            </a:pPr>
            <a:r>
              <a:rPr lang="en-US" sz="2000"/>
              <a:t>One, Jared Golden, came from Maine, with Ranked Choice Voting. </a:t>
            </a:r>
          </a:p>
          <a:p>
            <a:pPr marL="0" indent="0">
              <a:lnSpc>
                <a:spcPct val="110000"/>
              </a:lnSpc>
              <a:spcBef>
                <a:spcPts val="0"/>
              </a:spcBef>
              <a:buNone/>
            </a:pPr>
            <a:endParaRPr lang="en-US" sz="2000"/>
          </a:p>
        </p:txBody>
      </p:sp>
      <p:sp>
        <p:nvSpPr>
          <p:cNvPr id="4" name="Slide Number Placeholder 3">
            <a:extLst>
              <a:ext uri="{FF2B5EF4-FFF2-40B4-BE49-F238E27FC236}">
                <a16:creationId xmlns:a16="http://schemas.microsoft.com/office/drawing/2014/main" id="{1C4AC0F9-DDE8-524D-A6A2-4DA2A06EDE43}"/>
              </a:ext>
            </a:extLst>
          </p:cNvPr>
          <p:cNvSpPr>
            <a:spLocks noGrp="1"/>
          </p:cNvSpPr>
          <p:nvPr>
            <p:ph type="sldNum" sz="quarter" idx="12"/>
          </p:nvPr>
        </p:nvSpPr>
        <p:spPr/>
        <p:txBody>
          <a:bodyPr/>
          <a:lstStyle/>
          <a:p>
            <a:fld id="{660C366F-479B-A64C-85B9-34544106605E}" type="slidenum">
              <a:rPr lang="en-US" smtClean="0"/>
              <a:t>40</a:t>
            </a:fld>
            <a:endParaRPr lang="en-US"/>
          </a:p>
        </p:txBody>
      </p:sp>
      <p:pic>
        <p:nvPicPr>
          <p:cNvPr id="7" name="Picture 6" descr="A picture containing text&#10;&#10;Description automatically generated">
            <a:extLst>
              <a:ext uri="{FF2B5EF4-FFF2-40B4-BE49-F238E27FC236}">
                <a16:creationId xmlns:a16="http://schemas.microsoft.com/office/drawing/2014/main" id="{B2422505-1E21-5A40-875D-541CA94BFB61}"/>
              </a:ext>
            </a:extLst>
          </p:cNvPr>
          <p:cNvPicPr>
            <a:picLocks noChangeAspect="1"/>
          </p:cNvPicPr>
          <p:nvPr/>
        </p:nvPicPr>
        <p:blipFill>
          <a:blip r:embed="rId2"/>
          <a:stretch>
            <a:fillRect/>
          </a:stretch>
        </p:blipFill>
        <p:spPr>
          <a:xfrm>
            <a:off x="0" y="46823"/>
            <a:ext cx="2048933" cy="634699"/>
          </a:xfrm>
          <a:prstGeom prst="rect">
            <a:avLst/>
          </a:prstGeom>
        </p:spPr>
      </p:pic>
    </p:spTree>
    <p:extLst>
      <p:ext uri="{BB962C8B-B14F-4D97-AF65-F5344CB8AC3E}">
        <p14:creationId xmlns:p14="http://schemas.microsoft.com/office/powerpoint/2010/main" val="2628936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3B9E-D30D-7645-B27D-382209566723}"/>
              </a:ext>
            </a:extLst>
          </p:cNvPr>
          <p:cNvSpPr>
            <a:spLocks noGrp="1"/>
          </p:cNvSpPr>
          <p:nvPr>
            <p:ph type="title"/>
          </p:nvPr>
        </p:nvSpPr>
        <p:spPr>
          <a:xfrm>
            <a:off x="838200" y="136525"/>
            <a:ext cx="10515600" cy="1184275"/>
          </a:xfrm>
        </p:spPr>
        <p:txBody>
          <a:bodyPr>
            <a:normAutofit/>
          </a:bodyPr>
          <a:lstStyle/>
          <a:p>
            <a:pPr algn="ctr"/>
            <a:r>
              <a:rPr lang="en-US" sz="3600" b="1" i="1" dirty="0"/>
              <a:t>Conclusion</a:t>
            </a:r>
          </a:p>
        </p:txBody>
      </p:sp>
      <p:sp>
        <p:nvSpPr>
          <p:cNvPr id="3" name="Content Placeholder 2">
            <a:extLst>
              <a:ext uri="{FF2B5EF4-FFF2-40B4-BE49-F238E27FC236}">
                <a16:creationId xmlns:a16="http://schemas.microsoft.com/office/drawing/2014/main" id="{AC46EE93-2149-B74F-B0C8-7EF906698BD7}"/>
              </a:ext>
            </a:extLst>
          </p:cNvPr>
          <p:cNvSpPr>
            <a:spLocks noGrp="1"/>
          </p:cNvSpPr>
          <p:nvPr>
            <p:ph idx="1"/>
          </p:nvPr>
        </p:nvSpPr>
        <p:spPr>
          <a:xfrm>
            <a:off x="838200" y="1185334"/>
            <a:ext cx="10515600" cy="4991630"/>
          </a:xfrm>
        </p:spPr>
        <p:txBody>
          <a:bodyPr>
            <a:normAutofit/>
          </a:bodyPr>
          <a:lstStyle/>
          <a:p>
            <a:pPr marL="0" lvl="1" indent="0">
              <a:buNone/>
            </a:pPr>
            <a:r>
              <a:rPr lang="en-US" sz="2000" b="1" dirty="0"/>
              <a:t>To reduce polarization, increase competitive elections, and support moderate candidates, we need to: </a:t>
            </a:r>
          </a:p>
          <a:p>
            <a:pPr marL="342900" lvl="1" indent="-342900"/>
            <a:r>
              <a:rPr lang="en-US" sz="2000" b="1" dirty="0"/>
              <a:t>Take districting out of the hands of politicians and put it in the hands of independent commissions, without legislative oversight. </a:t>
            </a:r>
          </a:p>
          <a:p>
            <a:pPr marL="800100" lvl="2" indent="-342900"/>
            <a:r>
              <a:rPr lang="en-US" b="1" dirty="0"/>
              <a:t>These commissions should also have the goal of drawing districts with as much electoral competitiveness as possible. </a:t>
            </a:r>
          </a:p>
          <a:p>
            <a:pPr marL="800100" lvl="2" indent="-342900"/>
            <a:r>
              <a:rPr lang="en-US" b="1" dirty="0"/>
              <a:t>While these commissions will have no impact until 2030, unless we start now, we will have no chance to implement them by the next redistricting period. </a:t>
            </a:r>
          </a:p>
          <a:p>
            <a:endParaRPr lang="en-US" sz="1600" b="1" dirty="0"/>
          </a:p>
          <a:p>
            <a:r>
              <a:rPr lang="en-US" sz="2000" b="1" dirty="0"/>
              <a:t>Eliminate closed and other forms of  primaries that restrict the participation of independents. </a:t>
            </a:r>
          </a:p>
          <a:p>
            <a:pPr lvl="1"/>
            <a:r>
              <a:rPr lang="en-US" sz="2000" dirty="0"/>
              <a:t>If independents are paying for elections, they should have the right to vote. </a:t>
            </a:r>
          </a:p>
          <a:p>
            <a:pPr lvl="1"/>
            <a:r>
              <a:rPr lang="en-US" sz="2000" dirty="0"/>
              <a:t>If the parties will not go along, independents in highly partisan districts should register with the dominant party. and help fix the system from within. </a:t>
            </a:r>
          </a:p>
          <a:p>
            <a:pPr marL="0" lvl="2" indent="0">
              <a:buNone/>
            </a:pPr>
            <a:endParaRPr lang="en-US" sz="1600" b="1" dirty="0"/>
          </a:p>
        </p:txBody>
      </p:sp>
      <p:sp>
        <p:nvSpPr>
          <p:cNvPr id="4" name="Slide Number Placeholder 3">
            <a:extLst>
              <a:ext uri="{FF2B5EF4-FFF2-40B4-BE49-F238E27FC236}">
                <a16:creationId xmlns:a16="http://schemas.microsoft.com/office/drawing/2014/main" id="{395B3336-D97C-1B42-95C8-911C9FA6456F}"/>
              </a:ext>
            </a:extLst>
          </p:cNvPr>
          <p:cNvSpPr>
            <a:spLocks noGrp="1"/>
          </p:cNvSpPr>
          <p:nvPr>
            <p:ph type="sldNum" sz="quarter" idx="12"/>
          </p:nvPr>
        </p:nvSpPr>
        <p:spPr/>
        <p:txBody>
          <a:bodyPr/>
          <a:lstStyle/>
          <a:p>
            <a:fld id="{660C366F-479B-A64C-85B9-34544106605E}" type="slidenum">
              <a:rPr lang="en-US" smtClean="0"/>
              <a:t>41</a:t>
            </a:fld>
            <a:endParaRPr lang="en-US" dirty="0"/>
          </a:p>
        </p:txBody>
      </p:sp>
      <p:pic>
        <p:nvPicPr>
          <p:cNvPr id="6" name="Picture 5" descr="A picture containing text&#10;&#10;Description automatically generated">
            <a:extLst>
              <a:ext uri="{FF2B5EF4-FFF2-40B4-BE49-F238E27FC236}">
                <a16:creationId xmlns:a16="http://schemas.microsoft.com/office/drawing/2014/main" id="{D945633A-68C4-5A41-840F-34D74EA83D5A}"/>
              </a:ext>
            </a:extLst>
          </p:cNvPr>
          <p:cNvPicPr>
            <a:picLocks noChangeAspect="1"/>
          </p:cNvPicPr>
          <p:nvPr/>
        </p:nvPicPr>
        <p:blipFill>
          <a:blip r:embed="rId2"/>
          <a:stretch>
            <a:fillRect/>
          </a:stretch>
        </p:blipFill>
        <p:spPr>
          <a:xfrm>
            <a:off x="0" y="46823"/>
            <a:ext cx="2235200" cy="634699"/>
          </a:xfrm>
          <a:prstGeom prst="rect">
            <a:avLst/>
          </a:prstGeom>
        </p:spPr>
      </p:pic>
    </p:spTree>
    <p:extLst>
      <p:ext uri="{BB962C8B-B14F-4D97-AF65-F5344CB8AC3E}">
        <p14:creationId xmlns:p14="http://schemas.microsoft.com/office/powerpoint/2010/main" val="2688371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2F9C-165D-7743-BB4A-8ED4D3C06AB4}"/>
              </a:ext>
            </a:extLst>
          </p:cNvPr>
          <p:cNvSpPr>
            <a:spLocks noGrp="1"/>
          </p:cNvSpPr>
          <p:nvPr>
            <p:ph type="title"/>
          </p:nvPr>
        </p:nvSpPr>
        <p:spPr>
          <a:xfrm>
            <a:off x="838200" y="681037"/>
            <a:ext cx="10515600" cy="1009651"/>
          </a:xfrm>
        </p:spPr>
        <p:txBody>
          <a:bodyPr>
            <a:normAutofit/>
          </a:bodyPr>
          <a:lstStyle/>
          <a:p>
            <a:pPr algn="ctr"/>
            <a:r>
              <a:rPr lang="en-US" sz="3600" b="1" i="1" dirty="0"/>
              <a:t>Conclusion -2</a:t>
            </a:r>
          </a:p>
        </p:txBody>
      </p:sp>
      <p:sp>
        <p:nvSpPr>
          <p:cNvPr id="3" name="Content Placeholder 2">
            <a:extLst>
              <a:ext uri="{FF2B5EF4-FFF2-40B4-BE49-F238E27FC236}">
                <a16:creationId xmlns:a16="http://schemas.microsoft.com/office/drawing/2014/main" id="{4B971319-254E-0E45-A39F-AB1D3A4DDF37}"/>
              </a:ext>
            </a:extLst>
          </p:cNvPr>
          <p:cNvSpPr>
            <a:spLocks noGrp="1"/>
          </p:cNvSpPr>
          <p:nvPr>
            <p:ph idx="1"/>
          </p:nvPr>
        </p:nvSpPr>
        <p:spPr>
          <a:xfrm>
            <a:off x="838200" y="1896533"/>
            <a:ext cx="10778066" cy="4280430"/>
          </a:xfrm>
        </p:spPr>
        <p:txBody>
          <a:bodyPr>
            <a:normAutofit/>
          </a:bodyPr>
          <a:lstStyle/>
          <a:p>
            <a:r>
              <a:rPr lang="en-US" sz="2000" b="1"/>
              <a:t>Encourage </a:t>
            </a:r>
            <a:r>
              <a:rPr lang="en-US" sz="2000" b="1" dirty="0"/>
              <a:t>states to adopt new voting systems. </a:t>
            </a:r>
          </a:p>
          <a:p>
            <a:pPr marL="685800"/>
            <a:r>
              <a:rPr lang="en-US" sz="2000" b="1" dirty="0"/>
              <a:t>The experience with Top 2 Nonpartisan Primaries and Ranked Choice Voting has shown these systems promote moderation and bipartisanship. </a:t>
            </a:r>
          </a:p>
          <a:p>
            <a:pPr lvl="1"/>
            <a:r>
              <a:rPr lang="en-US" sz="2000" b="1" dirty="0"/>
              <a:t>In Top 2 and Ranked Choice Voting elections, the winner often needs the support of independents and members of the other party. </a:t>
            </a:r>
          </a:p>
          <a:p>
            <a:pPr lvl="1"/>
            <a:r>
              <a:rPr lang="en-US" sz="2000" dirty="0"/>
              <a:t>We do not have to wait 10 years to begin implementing these new election systems. </a:t>
            </a:r>
          </a:p>
          <a:p>
            <a:pPr marL="0" lvl="2" indent="0">
              <a:buNone/>
            </a:pPr>
            <a:endParaRPr lang="en-US" sz="1800" b="1" dirty="0"/>
          </a:p>
          <a:p>
            <a:pPr marL="0" lvl="2" indent="0">
              <a:buNone/>
            </a:pPr>
            <a:r>
              <a:rPr lang="en-US" sz="2400" b="1" dirty="0"/>
              <a:t>With Nonpartisan redistricting commissions, open primaries, and new forms of voting, like Top 2 Nonpartisan and Ranked Choice Voting we can make a real dent in gerrymandering, create more competitive elections, help promote moderate candidates, and limit polarization. </a:t>
            </a:r>
          </a:p>
        </p:txBody>
      </p:sp>
      <p:sp>
        <p:nvSpPr>
          <p:cNvPr id="4" name="Slide Number Placeholder 3">
            <a:extLst>
              <a:ext uri="{FF2B5EF4-FFF2-40B4-BE49-F238E27FC236}">
                <a16:creationId xmlns:a16="http://schemas.microsoft.com/office/drawing/2014/main" id="{3EDA07D0-1A43-944E-B0BB-BA6624B14437}"/>
              </a:ext>
            </a:extLst>
          </p:cNvPr>
          <p:cNvSpPr>
            <a:spLocks noGrp="1"/>
          </p:cNvSpPr>
          <p:nvPr>
            <p:ph type="sldNum" sz="quarter" idx="12"/>
          </p:nvPr>
        </p:nvSpPr>
        <p:spPr/>
        <p:txBody>
          <a:bodyPr/>
          <a:lstStyle/>
          <a:p>
            <a:fld id="{660C366F-479B-A64C-85B9-34544106605E}" type="slidenum">
              <a:rPr lang="en-US" smtClean="0"/>
              <a:t>42</a:t>
            </a:fld>
            <a:endParaRPr lang="en-US" dirty="0"/>
          </a:p>
        </p:txBody>
      </p:sp>
      <p:pic>
        <p:nvPicPr>
          <p:cNvPr id="5" name="Picture 4" descr="A picture containing text&#10;&#10;Description automatically generated">
            <a:extLst>
              <a:ext uri="{FF2B5EF4-FFF2-40B4-BE49-F238E27FC236}">
                <a16:creationId xmlns:a16="http://schemas.microsoft.com/office/drawing/2014/main" id="{7AA7FE85-5E74-6940-AA8A-4B035C2A5FE2}"/>
              </a:ext>
            </a:extLst>
          </p:cNvPr>
          <p:cNvPicPr>
            <a:picLocks noChangeAspect="1"/>
          </p:cNvPicPr>
          <p:nvPr/>
        </p:nvPicPr>
        <p:blipFill>
          <a:blip r:embed="rId2"/>
          <a:stretch>
            <a:fillRect/>
          </a:stretch>
        </p:blipFill>
        <p:spPr>
          <a:xfrm>
            <a:off x="0" y="46338"/>
            <a:ext cx="2082800" cy="634699"/>
          </a:xfrm>
          <a:prstGeom prst="rect">
            <a:avLst/>
          </a:prstGeom>
        </p:spPr>
      </p:pic>
    </p:spTree>
    <p:extLst>
      <p:ext uri="{BB962C8B-B14F-4D97-AF65-F5344CB8AC3E}">
        <p14:creationId xmlns:p14="http://schemas.microsoft.com/office/powerpoint/2010/main" val="380143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line chart&#10;&#10;Description automatically generated">
            <a:extLst>
              <a:ext uri="{FF2B5EF4-FFF2-40B4-BE49-F238E27FC236}">
                <a16:creationId xmlns:a16="http://schemas.microsoft.com/office/drawing/2014/main" id="{6CAD4856-B77C-CB49-A63E-0DA661F09087}"/>
              </a:ext>
            </a:extLst>
          </p:cNvPr>
          <p:cNvPicPr>
            <a:picLocks noGrp="1" noChangeAspect="1"/>
          </p:cNvPicPr>
          <p:nvPr>
            <p:ph idx="1"/>
          </p:nvPr>
        </p:nvPicPr>
        <p:blipFill>
          <a:blip r:embed="rId3"/>
          <a:stretch>
            <a:fillRect/>
          </a:stretch>
        </p:blipFill>
        <p:spPr>
          <a:xfrm>
            <a:off x="0" y="1507066"/>
            <a:ext cx="12192000" cy="5517603"/>
          </a:xfrm>
        </p:spPr>
      </p:pic>
      <p:sp>
        <p:nvSpPr>
          <p:cNvPr id="4" name="Slide Number Placeholder 3">
            <a:extLst>
              <a:ext uri="{FF2B5EF4-FFF2-40B4-BE49-F238E27FC236}">
                <a16:creationId xmlns:a16="http://schemas.microsoft.com/office/drawing/2014/main" id="{DCF9302B-A2A2-FC49-A0EC-D36C4F8871B4}"/>
              </a:ext>
            </a:extLst>
          </p:cNvPr>
          <p:cNvSpPr>
            <a:spLocks noGrp="1"/>
          </p:cNvSpPr>
          <p:nvPr>
            <p:ph type="sldNum" sz="quarter" idx="12"/>
          </p:nvPr>
        </p:nvSpPr>
        <p:spPr/>
        <p:txBody>
          <a:bodyPr/>
          <a:lstStyle/>
          <a:p>
            <a:fld id="{660C366F-479B-A64C-85B9-34544106605E}" type="slidenum">
              <a:rPr lang="en-US" smtClean="0"/>
              <a:t>5</a:t>
            </a:fld>
            <a:endParaRPr lang="en-US" dirty="0"/>
          </a:p>
        </p:txBody>
      </p:sp>
      <p:pic>
        <p:nvPicPr>
          <p:cNvPr id="7" name="Picture 6" descr="A picture containing text&#10;&#10;Description automatically generated">
            <a:extLst>
              <a:ext uri="{FF2B5EF4-FFF2-40B4-BE49-F238E27FC236}">
                <a16:creationId xmlns:a16="http://schemas.microsoft.com/office/drawing/2014/main" id="{1B12A5C7-99E7-6443-81ED-5475A3569A78}"/>
              </a:ext>
            </a:extLst>
          </p:cNvPr>
          <p:cNvPicPr>
            <a:picLocks noChangeAspect="1"/>
          </p:cNvPicPr>
          <p:nvPr/>
        </p:nvPicPr>
        <p:blipFill>
          <a:blip r:embed="rId4"/>
          <a:stretch>
            <a:fillRect/>
          </a:stretch>
        </p:blipFill>
        <p:spPr>
          <a:xfrm>
            <a:off x="-127000" y="-26477"/>
            <a:ext cx="2277533" cy="686878"/>
          </a:xfrm>
          <a:prstGeom prst="rect">
            <a:avLst/>
          </a:prstGeom>
        </p:spPr>
      </p:pic>
      <p:sp>
        <p:nvSpPr>
          <p:cNvPr id="2" name="TextBox 1">
            <a:extLst>
              <a:ext uri="{FF2B5EF4-FFF2-40B4-BE49-F238E27FC236}">
                <a16:creationId xmlns:a16="http://schemas.microsoft.com/office/drawing/2014/main" id="{4007568D-7BA2-8441-A318-A0DF3E51E762}"/>
              </a:ext>
            </a:extLst>
          </p:cNvPr>
          <p:cNvSpPr txBox="1"/>
          <p:nvPr/>
        </p:nvSpPr>
        <p:spPr>
          <a:xfrm>
            <a:off x="5012267" y="1032933"/>
            <a:ext cx="3878434" cy="584775"/>
          </a:xfrm>
          <a:prstGeom prst="rect">
            <a:avLst/>
          </a:prstGeom>
          <a:noFill/>
        </p:spPr>
        <p:txBody>
          <a:bodyPr wrap="none" rtlCol="0">
            <a:spAutoFit/>
          </a:bodyPr>
          <a:lstStyle/>
          <a:p>
            <a:pPr algn="ctr"/>
            <a:r>
              <a:rPr lang="en-US" sz="3200" b="1" i="1" dirty="0"/>
              <a:t>Shrinking Swing Seats</a:t>
            </a:r>
          </a:p>
        </p:txBody>
      </p:sp>
      <p:sp>
        <p:nvSpPr>
          <p:cNvPr id="3" name="TextBox 2">
            <a:extLst>
              <a:ext uri="{FF2B5EF4-FFF2-40B4-BE49-F238E27FC236}">
                <a16:creationId xmlns:a16="http://schemas.microsoft.com/office/drawing/2014/main" id="{5CDB425C-57AE-D64E-83C6-D622AFFA6962}"/>
              </a:ext>
            </a:extLst>
          </p:cNvPr>
          <p:cNvSpPr txBox="1"/>
          <p:nvPr/>
        </p:nvSpPr>
        <p:spPr>
          <a:xfrm>
            <a:off x="2150533" y="6721475"/>
            <a:ext cx="2129750" cy="369332"/>
          </a:xfrm>
          <a:prstGeom prst="rect">
            <a:avLst/>
          </a:prstGeom>
          <a:noFill/>
        </p:spPr>
        <p:txBody>
          <a:bodyPr wrap="none" rtlCol="0">
            <a:spAutoFit/>
          </a:bodyPr>
          <a:lstStyle/>
          <a:p>
            <a:r>
              <a:rPr lang="en-US" dirty="0">
                <a:solidFill>
                  <a:schemeClr val="bg1"/>
                </a:solidFill>
              </a:rPr>
              <a:t>Cook Political Report</a:t>
            </a:r>
          </a:p>
        </p:txBody>
      </p:sp>
    </p:spTree>
    <p:extLst>
      <p:ext uri="{BB962C8B-B14F-4D97-AF65-F5344CB8AC3E}">
        <p14:creationId xmlns:p14="http://schemas.microsoft.com/office/powerpoint/2010/main" val="133457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3B4B-8149-874B-BCA3-CE5FAF870332}"/>
              </a:ext>
            </a:extLst>
          </p:cNvPr>
          <p:cNvSpPr>
            <a:spLocks noGrp="1"/>
          </p:cNvSpPr>
          <p:nvPr>
            <p:ph type="title"/>
          </p:nvPr>
        </p:nvSpPr>
        <p:spPr>
          <a:xfrm>
            <a:off x="838200" y="681037"/>
            <a:ext cx="10515600" cy="1325563"/>
          </a:xfrm>
        </p:spPr>
        <p:txBody>
          <a:bodyPr>
            <a:normAutofit/>
          </a:bodyPr>
          <a:lstStyle/>
          <a:p>
            <a:pPr algn="ctr"/>
            <a:r>
              <a:rPr lang="en-US" sz="3600" b="1" i="1" dirty="0"/>
              <a:t>With Few Competitive Elections-Primaries Rule</a:t>
            </a:r>
            <a:endParaRPr lang="en-US" sz="3600" dirty="0"/>
          </a:p>
        </p:txBody>
      </p:sp>
      <p:sp>
        <p:nvSpPr>
          <p:cNvPr id="3" name="Content Placeholder 2">
            <a:extLst>
              <a:ext uri="{FF2B5EF4-FFF2-40B4-BE49-F238E27FC236}">
                <a16:creationId xmlns:a16="http://schemas.microsoft.com/office/drawing/2014/main" id="{061154BF-0AF0-F142-8B6C-D3BC73AEFB6B}"/>
              </a:ext>
            </a:extLst>
          </p:cNvPr>
          <p:cNvSpPr>
            <a:spLocks noGrp="1"/>
          </p:cNvSpPr>
          <p:nvPr>
            <p:ph idx="1"/>
          </p:nvPr>
        </p:nvSpPr>
        <p:spPr>
          <a:xfrm>
            <a:off x="838200" y="1913467"/>
            <a:ext cx="10515600" cy="4263496"/>
          </a:xfrm>
        </p:spPr>
        <p:txBody>
          <a:bodyPr>
            <a:normAutofit fontScale="92500"/>
          </a:bodyPr>
          <a:lstStyle/>
          <a:p>
            <a:pPr marL="0" indent="0">
              <a:buNone/>
            </a:pPr>
            <a:r>
              <a:rPr lang="en-US" sz="2200" dirty="0"/>
              <a:t>With fewer competitive final elections, the vast majority of races are decided in the primaries. </a:t>
            </a:r>
          </a:p>
          <a:p>
            <a:pPr marL="457200" lvl="1" indent="0">
              <a:buNone/>
            </a:pPr>
            <a:endParaRPr lang="en-US" sz="2200" dirty="0"/>
          </a:p>
          <a:p>
            <a:pPr marL="0" lvl="1" indent="0">
              <a:buNone/>
            </a:pPr>
            <a:r>
              <a:rPr lang="en-US" sz="2200" dirty="0"/>
              <a:t>In primaries, although all citizens pay the costs, the parties set the rules. </a:t>
            </a:r>
          </a:p>
          <a:p>
            <a:pPr marL="457200" lvl="1"/>
            <a:r>
              <a:rPr lang="en-US" sz="2200" dirty="0"/>
              <a:t>Parties often block independents from participating in the primaries. </a:t>
            </a:r>
          </a:p>
          <a:p>
            <a:pPr marL="457200"/>
            <a:r>
              <a:rPr lang="en-US" sz="2200" dirty="0"/>
              <a:t>In 9 states, including New York, Pennsylvania, Florida, and others with a population of 94 million (28.2%) </a:t>
            </a:r>
            <a:r>
              <a:rPr lang="en-US" sz="2200" b="1" dirty="0"/>
              <a:t>independents are barred  from voting in party primaries. </a:t>
            </a:r>
          </a:p>
          <a:p>
            <a:pPr marL="457200" lvl="0"/>
            <a:r>
              <a:rPr lang="en-US" sz="2200" dirty="0"/>
              <a:t>In 11 states, including Ohio, Illinois, North Carolina, and others with a population of 68 million (19.5%) restrictions are placed on independents to discourage them from voting. </a:t>
            </a:r>
          </a:p>
          <a:p>
            <a:pPr marL="457200" lvl="0"/>
            <a:r>
              <a:rPr lang="en-US" sz="2200" dirty="0"/>
              <a:t>In total 20 states with 47.7% of the population place various restrictions on independents voting in the primary. </a:t>
            </a:r>
          </a:p>
          <a:p>
            <a:pPr marL="0" lvl="0" indent="0">
              <a:buNone/>
            </a:pPr>
            <a:r>
              <a:rPr lang="en-US" sz="2200" dirty="0"/>
              <a:t>For independents, this is taxation without representation. </a:t>
            </a:r>
          </a:p>
          <a:p>
            <a:pPr marL="0" indent="0">
              <a:buNone/>
            </a:pPr>
            <a:endParaRPr lang="en-US" dirty="0"/>
          </a:p>
        </p:txBody>
      </p:sp>
      <p:sp>
        <p:nvSpPr>
          <p:cNvPr id="7" name="Slide Number Placeholder 6">
            <a:extLst>
              <a:ext uri="{FF2B5EF4-FFF2-40B4-BE49-F238E27FC236}">
                <a16:creationId xmlns:a16="http://schemas.microsoft.com/office/drawing/2014/main" id="{A2787C35-36D2-DC4B-882D-FAC1EAD13BBA}"/>
              </a:ext>
            </a:extLst>
          </p:cNvPr>
          <p:cNvSpPr>
            <a:spLocks noGrp="1"/>
          </p:cNvSpPr>
          <p:nvPr>
            <p:ph type="sldNum" sz="quarter" idx="12"/>
          </p:nvPr>
        </p:nvSpPr>
        <p:spPr/>
        <p:txBody>
          <a:bodyPr/>
          <a:lstStyle/>
          <a:p>
            <a:fld id="{660C366F-479B-A64C-85B9-34544106605E}" type="slidenum">
              <a:rPr lang="en-US" smtClean="0"/>
              <a:t>6</a:t>
            </a:fld>
            <a:endParaRPr lang="en-US" dirty="0"/>
          </a:p>
        </p:txBody>
      </p:sp>
      <p:pic>
        <p:nvPicPr>
          <p:cNvPr id="6" name="Picture 5" descr="A picture containing text&#10;&#10;Description automatically generated">
            <a:extLst>
              <a:ext uri="{FF2B5EF4-FFF2-40B4-BE49-F238E27FC236}">
                <a16:creationId xmlns:a16="http://schemas.microsoft.com/office/drawing/2014/main" id="{802C03B5-EE23-5343-87FF-1197E89CAAE0}"/>
              </a:ext>
            </a:extLst>
          </p:cNvPr>
          <p:cNvPicPr>
            <a:picLocks noChangeAspect="1"/>
          </p:cNvPicPr>
          <p:nvPr/>
        </p:nvPicPr>
        <p:blipFill>
          <a:blip r:embed="rId2"/>
          <a:stretch>
            <a:fillRect/>
          </a:stretch>
        </p:blipFill>
        <p:spPr>
          <a:xfrm>
            <a:off x="-110067" y="-26478"/>
            <a:ext cx="2311399" cy="707515"/>
          </a:xfrm>
          <a:prstGeom prst="rect">
            <a:avLst/>
          </a:prstGeom>
        </p:spPr>
      </p:pic>
    </p:spTree>
    <p:extLst>
      <p:ext uri="{BB962C8B-B14F-4D97-AF65-F5344CB8AC3E}">
        <p14:creationId xmlns:p14="http://schemas.microsoft.com/office/powerpoint/2010/main" val="2140838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3B52B-2113-2B42-A6D0-5E569D0A680C}"/>
              </a:ext>
            </a:extLst>
          </p:cNvPr>
          <p:cNvSpPr>
            <a:spLocks noGrp="1"/>
          </p:cNvSpPr>
          <p:nvPr>
            <p:ph type="title"/>
          </p:nvPr>
        </p:nvSpPr>
        <p:spPr>
          <a:xfrm>
            <a:off x="838200" y="681037"/>
            <a:ext cx="10515600" cy="1520296"/>
          </a:xfrm>
        </p:spPr>
        <p:txBody>
          <a:bodyPr>
            <a:normAutofit/>
          </a:bodyPr>
          <a:lstStyle/>
          <a:p>
            <a:pPr algn="ctr"/>
            <a:r>
              <a:rPr lang="en-US" sz="3600" b="1" i="1" dirty="0"/>
              <a:t>Primaries Result in More Polarizing Candidates</a:t>
            </a:r>
          </a:p>
        </p:txBody>
      </p:sp>
      <p:sp>
        <p:nvSpPr>
          <p:cNvPr id="3" name="Content Placeholder 2">
            <a:extLst>
              <a:ext uri="{FF2B5EF4-FFF2-40B4-BE49-F238E27FC236}">
                <a16:creationId xmlns:a16="http://schemas.microsoft.com/office/drawing/2014/main" id="{F4008F14-C78A-F642-ABF5-4451D50322AB}"/>
              </a:ext>
            </a:extLst>
          </p:cNvPr>
          <p:cNvSpPr>
            <a:spLocks noGrp="1"/>
          </p:cNvSpPr>
          <p:nvPr>
            <p:ph idx="1"/>
          </p:nvPr>
        </p:nvSpPr>
        <p:spPr>
          <a:xfrm>
            <a:off x="838200" y="2201333"/>
            <a:ext cx="10515600" cy="3975630"/>
          </a:xfrm>
        </p:spPr>
        <p:txBody>
          <a:bodyPr>
            <a:normAutofit/>
          </a:bodyPr>
          <a:lstStyle/>
          <a:p>
            <a:pPr marL="0" indent="0">
              <a:buNone/>
            </a:pPr>
            <a:r>
              <a:rPr lang="en-US" sz="2000" dirty="0"/>
              <a:t>With independents restricted, the primary winners are often the more extreme candidates who appeal to the  bases of their parties. </a:t>
            </a:r>
          </a:p>
          <a:p>
            <a:r>
              <a:rPr lang="en-US" sz="2000" dirty="0"/>
              <a:t>In 2020 and 2022, moderate Republican Senators like Jeff Flake (AZ),  Bob Corker (TN), and others and many Democratic Congresspersons retired rather than risk being primaried into defeat.</a:t>
            </a:r>
          </a:p>
          <a:p>
            <a:r>
              <a:rPr lang="en-US" sz="2000" dirty="0"/>
              <a:t>In N.Y., research indicates that AOC would have lost to Crowley if independents had been allowed to vote. </a:t>
            </a:r>
          </a:p>
          <a:p>
            <a:r>
              <a:rPr lang="en-US" sz="2000" dirty="0"/>
              <a:t>Even when moderates to run, the party’s base tends to force them to shift towards the base, further polarizing the parties. </a:t>
            </a:r>
          </a:p>
          <a:p>
            <a:pPr lvl="1"/>
            <a:r>
              <a:rPr lang="en-US" sz="2000" dirty="0"/>
              <a:t>In other words, the primary system makes moderates stop being moderate. </a:t>
            </a:r>
          </a:p>
          <a:p>
            <a:pPr lvl="1"/>
            <a:r>
              <a:rPr lang="en-US" sz="2000" dirty="0"/>
              <a:t>The power of the party to enforce its will is a major factor in polarization. </a:t>
            </a:r>
          </a:p>
        </p:txBody>
      </p:sp>
      <p:sp>
        <p:nvSpPr>
          <p:cNvPr id="4" name="Slide Number Placeholder 3">
            <a:extLst>
              <a:ext uri="{FF2B5EF4-FFF2-40B4-BE49-F238E27FC236}">
                <a16:creationId xmlns:a16="http://schemas.microsoft.com/office/drawing/2014/main" id="{59472462-D128-A84E-A25E-DB64FA56688D}"/>
              </a:ext>
            </a:extLst>
          </p:cNvPr>
          <p:cNvSpPr>
            <a:spLocks noGrp="1"/>
          </p:cNvSpPr>
          <p:nvPr>
            <p:ph type="sldNum" sz="quarter" idx="12"/>
          </p:nvPr>
        </p:nvSpPr>
        <p:spPr/>
        <p:txBody>
          <a:bodyPr/>
          <a:lstStyle/>
          <a:p>
            <a:fld id="{660C366F-479B-A64C-85B9-34544106605E}" type="slidenum">
              <a:rPr lang="en-US" smtClean="0"/>
              <a:t>7</a:t>
            </a:fld>
            <a:endParaRPr lang="en-US" dirty="0"/>
          </a:p>
        </p:txBody>
      </p:sp>
      <p:pic>
        <p:nvPicPr>
          <p:cNvPr id="6" name="Picture 5" descr="A picture containing text&#10;&#10;Description automatically generated">
            <a:extLst>
              <a:ext uri="{FF2B5EF4-FFF2-40B4-BE49-F238E27FC236}">
                <a16:creationId xmlns:a16="http://schemas.microsoft.com/office/drawing/2014/main" id="{CEFC8A38-7DC7-684A-9549-79C33DD5622E}"/>
              </a:ext>
            </a:extLst>
          </p:cNvPr>
          <p:cNvPicPr>
            <a:picLocks noChangeAspect="1"/>
          </p:cNvPicPr>
          <p:nvPr/>
        </p:nvPicPr>
        <p:blipFill>
          <a:blip r:embed="rId3"/>
          <a:stretch>
            <a:fillRect/>
          </a:stretch>
        </p:blipFill>
        <p:spPr>
          <a:xfrm>
            <a:off x="0" y="-16933"/>
            <a:ext cx="2150533" cy="855133"/>
          </a:xfrm>
          <a:prstGeom prst="rect">
            <a:avLst/>
          </a:prstGeom>
        </p:spPr>
      </p:pic>
    </p:spTree>
    <p:extLst>
      <p:ext uri="{BB962C8B-B14F-4D97-AF65-F5344CB8AC3E}">
        <p14:creationId xmlns:p14="http://schemas.microsoft.com/office/powerpoint/2010/main" val="345150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EE19-A215-AA49-8D82-0E56D0AB0496}"/>
              </a:ext>
            </a:extLst>
          </p:cNvPr>
          <p:cNvSpPr>
            <a:spLocks noGrp="1"/>
          </p:cNvSpPr>
          <p:nvPr>
            <p:ph type="title"/>
          </p:nvPr>
        </p:nvSpPr>
        <p:spPr>
          <a:xfrm>
            <a:off x="838200" y="897606"/>
            <a:ext cx="10515600" cy="609462"/>
          </a:xfrm>
        </p:spPr>
        <p:txBody>
          <a:bodyPr>
            <a:normAutofit/>
          </a:bodyPr>
          <a:lstStyle/>
          <a:p>
            <a:pPr algn="ctr"/>
            <a:r>
              <a:rPr lang="en-US" sz="3600" b="1" i="1" dirty="0"/>
              <a:t>Moderates Have Disappeared</a:t>
            </a:r>
          </a:p>
        </p:txBody>
      </p:sp>
      <p:sp>
        <p:nvSpPr>
          <p:cNvPr id="3" name="Content Placeholder 2">
            <a:extLst>
              <a:ext uri="{FF2B5EF4-FFF2-40B4-BE49-F238E27FC236}">
                <a16:creationId xmlns:a16="http://schemas.microsoft.com/office/drawing/2014/main" id="{58F4F2DA-9E83-5648-A0A5-87940219FCBE}"/>
              </a:ext>
            </a:extLst>
          </p:cNvPr>
          <p:cNvSpPr>
            <a:spLocks noGrp="1"/>
          </p:cNvSpPr>
          <p:nvPr>
            <p:ph idx="1"/>
          </p:nvPr>
        </p:nvSpPr>
        <p:spPr>
          <a:xfrm>
            <a:off x="982132" y="1686455"/>
            <a:ext cx="10371668" cy="4490508"/>
          </a:xfrm>
        </p:spPr>
        <p:txBody>
          <a:bodyPr>
            <a:normAutofit/>
          </a:bodyPr>
          <a:lstStyle/>
          <a:p>
            <a:pPr marL="0" indent="0">
              <a:buNone/>
            </a:pPr>
            <a:r>
              <a:rPr lang="en-US" sz="2000" dirty="0"/>
              <a:t>With few competitive districts and control of primaries by the two parties, political moderates have virtually disappeared. </a:t>
            </a:r>
          </a:p>
          <a:p>
            <a:pPr marL="0" indent="0">
              <a:buNone/>
            </a:pPr>
            <a:r>
              <a:rPr lang="en-US" sz="2000" dirty="0"/>
              <a:t>		</a:t>
            </a:r>
          </a:p>
        </p:txBody>
      </p:sp>
      <p:sp>
        <p:nvSpPr>
          <p:cNvPr id="4" name="Slide Number Placeholder 3">
            <a:extLst>
              <a:ext uri="{FF2B5EF4-FFF2-40B4-BE49-F238E27FC236}">
                <a16:creationId xmlns:a16="http://schemas.microsoft.com/office/drawing/2014/main" id="{12CA6113-6F81-F740-9F55-AEF09B0A6616}"/>
              </a:ext>
            </a:extLst>
          </p:cNvPr>
          <p:cNvSpPr>
            <a:spLocks noGrp="1"/>
          </p:cNvSpPr>
          <p:nvPr>
            <p:ph type="sldNum" sz="quarter" idx="12"/>
          </p:nvPr>
        </p:nvSpPr>
        <p:spPr/>
        <p:txBody>
          <a:bodyPr/>
          <a:lstStyle/>
          <a:p>
            <a:fld id="{660C366F-479B-A64C-85B9-34544106605E}" type="slidenum">
              <a:rPr lang="en-US" smtClean="0"/>
              <a:t>8</a:t>
            </a:fld>
            <a:endParaRPr lang="en-US" dirty="0"/>
          </a:p>
        </p:txBody>
      </p:sp>
      <p:sp>
        <p:nvSpPr>
          <p:cNvPr id="6" name="Content Placeholder 2">
            <a:extLst>
              <a:ext uri="{FF2B5EF4-FFF2-40B4-BE49-F238E27FC236}">
                <a16:creationId xmlns:a16="http://schemas.microsoft.com/office/drawing/2014/main" id="{6D249518-E728-5847-95E8-3B8359CF2DC2}"/>
              </a:ext>
            </a:extLst>
          </p:cNvPr>
          <p:cNvSpPr txBox="1">
            <a:spLocks/>
          </p:cNvSpPr>
          <p:nvPr/>
        </p:nvSpPr>
        <p:spPr>
          <a:xfrm>
            <a:off x="982132" y="1686455"/>
            <a:ext cx="10371667" cy="48704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sz="2600" b="1" dirty="0"/>
              <a:t>House of Representatives</a:t>
            </a:r>
          </a:p>
          <a:p>
            <a:pPr marL="0" indent="0">
              <a:buFont typeface="Arial" panose="020B0604020202020204" pitchFamily="34" charset="0"/>
              <a:buNone/>
            </a:pPr>
            <a:r>
              <a:rPr lang="en-US" dirty="0"/>
              <a:t>			1951		1979		1991		2015	2020E</a:t>
            </a:r>
            <a:br>
              <a:rPr lang="en-US" dirty="0"/>
            </a:br>
            <a:r>
              <a:rPr lang="en-US" dirty="0"/>
              <a:t>                                                ====                      ====                       ====                        ====	=====</a:t>
            </a:r>
          </a:p>
          <a:p>
            <a:pPr marL="0" indent="0">
              <a:buFont typeface="Arial" panose="020B0604020202020204" pitchFamily="34" charset="0"/>
              <a:buNone/>
            </a:pPr>
            <a:r>
              <a:rPr lang="en-US" dirty="0"/>
              <a:t>	Democrats	62%		38%		38%		1%	1%</a:t>
            </a:r>
          </a:p>
          <a:p>
            <a:pPr marL="0" indent="0">
              <a:buFont typeface="Arial" panose="020B0604020202020204" pitchFamily="34" charset="0"/>
              <a:buNone/>
            </a:pPr>
            <a:r>
              <a:rPr lang="en-US" dirty="0"/>
              <a:t>	Republicans	58%		72%		39%		1%	1%</a:t>
            </a:r>
          </a:p>
          <a:p>
            <a:pPr marL="0" indent="0">
              <a:buFont typeface="Arial" panose="020B0604020202020204" pitchFamily="34" charset="0"/>
              <a:buNone/>
            </a:pPr>
            <a:r>
              <a:rPr lang="en-US" dirty="0"/>
              <a:t> </a:t>
            </a:r>
          </a:p>
          <a:p>
            <a:pPr marL="0" indent="0">
              <a:buFont typeface="Arial" panose="020B0604020202020204" pitchFamily="34" charset="0"/>
              <a:buNone/>
            </a:pPr>
            <a:r>
              <a:rPr lang="en-US" sz="2600" b="1" dirty="0"/>
              <a:t>Senate</a:t>
            </a:r>
          </a:p>
          <a:p>
            <a:pPr marL="0" indent="0">
              <a:buFont typeface="Arial" panose="020B0604020202020204" pitchFamily="34" charset="0"/>
              <a:buNone/>
            </a:pPr>
            <a:r>
              <a:rPr lang="en-US" dirty="0"/>
              <a:t>	Democrats	80%		34%		28%		14%	4%</a:t>
            </a:r>
          </a:p>
          <a:p>
            <a:pPr marL="0" indent="0">
              <a:buFont typeface="Arial" panose="020B0604020202020204" pitchFamily="34" charset="0"/>
              <a:buNone/>
            </a:pPr>
            <a:r>
              <a:rPr lang="en-US" dirty="0"/>
              <a:t>	Republicans	47%		53%		36%		 4	4%</a:t>
            </a:r>
            <a:br>
              <a:rPr lang="en-US" dirty="0"/>
            </a:br>
            <a:endParaRPr lang="en-US" dirty="0"/>
          </a:p>
          <a:p>
            <a:pPr marL="0" indent="0">
              <a:buFont typeface="Arial" panose="020B0604020202020204" pitchFamily="34" charset="0"/>
              <a:buNone/>
            </a:pPr>
            <a:br>
              <a:rPr lang="en-US" dirty="0"/>
            </a:br>
            <a:br>
              <a:rPr lang="en-US" dirty="0"/>
            </a:br>
            <a:r>
              <a:rPr lang="en-US" sz="1800" dirty="0"/>
              <a:t>Source: Data from Professor Keith Poole, University of Georgia, </a:t>
            </a:r>
            <a:r>
              <a:rPr lang="en-US" sz="1800" dirty="0" err="1"/>
              <a:t>voteview.com</a:t>
            </a:r>
            <a:r>
              <a:rPr lang="en-US" sz="1800" dirty="0"/>
              <a:t>, accessed August 2017. Katherine Gehl and Michael Porter’s report, “Why Competition in the Politics Industry is Failing America,” September 2017. 2020 estimates Reform Elections Now. </a:t>
            </a:r>
          </a:p>
          <a:p>
            <a:pPr marL="0" indent="0">
              <a:buFont typeface="Arial" panose="020B0604020202020204" pitchFamily="34" charset="0"/>
              <a:buNone/>
            </a:pPr>
            <a:endParaRPr lang="en-US" dirty="0"/>
          </a:p>
          <a:p>
            <a:endParaRPr lang="en-US" dirty="0"/>
          </a:p>
          <a:p>
            <a:endParaRPr lang="en-US" dirty="0"/>
          </a:p>
          <a:p>
            <a:endParaRPr lang="en-US" dirty="0"/>
          </a:p>
        </p:txBody>
      </p:sp>
      <p:pic>
        <p:nvPicPr>
          <p:cNvPr id="7" name="Picture 6" descr="A picture containing text&#10;&#10;Description automatically generated">
            <a:extLst>
              <a:ext uri="{FF2B5EF4-FFF2-40B4-BE49-F238E27FC236}">
                <a16:creationId xmlns:a16="http://schemas.microsoft.com/office/drawing/2014/main" id="{DE3C149C-27F8-6B4D-ABCD-91AF523ABD49}"/>
              </a:ext>
            </a:extLst>
          </p:cNvPr>
          <p:cNvPicPr>
            <a:picLocks noChangeAspect="1"/>
          </p:cNvPicPr>
          <p:nvPr/>
        </p:nvPicPr>
        <p:blipFill>
          <a:blip r:embed="rId2"/>
          <a:stretch>
            <a:fillRect/>
          </a:stretch>
        </p:blipFill>
        <p:spPr>
          <a:xfrm>
            <a:off x="0" y="0"/>
            <a:ext cx="2590800" cy="915992"/>
          </a:xfrm>
          <a:prstGeom prst="rect">
            <a:avLst/>
          </a:prstGeom>
        </p:spPr>
      </p:pic>
    </p:spTree>
    <p:extLst>
      <p:ext uri="{BB962C8B-B14F-4D97-AF65-F5344CB8AC3E}">
        <p14:creationId xmlns:p14="http://schemas.microsoft.com/office/powerpoint/2010/main" val="286160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618C-AAA9-0647-90DF-63AA33F8D7F2}"/>
              </a:ext>
            </a:extLst>
          </p:cNvPr>
          <p:cNvSpPr>
            <a:spLocks noGrp="1"/>
          </p:cNvSpPr>
          <p:nvPr>
            <p:ph type="title"/>
          </p:nvPr>
        </p:nvSpPr>
        <p:spPr>
          <a:xfrm>
            <a:off x="838200" y="501651"/>
            <a:ext cx="10515600" cy="1479549"/>
          </a:xfrm>
        </p:spPr>
        <p:txBody>
          <a:bodyPr>
            <a:normAutofit/>
          </a:bodyPr>
          <a:lstStyle/>
          <a:p>
            <a:pPr algn="ctr"/>
            <a:r>
              <a:rPr lang="en-US" sz="3200" b="1" i="1" dirty="0"/>
              <a:t>Gerrymandering is the Virus helping Polarization Metastasize</a:t>
            </a:r>
          </a:p>
        </p:txBody>
      </p:sp>
      <p:sp>
        <p:nvSpPr>
          <p:cNvPr id="3" name="Content Placeholder 2">
            <a:extLst>
              <a:ext uri="{FF2B5EF4-FFF2-40B4-BE49-F238E27FC236}">
                <a16:creationId xmlns:a16="http://schemas.microsoft.com/office/drawing/2014/main" id="{2CC06F22-FD51-874F-9B1C-6BAC7CB9A6DF}"/>
              </a:ext>
            </a:extLst>
          </p:cNvPr>
          <p:cNvSpPr>
            <a:spLocks noGrp="1"/>
          </p:cNvSpPr>
          <p:nvPr>
            <p:ph idx="1"/>
          </p:nvPr>
        </p:nvSpPr>
        <p:spPr>
          <a:xfrm>
            <a:off x="838200" y="2218266"/>
            <a:ext cx="10515600" cy="4138083"/>
          </a:xfrm>
        </p:spPr>
        <p:txBody>
          <a:bodyPr>
            <a:normAutofit/>
          </a:bodyPr>
          <a:lstStyle/>
          <a:p>
            <a:pPr marL="0" indent="0">
              <a:buNone/>
            </a:pPr>
            <a:r>
              <a:rPr lang="en-US" sz="2000" dirty="0"/>
              <a:t>We got to this extreme level of polarization </a:t>
            </a:r>
            <a:r>
              <a:rPr lang="en-US" sz="2000" b="1" dirty="0"/>
              <a:t>by letting politicians draw their own districts.</a:t>
            </a:r>
          </a:p>
          <a:p>
            <a:pPr marL="685800"/>
            <a:r>
              <a:rPr lang="en-US" sz="2000" dirty="0"/>
              <a:t>Letting politicians draw their own districts is roughly analogous to letting school children choose their own grades. </a:t>
            </a:r>
          </a:p>
          <a:p>
            <a:r>
              <a:rPr lang="en-US" sz="2000" dirty="0"/>
              <a:t>Politicians bend the rules to protect their own reelection, protect their allies, increase the representation of their own party, and reduce the representation of the other party. </a:t>
            </a:r>
          </a:p>
          <a:p>
            <a:r>
              <a:rPr lang="en-US" sz="2000" dirty="0"/>
              <a:t>In conducting this decennial gerrymandering, politicians are jeopardizing our republic and making a joke of our political system  </a:t>
            </a:r>
          </a:p>
          <a:p>
            <a:pPr marL="0" indent="0">
              <a:buNone/>
            </a:pPr>
            <a:r>
              <a:rPr lang="en-US" sz="2000" dirty="0"/>
              <a:t>Before we consider some of the specific impacts of gerrymandering, let’s take a quick look at some of the games politicians play. </a:t>
            </a:r>
          </a:p>
          <a:p>
            <a:pPr marL="0" indent="0">
              <a:buNone/>
            </a:pPr>
            <a:r>
              <a:rPr lang="en-US" sz="2000" dirty="0"/>
              <a:t> </a:t>
            </a:r>
          </a:p>
        </p:txBody>
      </p:sp>
      <p:sp>
        <p:nvSpPr>
          <p:cNvPr id="4" name="Slide Number Placeholder 3">
            <a:extLst>
              <a:ext uri="{FF2B5EF4-FFF2-40B4-BE49-F238E27FC236}">
                <a16:creationId xmlns:a16="http://schemas.microsoft.com/office/drawing/2014/main" id="{FA9A1048-A423-A841-88BD-0715E2EE2009}"/>
              </a:ext>
            </a:extLst>
          </p:cNvPr>
          <p:cNvSpPr>
            <a:spLocks noGrp="1"/>
          </p:cNvSpPr>
          <p:nvPr>
            <p:ph type="sldNum" sz="quarter" idx="12"/>
          </p:nvPr>
        </p:nvSpPr>
        <p:spPr/>
        <p:txBody>
          <a:bodyPr/>
          <a:lstStyle/>
          <a:p>
            <a:fld id="{660C366F-479B-A64C-85B9-34544106605E}" type="slidenum">
              <a:rPr lang="en-US" smtClean="0"/>
              <a:t>9</a:t>
            </a:fld>
            <a:endParaRPr lang="en-US" dirty="0"/>
          </a:p>
        </p:txBody>
      </p:sp>
      <p:pic>
        <p:nvPicPr>
          <p:cNvPr id="5" name="Picture 4" descr="A picture containing text&#10;&#10;Description automatically generated">
            <a:extLst>
              <a:ext uri="{FF2B5EF4-FFF2-40B4-BE49-F238E27FC236}">
                <a16:creationId xmlns:a16="http://schemas.microsoft.com/office/drawing/2014/main" id="{01F88BFE-FB1D-9B42-931E-53E52CD3A3E4}"/>
              </a:ext>
            </a:extLst>
          </p:cNvPr>
          <p:cNvPicPr>
            <a:picLocks noChangeAspect="1"/>
          </p:cNvPicPr>
          <p:nvPr/>
        </p:nvPicPr>
        <p:blipFill>
          <a:blip r:embed="rId3"/>
          <a:stretch>
            <a:fillRect/>
          </a:stretch>
        </p:blipFill>
        <p:spPr>
          <a:xfrm>
            <a:off x="0" y="0"/>
            <a:ext cx="2252133" cy="724109"/>
          </a:xfrm>
          <a:prstGeom prst="rect">
            <a:avLst/>
          </a:prstGeom>
        </p:spPr>
      </p:pic>
    </p:spTree>
    <p:extLst>
      <p:ext uri="{BB962C8B-B14F-4D97-AF65-F5344CB8AC3E}">
        <p14:creationId xmlns:p14="http://schemas.microsoft.com/office/powerpoint/2010/main" val="833378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41849</TotalTime>
  <Words>4634</Words>
  <Application>Microsoft Macintosh PowerPoint</Application>
  <PresentationFormat>Widescreen</PresentationFormat>
  <Paragraphs>503</Paragraphs>
  <Slides>42</Slides>
  <Notes>30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7" baseType="lpstr">
      <vt:lpstr>Arial</vt:lpstr>
      <vt:lpstr>Calibri</vt:lpstr>
      <vt:lpstr>Calibri Light</vt:lpstr>
      <vt:lpstr>Office Theme</vt:lpstr>
      <vt:lpstr>Worksheet</vt:lpstr>
      <vt:lpstr>PowerPoint Presentation</vt:lpstr>
      <vt:lpstr>The U.S. has become the Most Polarized Country in the Developed World</vt:lpstr>
      <vt:lpstr>A Huge Gap Has Developed Between The Parties</vt:lpstr>
      <vt:lpstr>Competitive Swing Seats have Disappeared</vt:lpstr>
      <vt:lpstr>PowerPoint Presentation</vt:lpstr>
      <vt:lpstr>With Few Competitive Elections-Primaries Rule</vt:lpstr>
      <vt:lpstr>Primaries Result in More Polarizing Candidates</vt:lpstr>
      <vt:lpstr>Moderates Have Disappeared</vt:lpstr>
      <vt:lpstr>Gerrymandering is the Virus helping Polarization Metastasize</vt:lpstr>
      <vt:lpstr>Quiz #1: Who Am I? </vt:lpstr>
      <vt:lpstr>Sex Can Get You Gerrymandered</vt:lpstr>
      <vt:lpstr>Quiz # 2</vt:lpstr>
      <vt:lpstr> Kinzinger Helps The Democrats-They Screw Him Over</vt:lpstr>
      <vt:lpstr>Gerrymandering Is “Gangsta!”</vt:lpstr>
      <vt:lpstr>Gangsta In Chicago</vt:lpstr>
      <vt:lpstr>Look At The Pictures- And Decide </vt:lpstr>
      <vt:lpstr>Broken Wing Pterodactyl Lying Prostrate in Maryland</vt:lpstr>
      <vt:lpstr>PowerPoint Presentation</vt:lpstr>
      <vt:lpstr>SNAKES</vt:lpstr>
      <vt:lpstr>Politicians Pay to Create Customized Districts</vt:lpstr>
      <vt:lpstr>Jerrymandering in New York City</vt:lpstr>
      <vt:lpstr>Gerrymandering Is Not a Joke- It Is a Disease</vt:lpstr>
      <vt:lpstr>With 2022 Gerrymandering- It Will Get Worse</vt:lpstr>
      <vt:lpstr>Gerrymandering 2020: New York State </vt:lpstr>
      <vt:lpstr>N.Y. Gerrymandering 2022*</vt:lpstr>
      <vt:lpstr>Gerrymandering 2020: Texas</vt:lpstr>
      <vt:lpstr>PowerPoint Presentation</vt:lpstr>
      <vt:lpstr>More Gerrymandering</vt:lpstr>
      <vt:lpstr>We can’t wait 10 more years to address this problem</vt:lpstr>
      <vt:lpstr>Reducing Polarization</vt:lpstr>
      <vt:lpstr>Independent Commissions Moderate Polarization</vt:lpstr>
      <vt:lpstr> States With Independent Commissions Have More Competitive Elections</vt:lpstr>
      <vt:lpstr>Opening Primaries</vt:lpstr>
      <vt:lpstr>Top 2 and Ranked Choice Voting Systems Will Help </vt:lpstr>
      <vt:lpstr>California Independent Defeats Establishment Candidate </vt:lpstr>
      <vt:lpstr>In these two elections, incumbents won well over 50% of the vote in the primary and lost the final to more middle of the road candidates</vt:lpstr>
      <vt:lpstr>Ranked Choice Voting</vt:lpstr>
      <vt:lpstr>Politicians Do Respond to Voters</vt:lpstr>
      <vt:lpstr>Republican Senators For Second Impeachment</vt:lpstr>
      <vt:lpstr>Congresspeople Crossing The Line</vt:lpstr>
      <vt:lpstr>Conclusion</vt:lpstr>
      <vt:lpstr>Conclusion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siris</dc:creator>
  <cp:lastModifiedBy>peter siris</cp:lastModifiedBy>
  <cp:revision>502</cp:revision>
  <dcterms:created xsi:type="dcterms:W3CDTF">2020-03-29T18:06:46Z</dcterms:created>
  <dcterms:modified xsi:type="dcterms:W3CDTF">2022-03-08T21:54:00Z</dcterms:modified>
</cp:coreProperties>
</file>