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463" r:id="rId3"/>
    <p:sldId id="470" r:id="rId4"/>
    <p:sldId id="483" r:id="rId5"/>
    <p:sldId id="473" r:id="rId6"/>
    <p:sldId id="472" r:id="rId7"/>
    <p:sldId id="474" r:id="rId8"/>
    <p:sldId id="466" r:id="rId9"/>
    <p:sldId id="477" r:id="rId10"/>
    <p:sldId id="459" r:id="rId11"/>
    <p:sldId id="460" r:id="rId12"/>
    <p:sldId id="442" r:id="rId13"/>
    <p:sldId id="478" r:id="rId14"/>
    <p:sldId id="443" r:id="rId15"/>
    <p:sldId id="479" r:id="rId16"/>
    <p:sldId id="480" r:id="rId17"/>
    <p:sldId id="444" r:id="rId18"/>
    <p:sldId id="447" r:id="rId19"/>
    <p:sldId id="464" r:id="rId20"/>
    <p:sldId id="484" r:id="rId21"/>
    <p:sldId id="448" r:id="rId22"/>
    <p:sldId id="4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47"/>
    <p:restoredTop sz="94663"/>
  </p:normalViewPr>
  <p:slideViewPr>
    <p:cSldViewPr snapToGrid="0" snapToObjects="1">
      <p:cViewPr varScale="1">
        <p:scale>
          <a:sx n="128" d="100"/>
          <a:sy n="128" d="100"/>
        </p:scale>
        <p:origin x="4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2FC576-501A-0842-BE75-54E0D13BA182}" type="datetimeFigureOut">
              <a:rPr lang="en-US" smtClean="0"/>
              <a:t>6/8/22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305654-8709-0A4C-97E6-5E720506F9F7}" type="slidenum">
              <a:rPr lang="en-US" smtClean="0"/>
              <a:t>‹#›</a:t>
            </a:fld>
            <a:endParaRPr lang="en-US" dirty="0"/>
          </a:p>
        </p:txBody>
      </p:sp>
    </p:spTree>
    <p:extLst>
      <p:ext uri="{BB962C8B-B14F-4D97-AF65-F5344CB8AC3E}">
        <p14:creationId xmlns:p14="http://schemas.microsoft.com/office/powerpoint/2010/main" val="9954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4F2BD-2F94-FD4A-9B67-0D1F3D95D0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FBD331-EFA9-374D-A698-E0AA1898A1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99075E-293F-CC46-BD33-4E7B05C635F4}"/>
              </a:ext>
            </a:extLst>
          </p:cNvPr>
          <p:cNvSpPr>
            <a:spLocks noGrp="1"/>
          </p:cNvSpPr>
          <p:nvPr>
            <p:ph type="dt" sz="half" idx="10"/>
          </p:nvPr>
        </p:nvSpPr>
        <p:spPr/>
        <p:txBody>
          <a:bodyPr/>
          <a:lstStyle/>
          <a:p>
            <a:fld id="{106BE85C-5D7E-E649-AC20-3834BB4A8ED0}" type="datetime1">
              <a:rPr lang="en-US" smtClean="0"/>
              <a:t>6/8/22</a:t>
            </a:fld>
            <a:endParaRPr lang="en-US" dirty="0"/>
          </a:p>
        </p:txBody>
      </p:sp>
      <p:sp>
        <p:nvSpPr>
          <p:cNvPr id="5" name="Footer Placeholder 4">
            <a:extLst>
              <a:ext uri="{FF2B5EF4-FFF2-40B4-BE49-F238E27FC236}">
                <a16:creationId xmlns:a16="http://schemas.microsoft.com/office/drawing/2014/main" id="{C2AD518F-9045-F447-AD74-7656A81104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BBBAFA-4D2A-974E-B439-B621F48DEBCB}"/>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3192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AC84-80DB-2049-AE89-35884F65C8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90CBE5-4862-5E42-B45A-41C9504623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BE640-1F13-2B40-8109-0E363B586F0C}"/>
              </a:ext>
            </a:extLst>
          </p:cNvPr>
          <p:cNvSpPr>
            <a:spLocks noGrp="1"/>
          </p:cNvSpPr>
          <p:nvPr>
            <p:ph type="dt" sz="half" idx="10"/>
          </p:nvPr>
        </p:nvSpPr>
        <p:spPr/>
        <p:txBody>
          <a:bodyPr/>
          <a:lstStyle/>
          <a:p>
            <a:fld id="{7E4237A3-EA67-1E4E-A2CD-586F57EDA56A}" type="datetime1">
              <a:rPr lang="en-US" smtClean="0"/>
              <a:t>6/8/22</a:t>
            </a:fld>
            <a:endParaRPr lang="en-US" dirty="0"/>
          </a:p>
        </p:txBody>
      </p:sp>
      <p:sp>
        <p:nvSpPr>
          <p:cNvPr id="5" name="Footer Placeholder 4">
            <a:extLst>
              <a:ext uri="{FF2B5EF4-FFF2-40B4-BE49-F238E27FC236}">
                <a16:creationId xmlns:a16="http://schemas.microsoft.com/office/drawing/2014/main" id="{16E42504-BFCB-B146-A0FF-3B0F4F0421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27F22B-E508-CB41-8C07-21C060439C27}"/>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84605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23A505-B11D-B74B-A7E6-B382D9E35E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1F8825-42F3-2C4B-B0B8-FD5AB72026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609F32-E870-1547-A0AF-F80AAB56DA77}"/>
              </a:ext>
            </a:extLst>
          </p:cNvPr>
          <p:cNvSpPr>
            <a:spLocks noGrp="1"/>
          </p:cNvSpPr>
          <p:nvPr>
            <p:ph type="dt" sz="half" idx="10"/>
          </p:nvPr>
        </p:nvSpPr>
        <p:spPr/>
        <p:txBody>
          <a:bodyPr/>
          <a:lstStyle/>
          <a:p>
            <a:fld id="{972202FD-A3DE-F04C-9063-606DA0DD0747}" type="datetime1">
              <a:rPr lang="en-US" smtClean="0"/>
              <a:t>6/8/22</a:t>
            </a:fld>
            <a:endParaRPr lang="en-US" dirty="0"/>
          </a:p>
        </p:txBody>
      </p:sp>
      <p:sp>
        <p:nvSpPr>
          <p:cNvPr id="5" name="Footer Placeholder 4">
            <a:extLst>
              <a:ext uri="{FF2B5EF4-FFF2-40B4-BE49-F238E27FC236}">
                <a16:creationId xmlns:a16="http://schemas.microsoft.com/office/drawing/2014/main" id="{A81FA5B0-B06E-3945-92A0-D751AE1545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AE9B72-822C-1645-8AC3-C0486F5B401E}"/>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244951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AC7F-1431-6248-9D79-1F50552338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53BD37-BB29-E94C-85D5-EA773F4E4B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EC6770-1398-554C-959F-4DB316668B40}"/>
              </a:ext>
            </a:extLst>
          </p:cNvPr>
          <p:cNvSpPr>
            <a:spLocks noGrp="1"/>
          </p:cNvSpPr>
          <p:nvPr>
            <p:ph type="dt" sz="half" idx="10"/>
          </p:nvPr>
        </p:nvSpPr>
        <p:spPr/>
        <p:txBody>
          <a:bodyPr/>
          <a:lstStyle/>
          <a:p>
            <a:fld id="{FF5534E2-D694-954E-B2B6-296450711BDE}" type="datetime1">
              <a:rPr lang="en-US" smtClean="0"/>
              <a:t>6/8/22</a:t>
            </a:fld>
            <a:endParaRPr lang="en-US" dirty="0"/>
          </a:p>
        </p:txBody>
      </p:sp>
      <p:sp>
        <p:nvSpPr>
          <p:cNvPr id="5" name="Footer Placeholder 4">
            <a:extLst>
              <a:ext uri="{FF2B5EF4-FFF2-40B4-BE49-F238E27FC236}">
                <a16:creationId xmlns:a16="http://schemas.microsoft.com/office/drawing/2014/main" id="{D5F5FC47-8C9C-3641-A8EE-8E2CC813F2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FA2BB0-BA68-8F46-A754-3599CE5A16EC}"/>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712785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26F9C-5504-4543-8EF5-2BADDFC9DC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92F756-B0C0-E448-9487-58276D3510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7141C-DCB1-6E41-8D40-FAC74E641145}"/>
              </a:ext>
            </a:extLst>
          </p:cNvPr>
          <p:cNvSpPr>
            <a:spLocks noGrp="1"/>
          </p:cNvSpPr>
          <p:nvPr>
            <p:ph type="dt" sz="half" idx="10"/>
          </p:nvPr>
        </p:nvSpPr>
        <p:spPr/>
        <p:txBody>
          <a:bodyPr/>
          <a:lstStyle/>
          <a:p>
            <a:fld id="{F75CF91B-E01D-224A-85DF-5C36EACE764A}" type="datetime1">
              <a:rPr lang="en-US" smtClean="0"/>
              <a:t>6/8/22</a:t>
            </a:fld>
            <a:endParaRPr lang="en-US" dirty="0"/>
          </a:p>
        </p:txBody>
      </p:sp>
      <p:sp>
        <p:nvSpPr>
          <p:cNvPr id="5" name="Footer Placeholder 4">
            <a:extLst>
              <a:ext uri="{FF2B5EF4-FFF2-40B4-BE49-F238E27FC236}">
                <a16:creationId xmlns:a16="http://schemas.microsoft.com/office/drawing/2014/main" id="{245ABC8D-D7F6-484F-984B-9A8019B17C4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F20FCD-2F1D-2548-A95F-EBBB744A1C41}"/>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1447678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5C922-F90B-2F49-A681-CAEE30D527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3C2699-EE42-624D-A728-CEC5D16ACC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D09494-EE92-7647-AD30-56B0BBA13E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C980CA-69CF-1145-8F95-06CC80B379A3}"/>
              </a:ext>
            </a:extLst>
          </p:cNvPr>
          <p:cNvSpPr>
            <a:spLocks noGrp="1"/>
          </p:cNvSpPr>
          <p:nvPr>
            <p:ph type="dt" sz="half" idx="10"/>
          </p:nvPr>
        </p:nvSpPr>
        <p:spPr/>
        <p:txBody>
          <a:bodyPr/>
          <a:lstStyle/>
          <a:p>
            <a:fld id="{3FFD3A47-FFEE-E04D-9C16-443A40A30EC2}" type="datetime1">
              <a:rPr lang="en-US" smtClean="0"/>
              <a:t>6/8/22</a:t>
            </a:fld>
            <a:endParaRPr lang="en-US" dirty="0"/>
          </a:p>
        </p:txBody>
      </p:sp>
      <p:sp>
        <p:nvSpPr>
          <p:cNvPr id="6" name="Footer Placeholder 5">
            <a:extLst>
              <a:ext uri="{FF2B5EF4-FFF2-40B4-BE49-F238E27FC236}">
                <a16:creationId xmlns:a16="http://schemas.microsoft.com/office/drawing/2014/main" id="{580A5D12-4040-EB48-B615-304FFE25B70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B1EA464-F390-334E-84F9-9B71E77845A2}"/>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2636749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DCAB4-9D04-FA4C-92F3-DB554659D9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0F3BF0-EF38-5B46-8EE3-8D5910128E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112509-8425-2C4B-801D-FB43492EC3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F65FF4-F3D8-5A41-A513-48D7D995D9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94927F-5C9A-9B40-AAC1-8BEF7F881E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15446E-2D2A-4A49-834A-F30A9FE3553D}"/>
              </a:ext>
            </a:extLst>
          </p:cNvPr>
          <p:cNvSpPr>
            <a:spLocks noGrp="1"/>
          </p:cNvSpPr>
          <p:nvPr>
            <p:ph type="dt" sz="half" idx="10"/>
          </p:nvPr>
        </p:nvSpPr>
        <p:spPr/>
        <p:txBody>
          <a:bodyPr/>
          <a:lstStyle/>
          <a:p>
            <a:fld id="{A2580DA2-4995-B14E-958F-57DF372C7F5E}" type="datetime1">
              <a:rPr lang="en-US" smtClean="0"/>
              <a:t>6/8/22</a:t>
            </a:fld>
            <a:endParaRPr lang="en-US" dirty="0"/>
          </a:p>
        </p:txBody>
      </p:sp>
      <p:sp>
        <p:nvSpPr>
          <p:cNvPr id="8" name="Footer Placeholder 7">
            <a:extLst>
              <a:ext uri="{FF2B5EF4-FFF2-40B4-BE49-F238E27FC236}">
                <a16:creationId xmlns:a16="http://schemas.microsoft.com/office/drawing/2014/main" id="{887D86D1-8F1D-D242-A334-A01453F3C9B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644B914-0014-8C48-B3AF-BF1A1F227CD5}"/>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149843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8E05-16C3-174A-B90F-3AC7678357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D40C63-CE02-0C49-9430-C7F760B46471}"/>
              </a:ext>
            </a:extLst>
          </p:cNvPr>
          <p:cNvSpPr>
            <a:spLocks noGrp="1"/>
          </p:cNvSpPr>
          <p:nvPr>
            <p:ph type="dt" sz="half" idx="10"/>
          </p:nvPr>
        </p:nvSpPr>
        <p:spPr/>
        <p:txBody>
          <a:bodyPr/>
          <a:lstStyle/>
          <a:p>
            <a:fld id="{4F9EA616-A4A3-BB4A-8FE4-817EACCAF8EC}" type="datetime1">
              <a:rPr lang="en-US" smtClean="0"/>
              <a:t>6/8/22</a:t>
            </a:fld>
            <a:endParaRPr lang="en-US" dirty="0"/>
          </a:p>
        </p:txBody>
      </p:sp>
      <p:sp>
        <p:nvSpPr>
          <p:cNvPr id="4" name="Footer Placeholder 3">
            <a:extLst>
              <a:ext uri="{FF2B5EF4-FFF2-40B4-BE49-F238E27FC236}">
                <a16:creationId xmlns:a16="http://schemas.microsoft.com/office/drawing/2014/main" id="{750A4FB0-565C-8540-9314-C4DF27D18E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9E003A2-F64A-2640-A957-755F6EB621EC}"/>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14735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DDEC4-71ED-0C45-8FFF-492156B28AC3}"/>
              </a:ext>
            </a:extLst>
          </p:cNvPr>
          <p:cNvSpPr>
            <a:spLocks noGrp="1"/>
          </p:cNvSpPr>
          <p:nvPr>
            <p:ph type="dt" sz="half" idx="10"/>
          </p:nvPr>
        </p:nvSpPr>
        <p:spPr/>
        <p:txBody>
          <a:bodyPr/>
          <a:lstStyle/>
          <a:p>
            <a:fld id="{21CB677F-2C61-EB44-A859-BBE4AA698B7C}" type="datetime1">
              <a:rPr lang="en-US" smtClean="0"/>
              <a:t>6/8/22</a:t>
            </a:fld>
            <a:endParaRPr lang="en-US" dirty="0"/>
          </a:p>
        </p:txBody>
      </p:sp>
      <p:sp>
        <p:nvSpPr>
          <p:cNvPr id="3" name="Footer Placeholder 2">
            <a:extLst>
              <a:ext uri="{FF2B5EF4-FFF2-40B4-BE49-F238E27FC236}">
                <a16:creationId xmlns:a16="http://schemas.microsoft.com/office/drawing/2014/main" id="{E0E28A68-8818-B94E-BD7C-BE1B9C61AD5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FD4EE2-CD6E-3B4C-92C4-643B133E7082}"/>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14250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90344-BD09-1043-8484-C853C63468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1E9623-5DFC-A340-9DBE-C261F2B02A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3F0E23-DB44-5047-BF5E-FE8BED883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A78F7-24D3-9B42-AED1-576EF4873A6C}"/>
              </a:ext>
            </a:extLst>
          </p:cNvPr>
          <p:cNvSpPr>
            <a:spLocks noGrp="1"/>
          </p:cNvSpPr>
          <p:nvPr>
            <p:ph type="dt" sz="half" idx="10"/>
          </p:nvPr>
        </p:nvSpPr>
        <p:spPr/>
        <p:txBody>
          <a:bodyPr/>
          <a:lstStyle/>
          <a:p>
            <a:fld id="{9A7EF910-E1A6-7046-BFA0-48F7452690F4}" type="datetime1">
              <a:rPr lang="en-US" smtClean="0"/>
              <a:t>6/8/22</a:t>
            </a:fld>
            <a:endParaRPr lang="en-US" dirty="0"/>
          </a:p>
        </p:txBody>
      </p:sp>
      <p:sp>
        <p:nvSpPr>
          <p:cNvPr id="6" name="Footer Placeholder 5">
            <a:extLst>
              <a:ext uri="{FF2B5EF4-FFF2-40B4-BE49-F238E27FC236}">
                <a16:creationId xmlns:a16="http://schemas.microsoft.com/office/drawing/2014/main" id="{06952E7E-C627-6846-A4FD-C0A0588B057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31FF46-8C0C-EF42-B5BA-0CBC44886699}"/>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4007319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2E0B-F44D-3841-B6E5-471FFA77D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662BF3-1E49-AF45-83A0-243C3C6C4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D894F7C-7430-BC4A-9CA5-05F3113A7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EB5D89-28FB-5A46-B4DF-B9A4514B4EF6}"/>
              </a:ext>
            </a:extLst>
          </p:cNvPr>
          <p:cNvSpPr>
            <a:spLocks noGrp="1"/>
          </p:cNvSpPr>
          <p:nvPr>
            <p:ph type="dt" sz="half" idx="10"/>
          </p:nvPr>
        </p:nvSpPr>
        <p:spPr/>
        <p:txBody>
          <a:bodyPr/>
          <a:lstStyle/>
          <a:p>
            <a:fld id="{A47FF930-BC66-EF49-9870-8E0957AB8505}" type="datetime1">
              <a:rPr lang="en-US" smtClean="0"/>
              <a:t>6/8/22</a:t>
            </a:fld>
            <a:endParaRPr lang="en-US" dirty="0"/>
          </a:p>
        </p:txBody>
      </p:sp>
      <p:sp>
        <p:nvSpPr>
          <p:cNvPr id="6" name="Footer Placeholder 5">
            <a:extLst>
              <a:ext uri="{FF2B5EF4-FFF2-40B4-BE49-F238E27FC236}">
                <a16:creationId xmlns:a16="http://schemas.microsoft.com/office/drawing/2014/main" id="{36D2A913-375F-2B4A-9506-C9B44E91BCE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0867C47-EC38-6E44-B36E-8787F4091491}"/>
              </a:ext>
            </a:extLst>
          </p:cNvPr>
          <p:cNvSpPr>
            <a:spLocks noGrp="1"/>
          </p:cNvSpPr>
          <p:nvPr>
            <p:ph type="sldNum" sz="quarter" idx="12"/>
          </p:nvPr>
        </p:nvSpPr>
        <p:spPr/>
        <p:txBody>
          <a:bodyPr/>
          <a:lstStyle/>
          <a:p>
            <a:fld id="{C96D23C6-A768-4C4D-8D6D-6E345292356B}" type="slidenum">
              <a:rPr lang="en-US" smtClean="0"/>
              <a:t>‹#›</a:t>
            </a:fld>
            <a:endParaRPr lang="en-US" dirty="0"/>
          </a:p>
        </p:txBody>
      </p:sp>
    </p:spTree>
    <p:extLst>
      <p:ext uri="{BB962C8B-B14F-4D97-AF65-F5344CB8AC3E}">
        <p14:creationId xmlns:p14="http://schemas.microsoft.com/office/powerpoint/2010/main" val="340048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6D5CC7-9FBE-7146-93EC-BC2770F147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5EF0E6-83B0-8D4C-BA67-01D18F4ED6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8D74C-749B-8840-AE17-904E292E3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6DF06-C20D-EC4A-BF7C-7C4DCFF4E709}" type="datetime1">
              <a:rPr lang="en-US" smtClean="0"/>
              <a:t>6/8/22</a:t>
            </a:fld>
            <a:endParaRPr lang="en-US" dirty="0"/>
          </a:p>
        </p:txBody>
      </p:sp>
      <p:sp>
        <p:nvSpPr>
          <p:cNvPr id="5" name="Footer Placeholder 4">
            <a:extLst>
              <a:ext uri="{FF2B5EF4-FFF2-40B4-BE49-F238E27FC236}">
                <a16:creationId xmlns:a16="http://schemas.microsoft.com/office/drawing/2014/main" id="{6D5BC54E-2132-5F47-883E-8D619C7218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8B3B11C-E381-004D-AA7C-505D2410A1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D23C6-A768-4C4D-8D6D-6E345292356B}" type="slidenum">
              <a:rPr lang="en-US" smtClean="0"/>
              <a:t>‹#›</a:t>
            </a:fld>
            <a:endParaRPr lang="en-US" dirty="0"/>
          </a:p>
        </p:txBody>
      </p:sp>
    </p:spTree>
    <p:extLst>
      <p:ext uri="{BB962C8B-B14F-4D97-AF65-F5344CB8AC3E}">
        <p14:creationId xmlns:p14="http://schemas.microsoft.com/office/powerpoint/2010/main" val="2214393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0A2B7F3-65A0-4CC5-8310-3252C59E02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E1729D-5F39-4C44-9E85-83B4B7D03058}"/>
              </a:ext>
            </a:extLst>
          </p:cNvPr>
          <p:cNvSpPr>
            <a:spLocks noGrp="1"/>
          </p:cNvSpPr>
          <p:nvPr>
            <p:ph type="ctrTitle"/>
          </p:nvPr>
        </p:nvSpPr>
        <p:spPr>
          <a:xfrm>
            <a:off x="358588" y="3950725"/>
            <a:ext cx="11725836" cy="2269100"/>
          </a:xfrm>
        </p:spPr>
        <p:txBody>
          <a:bodyPr>
            <a:normAutofit fontScale="90000"/>
          </a:bodyPr>
          <a:lstStyle/>
          <a:p>
            <a:br>
              <a:rPr lang="en-US" sz="4400" b="1" i="1" dirty="0"/>
            </a:br>
            <a:r>
              <a:rPr lang="en-US" b="1" i="1" dirty="0">
                <a:solidFill>
                  <a:schemeClr val="accent1"/>
                </a:solidFill>
              </a:rPr>
              <a:t>FIX Election Laws Now </a:t>
            </a:r>
            <a:br>
              <a:rPr lang="en-US" b="1" i="1" dirty="0">
                <a:solidFill>
                  <a:schemeClr val="accent1"/>
                </a:solidFill>
              </a:rPr>
            </a:br>
            <a:r>
              <a:rPr lang="en-US" b="1" i="1" dirty="0">
                <a:solidFill>
                  <a:schemeClr val="accent1"/>
                </a:solidFill>
              </a:rPr>
              <a:t>To Avoid a Disaster in 2025</a:t>
            </a:r>
          </a:p>
        </p:txBody>
      </p:sp>
      <p:sp>
        <p:nvSpPr>
          <p:cNvPr id="3" name="Subtitle 2">
            <a:extLst>
              <a:ext uri="{FF2B5EF4-FFF2-40B4-BE49-F238E27FC236}">
                <a16:creationId xmlns:a16="http://schemas.microsoft.com/office/drawing/2014/main" id="{7050F283-DDA3-024E-BB6D-7BB9BA3692FC}"/>
              </a:ext>
            </a:extLst>
          </p:cNvPr>
          <p:cNvSpPr>
            <a:spLocks noGrp="1"/>
          </p:cNvSpPr>
          <p:nvPr>
            <p:ph type="subTitle" idx="1"/>
          </p:nvPr>
        </p:nvSpPr>
        <p:spPr>
          <a:xfrm>
            <a:off x="838200" y="5145583"/>
            <a:ext cx="10515600" cy="1132696"/>
          </a:xfrm>
        </p:spPr>
        <p:txBody>
          <a:bodyPr>
            <a:normAutofit/>
          </a:bodyPr>
          <a:lstStyle/>
          <a:p>
            <a:br>
              <a:rPr lang="en-US" b="1" dirty="0"/>
            </a:br>
            <a:endParaRPr lang="en-US" dirty="0"/>
          </a:p>
        </p:txBody>
      </p:sp>
      <p:pic>
        <p:nvPicPr>
          <p:cNvPr id="5" name="Picture 1" descr="page1image3637307008">
            <a:extLst>
              <a:ext uri="{FF2B5EF4-FFF2-40B4-BE49-F238E27FC236}">
                <a16:creationId xmlns:a16="http://schemas.microsoft.com/office/drawing/2014/main" id="{91488F8E-D038-014A-9CAD-4DC4BE8DB0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313" r="22733" b="-1"/>
          <a:stretch/>
        </p:blipFill>
        <p:spPr bwMode="auto">
          <a:xfrm>
            <a:off x="1420261" y="304800"/>
            <a:ext cx="9392179" cy="3672406"/>
          </a:xfrm>
          <a:custGeom>
            <a:avLst/>
            <a:gdLst/>
            <a:ahLst/>
            <a:cxnLst/>
            <a:rect l="l" t="t" r="r" b="b"/>
            <a:pathLst>
              <a:path w="9392179" h="3672406">
                <a:moveTo>
                  <a:pt x="8328426" y="0"/>
                </a:moveTo>
                <a:cubicBezTo>
                  <a:pt x="8306669" y="212063"/>
                  <a:pt x="8209966" y="234386"/>
                  <a:pt x="8156780" y="365530"/>
                </a:cubicBezTo>
                <a:cubicBezTo>
                  <a:pt x="8193044" y="376692"/>
                  <a:pt x="8224472" y="390643"/>
                  <a:pt x="8255900" y="396224"/>
                </a:cubicBezTo>
                <a:cubicBezTo>
                  <a:pt x="8379195" y="424127"/>
                  <a:pt x="8497654" y="496675"/>
                  <a:pt x="8608861" y="619448"/>
                </a:cubicBezTo>
                <a:cubicBezTo>
                  <a:pt x="8693475" y="711528"/>
                  <a:pt x="8785341" y="750593"/>
                  <a:pt x="8877208" y="756173"/>
                </a:cubicBezTo>
                <a:cubicBezTo>
                  <a:pt x="8923141" y="758964"/>
                  <a:pt x="8971492" y="761754"/>
                  <a:pt x="9012590" y="795238"/>
                </a:cubicBezTo>
                <a:cubicBezTo>
                  <a:pt x="9053688" y="828721"/>
                  <a:pt x="9133466" y="814770"/>
                  <a:pt x="9106875" y="996140"/>
                </a:cubicBezTo>
                <a:cubicBezTo>
                  <a:pt x="9210828" y="1068688"/>
                  <a:pt x="9167313" y="1283542"/>
                  <a:pt x="9215663" y="1417476"/>
                </a:cubicBezTo>
                <a:cubicBezTo>
                  <a:pt x="9268849" y="1565363"/>
                  <a:pt x="9300277" y="1746734"/>
                  <a:pt x="9370386" y="1872297"/>
                </a:cubicBezTo>
                <a:cubicBezTo>
                  <a:pt x="9396979" y="1916942"/>
                  <a:pt x="9396979" y="1967168"/>
                  <a:pt x="9382473" y="2014603"/>
                </a:cubicBezTo>
                <a:cubicBezTo>
                  <a:pt x="9355881" y="2115054"/>
                  <a:pt x="9322035" y="2201554"/>
                  <a:pt x="9276102" y="2268521"/>
                </a:cubicBezTo>
                <a:cubicBezTo>
                  <a:pt x="9106875" y="2514068"/>
                  <a:pt x="8932811" y="2756825"/>
                  <a:pt x="8746660" y="2949356"/>
                </a:cubicBezTo>
                <a:cubicBezTo>
                  <a:pt x="8536335" y="3169790"/>
                  <a:pt x="8304251" y="3289774"/>
                  <a:pt x="8069749" y="3384644"/>
                </a:cubicBezTo>
                <a:cubicBezTo>
                  <a:pt x="7624922" y="3566014"/>
                  <a:pt x="7172842" y="3632982"/>
                  <a:pt x="6713509" y="3649724"/>
                </a:cubicBezTo>
                <a:cubicBezTo>
                  <a:pt x="6406482" y="3660885"/>
                  <a:pt x="6101872" y="3674836"/>
                  <a:pt x="5794844" y="3672046"/>
                </a:cubicBezTo>
                <a:cubicBezTo>
                  <a:pt x="5526498" y="3669256"/>
                  <a:pt x="5258151" y="3638562"/>
                  <a:pt x="4987387" y="3599498"/>
                </a:cubicBezTo>
                <a:cubicBezTo>
                  <a:pt x="4636843" y="3546482"/>
                  <a:pt x="3362799" y="3312096"/>
                  <a:pt x="2920390" y="3220016"/>
                </a:cubicBezTo>
                <a:cubicBezTo>
                  <a:pt x="2702811" y="3175371"/>
                  <a:pt x="1498875" y="2762406"/>
                  <a:pt x="1472282" y="2695438"/>
                </a:cubicBezTo>
                <a:cubicBezTo>
                  <a:pt x="1554478" y="2650793"/>
                  <a:pt x="1634257" y="2728922"/>
                  <a:pt x="1721289" y="2681487"/>
                </a:cubicBezTo>
                <a:cubicBezTo>
                  <a:pt x="1571401" y="2578245"/>
                  <a:pt x="1399756" y="2625681"/>
                  <a:pt x="1257121" y="2555923"/>
                </a:cubicBezTo>
                <a:cubicBezTo>
                  <a:pt x="1259538" y="2488955"/>
                  <a:pt x="1322394" y="2508488"/>
                  <a:pt x="1332064" y="2463843"/>
                </a:cubicBezTo>
                <a:cubicBezTo>
                  <a:pt x="1061300" y="2335488"/>
                  <a:pt x="759108" y="2341069"/>
                  <a:pt x="483508" y="2229457"/>
                </a:cubicBezTo>
                <a:cubicBezTo>
                  <a:pt x="734932" y="2184812"/>
                  <a:pt x="981521" y="2232247"/>
                  <a:pt x="1235363" y="2240618"/>
                </a:cubicBezTo>
                <a:cubicBezTo>
                  <a:pt x="1211188" y="2182021"/>
                  <a:pt x="1167672" y="2187602"/>
                  <a:pt x="1138662" y="2168069"/>
                </a:cubicBezTo>
                <a:cubicBezTo>
                  <a:pt x="1099981" y="2142957"/>
                  <a:pt x="1068553" y="2120635"/>
                  <a:pt x="1092728" y="2056458"/>
                </a:cubicBezTo>
                <a:cubicBezTo>
                  <a:pt x="1116903" y="1995071"/>
                  <a:pt x="1085475" y="1978329"/>
                  <a:pt x="1039542" y="1956007"/>
                </a:cubicBezTo>
                <a:cubicBezTo>
                  <a:pt x="923501" y="1894620"/>
                  <a:pt x="795371" y="1914152"/>
                  <a:pt x="674494" y="1894620"/>
                </a:cubicBezTo>
                <a:cubicBezTo>
                  <a:pt x="618891" y="1886249"/>
                  <a:pt x="529441" y="1900200"/>
                  <a:pt x="514936" y="1852765"/>
                </a:cubicBezTo>
                <a:cubicBezTo>
                  <a:pt x="464168" y="1699298"/>
                  <a:pt x="362631" y="1743943"/>
                  <a:pt x="268347" y="1735572"/>
                </a:cubicBezTo>
                <a:cubicBezTo>
                  <a:pt x="171646" y="1727201"/>
                  <a:pt x="152305" y="1657444"/>
                  <a:pt x="200656" y="1529089"/>
                </a:cubicBezTo>
                <a:cubicBezTo>
                  <a:pt x="149887" y="1467702"/>
                  <a:pt x="65273" y="1537459"/>
                  <a:pt x="0" y="1453750"/>
                </a:cubicBezTo>
                <a:cubicBezTo>
                  <a:pt x="502848" y="1411896"/>
                  <a:pt x="993609" y="1450960"/>
                  <a:pt x="1479534" y="1330977"/>
                </a:cubicBezTo>
                <a:cubicBezTo>
                  <a:pt x="1324812" y="1336557"/>
                  <a:pt x="1172507" y="1286332"/>
                  <a:pt x="1017784" y="1317025"/>
                </a:cubicBezTo>
                <a:cubicBezTo>
                  <a:pt x="993609" y="1322606"/>
                  <a:pt x="964599" y="1317025"/>
                  <a:pt x="940423" y="1311445"/>
                </a:cubicBezTo>
                <a:cubicBezTo>
                  <a:pt x="913830" y="1305864"/>
                  <a:pt x="889655" y="1294703"/>
                  <a:pt x="889655" y="1255638"/>
                </a:cubicBezTo>
                <a:cubicBezTo>
                  <a:pt x="889655" y="1227735"/>
                  <a:pt x="908995" y="1213784"/>
                  <a:pt x="928335" y="1202623"/>
                </a:cubicBezTo>
                <a:cubicBezTo>
                  <a:pt x="981521" y="1171929"/>
                  <a:pt x="1039542" y="1163558"/>
                  <a:pt x="1092728" y="1194252"/>
                </a:cubicBezTo>
                <a:cubicBezTo>
                  <a:pt x="1153167" y="1227735"/>
                  <a:pt x="1201518" y="1219364"/>
                  <a:pt x="1247451" y="1160768"/>
                </a:cubicBezTo>
                <a:cubicBezTo>
                  <a:pt x="1307889" y="1085430"/>
                  <a:pt x="1394920" y="1113333"/>
                  <a:pt x="1467447" y="1088220"/>
                </a:cubicBezTo>
                <a:cubicBezTo>
                  <a:pt x="1547226" y="1063107"/>
                  <a:pt x="1631840" y="1077059"/>
                  <a:pt x="1735794" y="1032414"/>
                </a:cubicBezTo>
                <a:cubicBezTo>
                  <a:pt x="1559313" y="982188"/>
                  <a:pt x="1397338" y="1057527"/>
                  <a:pt x="1218440" y="1007301"/>
                </a:cubicBezTo>
                <a:cubicBezTo>
                  <a:pt x="1290966" y="937543"/>
                  <a:pt x="1356240" y="957076"/>
                  <a:pt x="1416678" y="945914"/>
                </a:cubicBezTo>
                <a:cubicBezTo>
                  <a:pt x="1489204" y="931963"/>
                  <a:pt x="1561731" y="929172"/>
                  <a:pt x="1634257" y="915221"/>
                </a:cubicBezTo>
                <a:cubicBezTo>
                  <a:pt x="1701949" y="904060"/>
                  <a:pt x="1767223" y="884528"/>
                  <a:pt x="1834914" y="873366"/>
                </a:cubicBezTo>
                <a:cubicBezTo>
                  <a:pt x="1900187" y="862205"/>
                  <a:pt x="1967878" y="876157"/>
                  <a:pt x="2028317" y="814770"/>
                </a:cubicBezTo>
                <a:cubicBezTo>
                  <a:pt x="1863924" y="691996"/>
                  <a:pt x="1677773" y="750593"/>
                  <a:pt x="1484370" y="719899"/>
                </a:cubicBezTo>
                <a:cubicBezTo>
                  <a:pt x="1535138" y="661303"/>
                  <a:pt x="1588324" y="672464"/>
                  <a:pt x="1631840" y="655722"/>
                </a:cubicBezTo>
                <a:cubicBezTo>
                  <a:pt x="1651180" y="650142"/>
                  <a:pt x="1675355" y="650142"/>
                  <a:pt x="1682608" y="622239"/>
                </a:cubicBezTo>
                <a:cubicBezTo>
                  <a:pt x="1692278" y="585965"/>
                  <a:pt x="1670520" y="563642"/>
                  <a:pt x="1646344" y="552481"/>
                </a:cubicBezTo>
                <a:cubicBezTo>
                  <a:pt x="1537556" y="499465"/>
                  <a:pt x="1421514" y="471562"/>
                  <a:pt x="1305472" y="443659"/>
                </a:cubicBezTo>
                <a:cubicBezTo>
                  <a:pt x="1240198" y="429707"/>
                  <a:pt x="1170090" y="438078"/>
                  <a:pt x="1112068" y="393433"/>
                </a:cubicBezTo>
                <a:cubicBezTo>
                  <a:pt x="1324812" y="200902"/>
                  <a:pt x="1561731" y="237176"/>
                  <a:pt x="1801068" y="248337"/>
                </a:cubicBezTo>
                <a:cubicBezTo>
                  <a:pt x="2190293" y="265079"/>
                  <a:pt x="2579516" y="281821"/>
                  <a:pt x="2971158" y="253918"/>
                </a:cubicBezTo>
                <a:cubicBezTo>
                  <a:pt x="3287854" y="200902"/>
                  <a:pt x="3609388" y="195322"/>
                  <a:pt x="3930923" y="175789"/>
                </a:cubicBezTo>
                <a:cubicBezTo>
                  <a:pt x="4283882" y="150677"/>
                  <a:pt x="4641678" y="170209"/>
                  <a:pt x="4997057" y="172999"/>
                </a:cubicBezTo>
                <a:cubicBezTo>
                  <a:pt x="5253316" y="175789"/>
                  <a:pt x="5511992" y="200902"/>
                  <a:pt x="5768252" y="178580"/>
                </a:cubicBezTo>
                <a:cubicBezTo>
                  <a:pt x="6068027" y="153467"/>
                  <a:pt x="6372637" y="172999"/>
                  <a:pt x="6674829" y="164628"/>
                </a:cubicBezTo>
                <a:cubicBezTo>
                  <a:pt x="6810212" y="161838"/>
                  <a:pt x="6945593" y="139515"/>
                  <a:pt x="7080976" y="122774"/>
                </a:cubicBezTo>
                <a:cubicBezTo>
                  <a:pt x="7334817" y="89290"/>
                  <a:pt x="7591076" y="44645"/>
                  <a:pt x="7847336" y="58596"/>
                </a:cubicBezTo>
                <a:cubicBezTo>
                  <a:pt x="8006894" y="66967"/>
                  <a:pt x="8164034" y="66967"/>
                  <a:pt x="8328426" y="0"/>
                </a:cubicBezTo>
                <a:close/>
              </a:path>
            </a:pathLst>
          </a:cu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C58E394B-D66D-7B46-9D2E-DD75FB6D1586}"/>
              </a:ext>
            </a:extLst>
          </p:cNvPr>
          <p:cNvSpPr>
            <a:spLocks noGrp="1"/>
          </p:cNvSpPr>
          <p:nvPr>
            <p:ph type="sldNum" sz="quarter" idx="12"/>
          </p:nvPr>
        </p:nvSpPr>
        <p:spPr>
          <a:xfrm>
            <a:off x="8610600" y="6356350"/>
            <a:ext cx="2743200" cy="365125"/>
          </a:xfrm>
        </p:spPr>
        <p:txBody>
          <a:bodyPr>
            <a:normAutofit/>
          </a:bodyPr>
          <a:lstStyle/>
          <a:p>
            <a:pPr>
              <a:spcAft>
                <a:spcPts val="600"/>
              </a:spcAft>
            </a:pPr>
            <a:fld id="{BADB2036-7A71-F340-918E-157FC512CA35}" type="slidenum">
              <a:rPr lang="en-US"/>
              <a:pPr>
                <a:spcAft>
                  <a:spcPts val="600"/>
                </a:spcAft>
              </a:pPr>
              <a:t>1</a:t>
            </a:fld>
            <a:endParaRPr lang="en-US"/>
          </a:p>
        </p:txBody>
      </p:sp>
    </p:spTree>
    <p:extLst>
      <p:ext uri="{BB962C8B-B14F-4D97-AF65-F5344CB8AC3E}">
        <p14:creationId xmlns:p14="http://schemas.microsoft.com/office/powerpoint/2010/main" val="304624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838200" y="720725"/>
            <a:ext cx="8971625" cy="969963"/>
          </a:xfrm>
        </p:spPr>
        <p:txBody>
          <a:bodyPr>
            <a:normAutofit/>
          </a:bodyPr>
          <a:lstStyle/>
          <a:p>
            <a:pPr algn="ctr"/>
            <a:r>
              <a:rPr lang="en-US" sz="3600" b="1" i="1" dirty="0"/>
              <a:t>Election Day-Nov. 5, 2024- Biden  Leads</a:t>
            </a:r>
          </a:p>
        </p:txBody>
      </p:sp>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838200" y="1825625"/>
            <a:ext cx="7469458" cy="4351338"/>
          </a:xfrm>
        </p:spPr>
        <p:txBody>
          <a:bodyPr>
            <a:normAutofit/>
          </a:bodyPr>
          <a:lstStyle/>
          <a:p>
            <a:r>
              <a:rPr lang="en-US" sz="2000" b="1" dirty="0"/>
              <a:t>The popular vote is Biden 80.4 million, Trump 73.6 million, and others 6.8 million. </a:t>
            </a:r>
          </a:p>
          <a:p>
            <a:r>
              <a:rPr lang="en-US" sz="2200" dirty="0"/>
              <a:t>Biden leads in states with 303 electoral votes. </a:t>
            </a:r>
          </a:p>
          <a:p>
            <a:pPr lvl="1"/>
            <a:r>
              <a:rPr lang="en-US" sz="1800" dirty="0"/>
              <a:t>However, because of the new systems in Wisconsin and New Hampshire, Trump receives 5 of the votes, reducing Biden’s margin to 298-240.</a:t>
            </a:r>
          </a:p>
        </p:txBody>
      </p:sp>
      <p:sp>
        <p:nvSpPr>
          <p:cNvPr id="5" name="Slide Number Placeholder 4">
            <a:extLst>
              <a:ext uri="{FF2B5EF4-FFF2-40B4-BE49-F238E27FC236}">
                <a16:creationId xmlns:a16="http://schemas.microsoft.com/office/drawing/2014/main" id="{01722812-8F2B-FD4D-AA5F-E689B94072A2}"/>
              </a:ext>
            </a:extLst>
          </p:cNvPr>
          <p:cNvSpPr>
            <a:spLocks noGrp="1"/>
          </p:cNvSpPr>
          <p:nvPr>
            <p:ph type="sldNum" sz="quarter" idx="12"/>
          </p:nvPr>
        </p:nvSpPr>
        <p:spPr/>
        <p:txBody>
          <a:bodyPr/>
          <a:lstStyle/>
          <a:p>
            <a:fld id="{C96D23C6-A768-4C4D-8D6D-6E345292356B}" type="slidenum">
              <a:rPr lang="en-US" smtClean="0"/>
              <a:t>10</a:t>
            </a:fld>
            <a:endParaRPr lang="en-US" dirty="0"/>
          </a:p>
        </p:txBody>
      </p:sp>
      <p:graphicFrame>
        <p:nvGraphicFramePr>
          <p:cNvPr id="9" name="Object 8">
            <a:extLst>
              <a:ext uri="{FF2B5EF4-FFF2-40B4-BE49-F238E27FC236}">
                <a16:creationId xmlns:a16="http://schemas.microsoft.com/office/drawing/2014/main" id="{ABB4B3B3-1900-FDA7-A338-A422B99EA71C}"/>
              </a:ext>
            </a:extLst>
          </p:cNvPr>
          <p:cNvGraphicFramePr>
            <a:graphicFrameLocks noChangeAspect="1"/>
          </p:cNvGraphicFramePr>
          <p:nvPr>
            <p:extLst>
              <p:ext uri="{D42A27DB-BD31-4B8C-83A1-F6EECF244321}">
                <p14:modId xmlns:p14="http://schemas.microsoft.com/office/powerpoint/2010/main" val="1425175680"/>
              </p:ext>
            </p:extLst>
          </p:nvPr>
        </p:nvGraphicFramePr>
        <p:xfrm>
          <a:off x="8610600" y="1825625"/>
          <a:ext cx="3513408" cy="4311650"/>
        </p:xfrm>
        <a:graphic>
          <a:graphicData uri="http://schemas.openxmlformats.org/presentationml/2006/ole">
            <mc:AlternateContent xmlns:mc="http://schemas.openxmlformats.org/markup-compatibility/2006">
              <mc:Choice xmlns:v="urn:schemas-microsoft-com:vml" Requires="v">
                <p:oleObj name="Worksheet" r:id="rId2" imgW="3987800" imgH="7493000" progId="Excel.Sheet.12">
                  <p:embed/>
                </p:oleObj>
              </mc:Choice>
              <mc:Fallback>
                <p:oleObj name="Worksheet" r:id="rId2" imgW="3987800" imgH="7493000" progId="Excel.Sheet.12">
                  <p:embed/>
                  <p:pic>
                    <p:nvPicPr>
                      <p:cNvPr id="9" name="Object 8">
                        <a:extLst>
                          <a:ext uri="{FF2B5EF4-FFF2-40B4-BE49-F238E27FC236}">
                            <a16:creationId xmlns:a16="http://schemas.microsoft.com/office/drawing/2014/main" id="{ABB4B3B3-1900-FDA7-A338-A422B99EA71C}"/>
                          </a:ext>
                        </a:extLst>
                      </p:cNvPr>
                      <p:cNvPicPr/>
                      <p:nvPr/>
                    </p:nvPicPr>
                    <p:blipFill>
                      <a:blip r:embed="rId3"/>
                      <a:stretch>
                        <a:fillRect/>
                      </a:stretch>
                    </p:blipFill>
                    <p:spPr>
                      <a:xfrm>
                        <a:off x="8610600" y="1825625"/>
                        <a:ext cx="3513408" cy="4311650"/>
                      </a:xfrm>
                      <a:prstGeom prst="rect">
                        <a:avLst/>
                      </a:prstGeom>
                    </p:spPr>
                  </p:pic>
                </p:oleObj>
              </mc:Fallback>
            </mc:AlternateContent>
          </a:graphicData>
        </a:graphic>
      </p:graphicFrame>
      <p:pic>
        <p:nvPicPr>
          <p:cNvPr id="7" name="Picture 6" descr="A picture containing text&#10;&#10;Description automatically generated">
            <a:extLst>
              <a:ext uri="{FF2B5EF4-FFF2-40B4-BE49-F238E27FC236}">
                <a16:creationId xmlns:a16="http://schemas.microsoft.com/office/drawing/2014/main" id="{A06A0388-4857-91F5-E366-A6BE2E1E72C3}"/>
              </a:ext>
            </a:extLst>
          </p:cNvPr>
          <p:cNvPicPr>
            <a:picLocks noChangeAspect="1"/>
          </p:cNvPicPr>
          <p:nvPr/>
        </p:nvPicPr>
        <p:blipFill>
          <a:blip r:embed="rId4"/>
          <a:stretch>
            <a:fillRect/>
          </a:stretch>
        </p:blipFill>
        <p:spPr>
          <a:xfrm>
            <a:off x="0" y="-21177"/>
            <a:ext cx="2531533" cy="772603"/>
          </a:xfrm>
          <a:prstGeom prst="rect">
            <a:avLst/>
          </a:prstGeom>
        </p:spPr>
      </p:pic>
    </p:spTree>
    <p:extLst>
      <p:ext uri="{BB962C8B-B14F-4D97-AF65-F5344CB8AC3E}">
        <p14:creationId xmlns:p14="http://schemas.microsoft.com/office/powerpoint/2010/main" val="187619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December 12-14,2024:State Legislatures Meet</a:t>
            </a:r>
          </a:p>
        </p:txBody>
      </p:sp>
      <p:pic>
        <p:nvPicPr>
          <p:cNvPr id="6" name="Picture 5" descr="A picture containing text&#10;&#10;Description automatically generated">
            <a:extLst>
              <a:ext uri="{FF2B5EF4-FFF2-40B4-BE49-F238E27FC236}">
                <a16:creationId xmlns:a16="http://schemas.microsoft.com/office/drawing/2014/main" id="{6ACAD054-0153-C873-470C-7CBF37302766}"/>
              </a:ext>
            </a:extLst>
          </p:cNvPr>
          <p:cNvPicPr>
            <a:picLocks noChangeAspect="1"/>
          </p:cNvPicPr>
          <p:nvPr/>
        </p:nvPicPr>
        <p:blipFill>
          <a:blip r:embed="rId2"/>
          <a:stretch>
            <a:fillRect/>
          </a:stretch>
        </p:blipFill>
        <p:spPr>
          <a:xfrm>
            <a:off x="644055" y="3627782"/>
            <a:ext cx="2716982" cy="906762"/>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917093" y="2494450"/>
            <a:ext cx="6850006" cy="3563159"/>
          </a:xfrm>
        </p:spPr>
        <p:txBody>
          <a:bodyPr>
            <a:normAutofit/>
          </a:bodyPr>
          <a:lstStyle/>
          <a:p>
            <a:r>
              <a:rPr lang="en-US" sz="1900" dirty="0"/>
              <a:t>State Legislatures meet to appoint electors. </a:t>
            </a:r>
          </a:p>
          <a:p>
            <a:r>
              <a:rPr lang="en-US" sz="1900" dirty="0"/>
              <a:t>In Arizona and Pennsylvania, state legislatures, invoking the “Failed Election Act of 1845,” claiming fraudulent voting and cast their votes for the Trump slate of electors.</a:t>
            </a:r>
          </a:p>
          <a:p>
            <a:pPr lvl="1"/>
            <a:r>
              <a:rPr lang="en-US" sz="1900" dirty="0"/>
              <a:t>Republican Governors in both states approve the decision of the state legislatures. </a:t>
            </a:r>
          </a:p>
          <a:p>
            <a:r>
              <a:rPr lang="en-US" sz="1900" dirty="0"/>
              <a:t>In Michigan, the State Legislatures approves a Trump slate of electors.</a:t>
            </a:r>
          </a:p>
          <a:p>
            <a:pPr lvl="1"/>
            <a:r>
              <a:rPr lang="en-US" sz="1900" dirty="0"/>
              <a:t> The Governor approve a Biden slate of electors. </a:t>
            </a:r>
          </a:p>
          <a:p>
            <a:endParaRPr lang="en-US" sz="1900" dirty="0"/>
          </a:p>
          <a:p>
            <a:endParaRPr lang="en-US" sz="1900" dirty="0"/>
          </a:p>
        </p:txBody>
      </p:sp>
      <p:sp>
        <p:nvSpPr>
          <p:cNvPr id="5" name="Slide Number Placeholder 4">
            <a:extLst>
              <a:ext uri="{FF2B5EF4-FFF2-40B4-BE49-F238E27FC236}">
                <a16:creationId xmlns:a16="http://schemas.microsoft.com/office/drawing/2014/main" id="{01722812-8F2B-FD4D-AA5F-E689B94072A2}"/>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11</a:t>
            </a:fld>
            <a:endParaRPr lang="en-US" sz="1000"/>
          </a:p>
        </p:txBody>
      </p:sp>
    </p:spTree>
    <p:extLst>
      <p:ext uri="{BB962C8B-B14F-4D97-AF65-F5344CB8AC3E}">
        <p14:creationId xmlns:p14="http://schemas.microsoft.com/office/powerpoint/2010/main" val="2849876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838200" y="687839"/>
            <a:ext cx="10515600" cy="1137786"/>
          </a:xfrm>
        </p:spPr>
        <p:txBody>
          <a:bodyPr>
            <a:normAutofit/>
          </a:bodyPr>
          <a:lstStyle/>
          <a:p>
            <a:pPr algn="ctr"/>
            <a:r>
              <a:rPr lang="en-US" sz="4000" b="1" i="1" dirty="0"/>
              <a:t>Dec. 16, 2024, Electoral College Meets</a:t>
            </a:r>
          </a:p>
        </p:txBody>
      </p:sp>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838200" y="2077156"/>
            <a:ext cx="10515600" cy="4279194"/>
          </a:xfrm>
        </p:spPr>
        <p:txBody>
          <a:bodyPr>
            <a:normAutofit/>
          </a:bodyPr>
          <a:lstStyle/>
          <a:p>
            <a:pPr marL="0" indent="0">
              <a:buNone/>
            </a:pPr>
            <a:r>
              <a:rPr lang="en-US" sz="1800" dirty="0"/>
              <a:t>The Electors meet. </a:t>
            </a:r>
          </a:p>
          <a:p>
            <a:pPr lvl="1"/>
            <a:r>
              <a:rPr lang="en-US" sz="2000" dirty="0"/>
              <a:t>Trump receives 270 votes.</a:t>
            </a:r>
          </a:p>
          <a:p>
            <a:pPr lvl="1"/>
            <a:r>
              <a:rPr lang="en-US" sz="2000" dirty="0"/>
              <a:t>Biden receives 253 votes.</a:t>
            </a:r>
          </a:p>
          <a:p>
            <a:pPr lvl="1"/>
            <a:r>
              <a:rPr lang="en-US" sz="2000" dirty="0"/>
              <a:t>Michigan’s 15 votes are still being disputed.</a:t>
            </a:r>
          </a:p>
          <a:p>
            <a:pPr lvl="1"/>
            <a:r>
              <a:rPr lang="en-US" sz="2800" dirty="0"/>
              <a:t>Trump declares victory.</a:t>
            </a:r>
          </a:p>
          <a:p>
            <a:pPr lvl="1"/>
            <a:endParaRPr lang="en-US" sz="2000" b="1" dirty="0"/>
          </a:p>
          <a:p>
            <a:pPr marL="0" indent="0">
              <a:buNone/>
            </a:pPr>
            <a:endParaRPr lang="en-US" sz="1800" b="1" dirty="0"/>
          </a:p>
          <a:p>
            <a:endParaRPr lang="en-US" sz="1800" b="1" dirty="0"/>
          </a:p>
          <a:p>
            <a:pPr marL="0" indent="0">
              <a:buNone/>
            </a:pPr>
            <a:endParaRPr lang="en-US" sz="1800" dirty="0"/>
          </a:p>
          <a:p>
            <a:pPr marL="0" indent="0">
              <a:buNone/>
            </a:pPr>
            <a:endParaRPr lang="en-US" dirty="0"/>
          </a:p>
        </p:txBody>
      </p:sp>
      <p:sp>
        <p:nvSpPr>
          <p:cNvPr id="5" name="Slide Number Placeholder 4">
            <a:extLst>
              <a:ext uri="{FF2B5EF4-FFF2-40B4-BE49-F238E27FC236}">
                <a16:creationId xmlns:a16="http://schemas.microsoft.com/office/drawing/2014/main" id="{01722812-8F2B-FD4D-AA5F-E689B94072A2}"/>
              </a:ext>
            </a:extLst>
          </p:cNvPr>
          <p:cNvSpPr>
            <a:spLocks noGrp="1"/>
          </p:cNvSpPr>
          <p:nvPr>
            <p:ph type="sldNum" sz="quarter" idx="12"/>
          </p:nvPr>
        </p:nvSpPr>
        <p:spPr/>
        <p:txBody>
          <a:bodyPr/>
          <a:lstStyle/>
          <a:p>
            <a:fld id="{C96D23C6-A768-4C4D-8D6D-6E345292356B}" type="slidenum">
              <a:rPr lang="en-US" smtClean="0"/>
              <a:t>12</a:t>
            </a:fld>
            <a:endParaRPr lang="en-US" dirty="0"/>
          </a:p>
        </p:txBody>
      </p:sp>
      <p:pic>
        <p:nvPicPr>
          <p:cNvPr id="7" name="Picture 6" descr="Logo&#10;&#10;Description automatically generated">
            <a:extLst>
              <a:ext uri="{FF2B5EF4-FFF2-40B4-BE49-F238E27FC236}">
                <a16:creationId xmlns:a16="http://schemas.microsoft.com/office/drawing/2014/main" id="{20AF4CE3-ECD8-24AE-3732-782C42E62E73}"/>
              </a:ext>
            </a:extLst>
          </p:cNvPr>
          <p:cNvPicPr>
            <a:picLocks noChangeAspect="1"/>
          </p:cNvPicPr>
          <p:nvPr/>
        </p:nvPicPr>
        <p:blipFill>
          <a:blip r:embed="rId2"/>
          <a:stretch>
            <a:fillRect/>
          </a:stretch>
        </p:blipFill>
        <p:spPr>
          <a:xfrm>
            <a:off x="6366932" y="2223910"/>
            <a:ext cx="5588001" cy="3491089"/>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3E118479-7C66-EDF5-FF86-680C5EF59DF8}"/>
              </a:ext>
            </a:extLst>
          </p:cNvPr>
          <p:cNvPicPr>
            <a:picLocks noChangeAspect="1"/>
          </p:cNvPicPr>
          <p:nvPr/>
        </p:nvPicPr>
        <p:blipFill>
          <a:blip r:embed="rId3"/>
          <a:stretch>
            <a:fillRect/>
          </a:stretch>
        </p:blipFill>
        <p:spPr>
          <a:xfrm>
            <a:off x="0" y="-84764"/>
            <a:ext cx="2531533" cy="772603"/>
          </a:xfrm>
          <a:prstGeom prst="rect">
            <a:avLst/>
          </a:prstGeom>
        </p:spPr>
      </p:pic>
    </p:spTree>
    <p:extLst>
      <p:ext uri="{BB962C8B-B14F-4D97-AF65-F5344CB8AC3E}">
        <p14:creationId xmlns:p14="http://schemas.microsoft.com/office/powerpoint/2010/main" val="374327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9971432-B20B-2BE2-F6DB-5DD910B69FDA}"/>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Dec. 17, 2024: Democrats Sue</a:t>
            </a:r>
          </a:p>
        </p:txBody>
      </p:sp>
      <p:pic>
        <p:nvPicPr>
          <p:cNvPr id="6" name="Picture 5" descr="A picture containing text&#10;&#10;Description automatically generated">
            <a:extLst>
              <a:ext uri="{FF2B5EF4-FFF2-40B4-BE49-F238E27FC236}">
                <a16:creationId xmlns:a16="http://schemas.microsoft.com/office/drawing/2014/main" id="{5526553D-F4BE-1110-1B7C-6ACC660EEFA1}"/>
              </a:ext>
            </a:extLst>
          </p:cNvPr>
          <p:cNvPicPr>
            <a:picLocks noChangeAspect="1"/>
          </p:cNvPicPr>
          <p:nvPr/>
        </p:nvPicPr>
        <p:blipFill>
          <a:blip r:embed="rId2"/>
          <a:stretch>
            <a:fillRect/>
          </a:stretch>
        </p:blipFill>
        <p:spPr>
          <a:xfrm>
            <a:off x="644056" y="3820681"/>
            <a:ext cx="2988830" cy="906762"/>
          </a:xfrm>
          <a:prstGeom prst="rect">
            <a:avLst/>
          </a:prstGeom>
        </p:spPr>
      </p:pic>
      <p:sp>
        <p:nvSpPr>
          <p:cNvPr id="3" name="Content Placeholder 2">
            <a:extLst>
              <a:ext uri="{FF2B5EF4-FFF2-40B4-BE49-F238E27FC236}">
                <a16:creationId xmlns:a16="http://schemas.microsoft.com/office/drawing/2014/main" id="{CBF836DB-2F1F-DBB2-7601-EB03F7A57AB8}"/>
              </a:ext>
            </a:extLst>
          </p:cNvPr>
          <p:cNvSpPr>
            <a:spLocks noGrp="1"/>
          </p:cNvSpPr>
          <p:nvPr>
            <p:ph idx="1"/>
          </p:nvPr>
        </p:nvSpPr>
        <p:spPr>
          <a:xfrm>
            <a:off x="3892379" y="2494450"/>
            <a:ext cx="6874720" cy="3563159"/>
          </a:xfrm>
        </p:spPr>
        <p:txBody>
          <a:bodyPr>
            <a:normAutofit/>
          </a:bodyPr>
          <a:lstStyle/>
          <a:p>
            <a:pPr marL="0" indent="0">
              <a:buNone/>
            </a:pPr>
            <a:r>
              <a:rPr lang="en-US" sz="2000" dirty="0"/>
              <a:t>Democrats file lawsuits claiming Biden won Arizona, Pennsylvania, and Michigan, as he received more popular votes in each state. </a:t>
            </a:r>
          </a:p>
          <a:p>
            <a:r>
              <a:rPr lang="en-US" sz="2000" dirty="0"/>
              <a:t>They claim the laws in Pennsylvania and Arizona, giving the State Legislature the final authority, are illegal. </a:t>
            </a:r>
          </a:p>
          <a:p>
            <a:r>
              <a:rPr lang="en-US" sz="2000" dirty="0"/>
              <a:t>They also claim that in Michigan, the slate supported by the Governor should be accepted instead of those supported by the State Legislatures. </a:t>
            </a:r>
          </a:p>
          <a:p>
            <a:pPr marL="0" indent="0">
              <a:buNone/>
            </a:pPr>
            <a:r>
              <a:rPr lang="en-US" sz="2000" dirty="0"/>
              <a:t> </a:t>
            </a:r>
          </a:p>
        </p:txBody>
      </p:sp>
      <p:sp>
        <p:nvSpPr>
          <p:cNvPr id="4" name="Slide Number Placeholder 3">
            <a:extLst>
              <a:ext uri="{FF2B5EF4-FFF2-40B4-BE49-F238E27FC236}">
                <a16:creationId xmlns:a16="http://schemas.microsoft.com/office/drawing/2014/main" id="{F8648BE0-296C-E646-0B0B-8D5F46F93E02}"/>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13</a:t>
            </a:fld>
            <a:endParaRPr lang="en-US" sz="1000"/>
          </a:p>
        </p:txBody>
      </p:sp>
    </p:spTree>
    <p:extLst>
      <p:ext uri="{BB962C8B-B14F-4D97-AF65-F5344CB8AC3E}">
        <p14:creationId xmlns:p14="http://schemas.microsoft.com/office/powerpoint/2010/main" val="1141313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Dec 21, 2024: The Supreme Court</a:t>
            </a:r>
          </a:p>
        </p:txBody>
      </p:sp>
      <p:pic>
        <p:nvPicPr>
          <p:cNvPr id="7" name="Picture 6" descr="A picture containing text&#10;&#10;Description automatically generated">
            <a:extLst>
              <a:ext uri="{FF2B5EF4-FFF2-40B4-BE49-F238E27FC236}">
                <a16:creationId xmlns:a16="http://schemas.microsoft.com/office/drawing/2014/main" id="{BE43CE96-C2D1-DAB3-F35B-BFFC55CD4460}"/>
              </a:ext>
            </a:extLst>
          </p:cNvPr>
          <p:cNvPicPr>
            <a:picLocks noChangeAspect="1"/>
          </p:cNvPicPr>
          <p:nvPr/>
        </p:nvPicPr>
        <p:blipFill>
          <a:blip r:embed="rId2"/>
          <a:stretch>
            <a:fillRect/>
          </a:stretch>
        </p:blipFill>
        <p:spPr>
          <a:xfrm>
            <a:off x="247136" y="3820681"/>
            <a:ext cx="3311610" cy="906762"/>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558747" y="2494450"/>
            <a:ext cx="7208352" cy="3563159"/>
          </a:xfrm>
        </p:spPr>
        <p:txBody>
          <a:bodyPr>
            <a:normAutofit/>
          </a:bodyPr>
          <a:lstStyle/>
          <a:p>
            <a:pPr marL="0" indent="0">
              <a:buNone/>
            </a:pPr>
            <a:r>
              <a:rPr lang="en-US" sz="1700" dirty="0"/>
              <a:t>Dec 21:</a:t>
            </a:r>
          </a:p>
          <a:p>
            <a:r>
              <a:rPr lang="en-US" sz="2000" dirty="0"/>
              <a:t>The Supreme Court refuses to rule on the legitimacy of the Arizona and Pennsylvania slates, claiming that the election rules have been determined by the 12</a:t>
            </a:r>
            <a:r>
              <a:rPr lang="en-US" sz="2000" baseline="30000" dirty="0"/>
              <a:t>th</a:t>
            </a:r>
            <a:r>
              <a:rPr lang="en-US" sz="2000" dirty="0"/>
              <a:t> and 20</a:t>
            </a:r>
            <a:r>
              <a:rPr lang="en-US" sz="2000" baseline="30000" dirty="0"/>
              <a:t>th</a:t>
            </a:r>
            <a:r>
              <a:rPr lang="en-US" sz="2000" dirty="0"/>
              <a:t> Amendments.</a:t>
            </a:r>
          </a:p>
          <a:p>
            <a:r>
              <a:rPr lang="en-US" sz="2000" dirty="0"/>
              <a:t>The Court also refuses to rule on the selection of two competing slates from Michigan, saying this is the responsibility of Congress. </a:t>
            </a:r>
          </a:p>
          <a:p>
            <a:pPr marL="0" indent="0">
              <a:buNone/>
            </a:pPr>
            <a:endParaRPr lang="en-US" sz="2000" dirty="0"/>
          </a:p>
          <a:p>
            <a:pPr marL="0" indent="0">
              <a:buNone/>
            </a:pPr>
            <a:r>
              <a:rPr lang="en-US" sz="2000" dirty="0"/>
              <a:t>Dec. 23: </a:t>
            </a:r>
          </a:p>
          <a:p>
            <a:r>
              <a:rPr lang="en-US" sz="2000" dirty="0"/>
              <a:t>Votes are sent to the President of the Senate, Kamala Harris.</a:t>
            </a:r>
          </a:p>
          <a:p>
            <a:pPr marL="0" indent="0">
              <a:buNone/>
            </a:pPr>
            <a:endParaRPr lang="en-US" sz="1700" b="1" dirty="0"/>
          </a:p>
        </p:txBody>
      </p:sp>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14</a:t>
            </a:fld>
            <a:endParaRPr lang="en-US" sz="1000"/>
          </a:p>
        </p:txBody>
      </p:sp>
    </p:spTree>
    <p:extLst>
      <p:ext uri="{BB962C8B-B14F-4D97-AF65-F5344CB8AC3E}">
        <p14:creationId xmlns:p14="http://schemas.microsoft.com/office/powerpoint/2010/main" val="47259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Jan. 6, 2025: Joint Session of Congress</a:t>
            </a:r>
          </a:p>
        </p:txBody>
      </p:sp>
      <p:pic>
        <p:nvPicPr>
          <p:cNvPr id="7" name="Picture 6" descr="A picture containing text&#10;&#10;Description automatically generated">
            <a:extLst>
              <a:ext uri="{FF2B5EF4-FFF2-40B4-BE49-F238E27FC236}">
                <a16:creationId xmlns:a16="http://schemas.microsoft.com/office/drawing/2014/main" id="{99F4C06E-0DF2-9CD2-5E8F-E7782B6BF613}"/>
              </a:ext>
            </a:extLst>
          </p:cNvPr>
          <p:cNvPicPr>
            <a:picLocks noChangeAspect="1"/>
          </p:cNvPicPr>
          <p:nvPr/>
        </p:nvPicPr>
        <p:blipFill>
          <a:blip r:embed="rId2"/>
          <a:stretch>
            <a:fillRect/>
          </a:stretch>
        </p:blipFill>
        <p:spPr>
          <a:xfrm>
            <a:off x="409710" y="3542056"/>
            <a:ext cx="2765976" cy="696312"/>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459893" y="2494450"/>
            <a:ext cx="7307206" cy="3563159"/>
          </a:xfrm>
        </p:spPr>
        <p:txBody>
          <a:bodyPr>
            <a:normAutofit fontScale="92500" lnSpcReduction="10000"/>
          </a:bodyPr>
          <a:lstStyle/>
          <a:p>
            <a:pPr marL="0" indent="0">
              <a:buNone/>
            </a:pPr>
            <a:endParaRPr lang="en-US" sz="1300" b="1" dirty="0"/>
          </a:p>
          <a:p>
            <a:pPr marL="0" indent="0">
              <a:buNone/>
            </a:pPr>
            <a:r>
              <a:rPr lang="en-US" sz="2000" b="1" dirty="0"/>
              <a:t>Jan. 6, 2025: 1:00 p.m.</a:t>
            </a:r>
          </a:p>
          <a:p>
            <a:pPr marL="0" indent="0">
              <a:buNone/>
            </a:pPr>
            <a:r>
              <a:rPr lang="en-US" sz="2000" b="1" dirty="0"/>
              <a:t>Congress meets in a joint session under the 12</a:t>
            </a:r>
            <a:r>
              <a:rPr lang="en-US" sz="2000" b="1" baseline="30000" dirty="0"/>
              <a:t>th</a:t>
            </a:r>
            <a:r>
              <a:rPr lang="en-US" sz="2000" b="1" dirty="0"/>
              <a:t> Amendment and the Electoral Count Act. </a:t>
            </a:r>
          </a:p>
          <a:p>
            <a:pPr marL="0" indent="0">
              <a:buNone/>
            </a:pPr>
            <a:endParaRPr lang="en-US" sz="2000" b="1" dirty="0"/>
          </a:p>
          <a:p>
            <a:pPr marL="0" indent="0">
              <a:buNone/>
            </a:pPr>
            <a:r>
              <a:rPr lang="en-US" sz="2000" dirty="0"/>
              <a:t>Vice President Harris begins the count of the Electoral votes.</a:t>
            </a:r>
          </a:p>
          <a:p>
            <a:r>
              <a:rPr lang="en-US" sz="2000" dirty="0"/>
              <a:t>After Alaska and Alabama are counted, Harris announces she will not open the ballots from Arizona. She says that Biden won the state and the votes from the legislature and the Governor are illegal.</a:t>
            </a:r>
          </a:p>
          <a:p>
            <a:r>
              <a:rPr lang="en-US" sz="2000" dirty="0"/>
              <a:t>Objections are filed by the Republicans.</a:t>
            </a:r>
          </a:p>
          <a:p>
            <a:r>
              <a:rPr lang="en-US" sz="2000" dirty="0"/>
              <a:t>The meeting is adjourned.</a:t>
            </a:r>
          </a:p>
        </p:txBody>
      </p:sp>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15</a:t>
            </a:fld>
            <a:endParaRPr lang="en-US" sz="1000"/>
          </a:p>
        </p:txBody>
      </p:sp>
      <p:sp>
        <p:nvSpPr>
          <p:cNvPr id="5" name="TextBox 4">
            <a:extLst>
              <a:ext uri="{FF2B5EF4-FFF2-40B4-BE49-F238E27FC236}">
                <a16:creationId xmlns:a16="http://schemas.microsoft.com/office/drawing/2014/main" id="{D680E2EF-A028-FA44-8BEB-F946875BAE29}"/>
              </a:ext>
            </a:extLst>
          </p:cNvPr>
          <p:cNvSpPr txBox="1"/>
          <p:nvPr/>
        </p:nvSpPr>
        <p:spPr>
          <a:xfrm>
            <a:off x="-2074127" y="366875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2359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Jan. 6, 2025: The Two Houses Meet Separately</a:t>
            </a:r>
          </a:p>
        </p:txBody>
      </p:sp>
      <p:pic>
        <p:nvPicPr>
          <p:cNvPr id="7" name="Picture 6" descr="A picture containing text&#10;&#10;Description automatically generated">
            <a:extLst>
              <a:ext uri="{FF2B5EF4-FFF2-40B4-BE49-F238E27FC236}">
                <a16:creationId xmlns:a16="http://schemas.microsoft.com/office/drawing/2014/main" id="{426C2643-42A6-E6A3-1E9A-73C01682133E}"/>
              </a:ext>
            </a:extLst>
          </p:cNvPr>
          <p:cNvPicPr>
            <a:picLocks noChangeAspect="1"/>
          </p:cNvPicPr>
          <p:nvPr/>
        </p:nvPicPr>
        <p:blipFill>
          <a:blip r:embed="rId2"/>
          <a:stretch>
            <a:fillRect/>
          </a:stretch>
        </p:blipFill>
        <p:spPr>
          <a:xfrm>
            <a:off x="409710" y="3610824"/>
            <a:ext cx="2345847" cy="751111"/>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165267" y="2494450"/>
            <a:ext cx="7601831" cy="3563159"/>
          </a:xfrm>
        </p:spPr>
        <p:txBody>
          <a:bodyPr>
            <a:normAutofit/>
          </a:bodyPr>
          <a:lstStyle/>
          <a:p>
            <a:pPr marL="0" indent="0">
              <a:buNone/>
            </a:pPr>
            <a:r>
              <a:rPr lang="en-US" sz="1900" b="1" dirty="0"/>
              <a:t>Jan. 6, 2025: 4:00 p.m.</a:t>
            </a:r>
          </a:p>
          <a:p>
            <a:pPr marL="0" indent="0">
              <a:buNone/>
            </a:pPr>
            <a:r>
              <a:rPr lang="en-US" sz="1900" b="1" dirty="0"/>
              <a:t>The Senate and the House meet separately to consider the objections to the electors from Arizona. </a:t>
            </a:r>
          </a:p>
          <a:p>
            <a:pPr marL="0" indent="0">
              <a:buNone/>
            </a:pPr>
            <a:endParaRPr lang="en-US" sz="1900" b="1" dirty="0"/>
          </a:p>
          <a:p>
            <a:r>
              <a:rPr lang="en-US" sz="1900" b="1" dirty="0"/>
              <a:t>In the Senate, Harris, </a:t>
            </a:r>
          </a:p>
          <a:p>
            <a:pPr lvl="1"/>
            <a:r>
              <a:rPr lang="en-US" sz="1900" b="1" dirty="0"/>
              <a:t>Declares the votes from all 4 states are illegal.</a:t>
            </a:r>
          </a:p>
          <a:p>
            <a:pPr lvl="1"/>
            <a:r>
              <a:rPr lang="en-US" sz="1900" b="1" dirty="0"/>
              <a:t>She has followed the rules of the Electoral Count Act of 1887, and </a:t>
            </a:r>
          </a:p>
          <a:p>
            <a:pPr lvl="1"/>
            <a:r>
              <a:rPr lang="en-US" sz="1900" b="1" dirty="0"/>
              <a:t>Biden is duly elected President. </a:t>
            </a:r>
          </a:p>
          <a:p>
            <a:pPr marL="0" indent="0">
              <a:buNone/>
            </a:pPr>
            <a:endParaRPr lang="en-US" sz="1900" b="1" dirty="0"/>
          </a:p>
        </p:txBody>
      </p:sp>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16</a:t>
            </a:fld>
            <a:endParaRPr lang="en-US" sz="1000"/>
          </a:p>
        </p:txBody>
      </p:sp>
      <p:sp>
        <p:nvSpPr>
          <p:cNvPr id="5" name="TextBox 4">
            <a:extLst>
              <a:ext uri="{FF2B5EF4-FFF2-40B4-BE49-F238E27FC236}">
                <a16:creationId xmlns:a16="http://schemas.microsoft.com/office/drawing/2014/main" id="{D680E2EF-A028-FA44-8BEB-F946875BAE29}"/>
              </a:ext>
            </a:extLst>
          </p:cNvPr>
          <p:cNvSpPr txBox="1"/>
          <p:nvPr/>
        </p:nvSpPr>
        <p:spPr>
          <a:xfrm>
            <a:off x="-2074127" y="366875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73654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Jan. 6, 2025: The House of Representatives</a:t>
            </a:r>
          </a:p>
        </p:txBody>
      </p:sp>
      <p:pic>
        <p:nvPicPr>
          <p:cNvPr id="7" name="Picture 6" descr="A picture containing text&#10;&#10;Description automatically generated">
            <a:extLst>
              <a:ext uri="{FF2B5EF4-FFF2-40B4-BE49-F238E27FC236}">
                <a16:creationId xmlns:a16="http://schemas.microsoft.com/office/drawing/2014/main" id="{056E38F6-B3D1-4F35-3AFD-0C836F7A75AD}"/>
              </a:ext>
            </a:extLst>
          </p:cNvPr>
          <p:cNvPicPr>
            <a:picLocks noChangeAspect="1"/>
          </p:cNvPicPr>
          <p:nvPr/>
        </p:nvPicPr>
        <p:blipFill>
          <a:blip r:embed="rId2"/>
          <a:stretch>
            <a:fillRect/>
          </a:stretch>
        </p:blipFill>
        <p:spPr>
          <a:xfrm>
            <a:off x="196394" y="3610824"/>
            <a:ext cx="2559163" cy="704002"/>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165267" y="2494450"/>
            <a:ext cx="7601831" cy="3563159"/>
          </a:xfrm>
        </p:spPr>
        <p:txBody>
          <a:bodyPr>
            <a:normAutofit fontScale="92500"/>
          </a:bodyPr>
          <a:lstStyle/>
          <a:p>
            <a:pPr marL="0" indent="0">
              <a:buNone/>
            </a:pPr>
            <a:r>
              <a:rPr lang="en-US" sz="2000" b="1" dirty="0"/>
              <a:t>Jan. 6, 2025: 4:00 p.m.</a:t>
            </a:r>
          </a:p>
          <a:p>
            <a:pPr marL="0" indent="0">
              <a:buNone/>
            </a:pPr>
            <a:r>
              <a:rPr lang="en-US" sz="2000" dirty="0"/>
              <a:t>Since the joint session has not produced a victor in the Electoral College, Speaker Kevin McCarthy invokes the 12</a:t>
            </a:r>
            <a:r>
              <a:rPr lang="en-US" sz="2000" baseline="30000" dirty="0"/>
              <a:t>th</a:t>
            </a:r>
            <a:r>
              <a:rPr lang="en-US" sz="2000" dirty="0"/>
              <a:t> Amendment, which states, </a:t>
            </a:r>
          </a:p>
          <a:p>
            <a:pPr lvl="1"/>
            <a:r>
              <a:rPr lang="en-US" sz="2000" i="1" dirty="0"/>
              <a:t>If no person have such majority, then from the persons having the highest numbers… the House of Representatives shall choose immediately, by ballot, the President.”</a:t>
            </a:r>
          </a:p>
          <a:p>
            <a:pPr marL="457200" lvl="2" indent="0">
              <a:buNone/>
            </a:pPr>
            <a:endParaRPr lang="en-US" b="1" dirty="0"/>
          </a:p>
          <a:p>
            <a:pPr marL="285750" lvl="2" indent="-285750"/>
            <a:r>
              <a:rPr lang="en-US" b="1" dirty="0"/>
              <a:t>The House votes to approve the electoral votes from Arizona, Michigan, and Pennsylvania, and declares Donald Trump as President. </a:t>
            </a:r>
          </a:p>
          <a:p>
            <a:pPr marL="742950" lvl="2" indent="-285750"/>
            <a:endParaRPr lang="en-US" b="1" dirty="0"/>
          </a:p>
          <a:p>
            <a:pPr marL="0" lvl="2" indent="0"/>
            <a:r>
              <a:rPr lang="en-US" b="1" dirty="0"/>
              <a:t>Democrats protest and file a lawsuit with the Supreme Court. </a:t>
            </a:r>
          </a:p>
          <a:p>
            <a:pPr marL="742950" lvl="2" indent="-285750"/>
            <a:endParaRPr lang="en-US" b="1" dirty="0"/>
          </a:p>
          <a:p>
            <a:pPr marL="0" indent="0">
              <a:buNone/>
            </a:pPr>
            <a:endParaRPr lang="en-US" sz="1500" b="1" dirty="0"/>
          </a:p>
        </p:txBody>
      </p:sp>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17</a:t>
            </a:fld>
            <a:endParaRPr lang="en-US" sz="1000"/>
          </a:p>
        </p:txBody>
      </p:sp>
      <p:sp>
        <p:nvSpPr>
          <p:cNvPr id="5" name="TextBox 4">
            <a:extLst>
              <a:ext uri="{FF2B5EF4-FFF2-40B4-BE49-F238E27FC236}">
                <a16:creationId xmlns:a16="http://schemas.microsoft.com/office/drawing/2014/main" id="{D680E2EF-A028-FA44-8BEB-F946875BAE29}"/>
              </a:ext>
            </a:extLst>
          </p:cNvPr>
          <p:cNvSpPr txBox="1"/>
          <p:nvPr/>
        </p:nvSpPr>
        <p:spPr>
          <a:xfrm>
            <a:off x="-2074127" y="366875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63453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9F1FFA9-D672-408C-9220-ADEEC6ABD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646387" y="365125"/>
            <a:ext cx="4247772" cy="1938076"/>
          </a:xfrm>
        </p:spPr>
        <p:txBody>
          <a:bodyPr>
            <a:normAutofit/>
          </a:bodyPr>
          <a:lstStyle/>
          <a:p>
            <a:r>
              <a:rPr lang="en-US" sz="3600" b="1" i="1" dirty="0"/>
              <a:t>Jan. 7, 2025: RIOTS</a:t>
            </a:r>
          </a:p>
        </p:txBody>
      </p:sp>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93538" y="2482589"/>
            <a:ext cx="4581873" cy="3694373"/>
          </a:xfrm>
        </p:spPr>
        <p:txBody>
          <a:bodyPr>
            <a:normAutofit/>
          </a:bodyPr>
          <a:lstStyle/>
          <a:p>
            <a:pPr marL="228600" lvl="1"/>
            <a:r>
              <a:rPr lang="en-US" sz="2000" dirty="0"/>
              <a:t>Rioting Erupts throughout the country. </a:t>
            </a:r>
          </a:p>
          <a:p>
            <a:pPr marL="228600" lvl="1"/>
            <a:r>
              <a:rPr lang="en-US" sz="2000" dirty="0"/>
              <a:t>The Dow drops 5,000 points. </a:t>
            </a:r>
          </a:p>
          <a:p>
            <a:pPr marL="228600" lvl="1"/>
            <a:r>
              <a:rPr lang="en-US" sz="2000" dirty="0"/>
              <a:t>500 people are shot. </a:t>
            </a:r>
          </a:p>
          <a:p>
            <a:pPr marL="228600" lvl="1"/>
            <a:r>
              <a:rPr lang="en-US" sz="2000" dirty="0"/>
              <a:t>Stock markets plunge around the world. </a:t>
            </a:r>
          </a:p>
          <a:p>
            <a:pPr lvl="2"/>
            <a:endParaRPr lang="en-US" b="1" dirty="0"/>
          </a:p>
          <a:p>
            <a:pPr marL="457200" lvl="3" indent="0">
              <a:buNone/>
            </a:pPr>
            <a:endParaRPr lang="en-US" sz="1400" b="1" dirty="0"/>
          </a:p>
        </p:txBody>
      </p:sp>
      <p:pic>
        <p:nvPicPr>
          <p:cNvPr id="7" name="Picture 6" descr="A group of people standing around a fire&#10;&#10;Description automatically generated">
            <a:extLst>
              <a:ext uri="{FF2B5EF4-FFF2-40B4-BE49-F238E27FC236}">
                <a16:creationId xmlns:a16="http://schemas.microsoft.com/office/drawing/2014/main" id="{7C47A6E4-BFCF-A04B-B3AE-BAE2A63264A5}"/>
              </a:ext>
            </a:extLst>
          </p:cNvPr>
          <p:cNvPicPr>
            <a:picLocks noChangeAspect="1"/>
          </p:cNvPicPr>
          <p:nvPr/>
        </p:nvPicPr>
        <p:blipFill rotWithShape="1">
          <a:blip r:embed="rId2"/>
          <a:srcRect r="-1" b="9877"/>
          <a:stretch/>
        </p:blipFill>
        <p:spPr>
          <a:xfrm>
            <a:off x="4904316" y="-4"/>
            <a:ext cx="7287684" cy="3694372"/>
          </a:xfrm>
          <a:custGeom>
            <a:avLst/>
            <a:gdLst/>
            <a:ahLst/>
            <a:cxnLst/>
            <a:rect l="l" t="t" r="r" b="b"/>
            <a:pathLst>
              <a:path w="7287684" h="3694372">
                <a:moveTo>
                  <a:pt x="1047969" y="0"/>
                </a:moveTo>
                <a:lnTo>
                  <a:pt x="7287684" y="0"/>
                </a:lnTo>
                <a:lnTo>
                  <a:pt x="7287684" y="814388"/>
                </a:lnTo>
                <a:lnTo>
                  <a:pt x="7287684" y="3694372"/>
                </a:lnTo>
                <a:lnTo>
                  <a:pt x="471411" y="3694372"/>
                </a:lnTo>
                <a:lnTo>
                  <a:pt x="470992" y="3686621"/>
                </a:lnTo>
                <a:cubicBezTo>
                  <a:pt x="458999" y="3642419"/>
                  <a:pt x="427907" y="3602236"/>
                  <a:pt x="376383" y="3554015"/>
                </a:cubicBezTo>
                <a:cubicBezTo>
                  <a:pt x="315976" y="3500438"/>
                  <a:pt x="255568" y="3454003"/>
                  <a:pt x="170288" y="3407569"/>
                </a:cubicBezTo>
                <a:cubicBezTo>
                  <a:pt x="365723" y="3382565"/>
                  <a:pt x="163181" y="3296841"/>
                  <a:pt x="230695" y="3243263"/>
                </a:cubicBezTo>
                <a:cubicBezTo>
                  <a:pt x="369276" y="3221831"/>
                  <a:pt x="479431" y="3393282"/>
                  <a:pt x="667759" y="3343275"/>
                </a:cubicBezTo>
                <a:cubicBezTo>
                  <a:pt x="440344" y="3196828"/>
                  <a:pt x="184501" y="3150393"/>
                  <a:pt x="17493" y="2953940"/>
                </a:cubicBezTo>
                <a:cubicBezTo>
                  <a:pt x="56580" y="2911078"/>
                  <a:pt x="95667" y="2953940"/>
                  <a:pt x="127647" y="2936081"/>
                </a:cubicBezTo>
                <a:cubicBezTo>
                  <a:pt x="127647" y="2925365"/>
                  <a:pt x="500751" y="2993232"/>
                  <a:pt x="522071" y="2714625"/>
                </a:cubicBezTo>
                <a:cubicBezTo>
                  <a:pt x="529178" y="2714625"/>
                  <a:pt x="536285" y="2714625"/>
                  <a:pt x="543391" y="2703909"/>
                </a:cubicBezTo>
                <a:cubicBezTo>
                  <a:pt x="582478" y="2664619"/>
                  <a:pt x="546945" y="2571750"/>
                  <a:pt x="610905" y="2564606"/>
                </a:cubicBezTo>
                <a:cubicBezTo>
                  <a:pt x="681973" y="2557462"/>
                  <a:pt x="749487" y="2525315"/>
                  <a:pt x="824107" y="2543175"/>
                </a:cubicBezTo>
                <a:cubicBezTo>
                  <a:pt x="880961" y="2557462"/>
                  <a:pt x="941368" y="2575322"/>
                  <a:pt x="1001776" y="2575322"/>
                </a:cubicBezTo>
                <a:cubicBezTo>
                  <a:pt x="1065736" y="2575322"/>
                  <a:pt x="1154570" y="2696766"/>
                  <a:pt x="1193658" y="2536031"/>
                </a:cubicBezTo>
                <a:cubicBezTo>
                  <a:pt x="1193658" y="2528888"/>
                  <a:pt x="1303812" y="2546747"/>
                  <a:pt x="1364219" y="2553891"/>
                </a:cubicBezTo>
                <a:cubicBezTo>
                  <a:pt x="1413966" y="2561035"/>
                  <a:pt x="1474374" y="2593181"/>
                  <a:pt x="1509907" y="2528888"/>
                </a:cubicBezTo>
                <a:cubicBezTo>
                  <a:pt x="1527674" y="2489596"/>
                  <a:pt x="1442393" y="2418159"/>
                  <a:pt x="1367772" y="2411015"/>
                </a:cubicBezTo>
                <a:cubicBezTo>
                  <a:pt x="1300259" y="2403872"/>
                  <a:pt x="1232745" y="2396728"/>
                  <a:pt x="1168784" y="2411015"/>
                </a:cubicBezTo>
                <a:cubicBezTo>
                  <a:pt x="1090610" y="2428875"/>
                  <a:pt x="1047969" y="2400300"/>
                  <a:pt x="1026649" y="2336007"/>
                </a:cubicBezTo>
                <a:cubicBezTo>
                  <a:pt x="1001776" y="2268141"/>
                  <a:pt x="955582" y="2232422"/>
                  <a:pt x="891621" y="2200275"/>
                </a:cubicBezTo>
                <a:cubicBezTo>
                  <a:pt x="735273" y="2121694"/>
                  <a:pt x="586032" y="2028825"/>
                  <a:pt x="415470" y="1982390"/>
                </a:cubicBezTo>
                <a:cubicBezTo>
                  <a:pt x="383490" y="1975246"/>
                  <a:pt x="344403" y="1960959"/>
                  <a:pt x="330189" y="1900238"/>
                </a:cubicBezTo>
                <a:cubicBezTo>
                  <a:pt x="792127" y="1993106"/>
                  <a:pt x="1211424" y="2232422"/>
                  <a:pt x="1687576" y="2218135"/>
                </a:cubicBezTo>
                <a:cubicBezTo>
                  <a:pt x="1559654" y="2143125"/>
                  <a:pt x="1406860" y="2139554"/>
                  <a:pt x="1268278" y="2085975"/>
                </a:cubicBezTo>
                <a:cubicBezTo>
                  <a:pt x="1367772" y="2046685"/>
                  <a:pt x="1460160" y="2089547"/>
                  <a:pt x="1552548" y="2110978"/>
                </a:cubicBezTo>
                <a:cubicBezTo>
                  <a:pt x="1630722" y="2128837"/>
                  <a:pt x="1701789" y="2132410"/>
                  <a:pt x="1708896" y="2021681"/>
                </a:cubicBezTo>
                <a:cubicBezTo>
                  <a:pt x="1708896" y="2010965"/>
                  <a:pt x="1708896" y="2003821"/>
                  <a:pt x="1708896" y="1993106"/>
                </a:cubicBezTo>
                <a:cubicBezTo>
                  <a:pt x="1680469" y="1946672"/>
                  <a:pt x="1641382" y="1925240"/>
                  <a:pt x="1591635" y="1910953"/>
                </a:cubicBezTo>
                <a:cubicBezTo>
                  <a:pt x="1563208" y="1903809"/>
                  <a:pt x="1524121" y="1889522"/>
                  <a:pt x="1524121" y="1857375"/>
                </a:cubicBezTo>
                <a:cubicBezTo>
                  <a:pt x="1527674" y="1735931"/>
                  <a:pt x="1431733" y="1700212"/>
                  <a:pt x="1339346" y="1664493"/>
                </a:cubicBezTo>
                <a:cubicBezTo>
                  <a:pt x="1389093" y="1603772"/>
                  <a:pt x="1431733" y="1646635"/>
                  <a:pt x="1470820" y="1643062"/>
                </a:cubicBezTo>
                <a:cubicBezTo>
                  <a:pt x="1495694" y="1639491"/>
                  <a:pt x="1520567" y="1635919"/>
                  <a:pt x="1520567" y="1603772"/>
                </a:cubicBezTo>
                <a:cubicBezTo>
                  <a:pt x="1520567" y="1578769"/>
                  <a:pt x="1509907" y="1546622"/>
                  <a:pt x="1485034" y="1546622"/>
                </a:cubicBezTo>
                <a:cubicBezTo>
                  <a:pt x="1328686" y="1543050"/>
                  <a:pt x="1239851" y="1371600"/>
                  <a:pt x="1076396" y="1371600"/>
                </a:cubicBezTo>
                <a:cubicBezTo>
                  <a:pt x="976902" y="1371600"/>
                  <a:pt x="1126144" y="1275159"/>
                  <a:pt x="1044416" y="1235869"/>
                </a:cubicBezTo>
                <a:cubicBezTo>
                  <a:pt x="1026649" y="1225153"/>
                  <a:pt x="1094163" y="1210866"/>
                  <a:pt x="1122590" y="1214437"/>
                </a:cubicBezTo>
                <a:cubicBezTo>
                  <a:pt x="1151017" y="1218009"/>
                  <a:pt x="1175891" y="1243013"/>
                  <a:pt x="1211424" y="1225153"/>
                </a:cubicBezTo>
                <a:cubicBezTo>
                  <a:pt x="1229191" y="1160860"/>
                  <a:pt x="1182997" y="1135856"/>
                  <a:pt x="1140357" y="1117997"/>
                </a:cubicBezTo>
                <a:cubicBezTo>
                  <a:pt x="1047969" y="1075135"/>
                  <a:pt x="955582" y="1025129"/>
                  <a:pt x="852534" y="1010841"/>
                </a:cubicBezTo>
                <a:cubicBezTo>
                  <a:pt x="817001" y="1007269"/>
                  <a:pt x="795680" y="989409"/>
                  <a:pt x="799234" y="953690"/>
                </a:cubicBezTo>
                <a:cubicBezTo>
                  <a:pt x="806340" y="907256"/>
                  <a:pt x="841874" y="921544"/>
                  <a:pt x="870301" y="925115"/>
                </a:cubicBezTo>
                <a:cubicBezTo>
                  <a:pt x="888068" y="928688"/>
                  <a:pt x="905835" y="939403"/>
                  <a:pt x="923602" y="914400"/>
                </a:cubicBezTo>
                <a:cubicBezTo>
                  <a:pt x="611794" y="724198"/>
                  <a:pt x="409919" y="684684"/>
                  <a:pt x="132090" y="589415"/>
                </a:cubicBezTo>
                <a:lnTo>
                  <a:pt x="31922" y="552917"/>
                </a:lnTo>
                <a:lnTo>
                  <a:pt x="26859" y="541335"/>
                </a:lnTo>
                <a:cubicBezTo>
                  <a:pt x="20137" y="534929"/>
                  <a:pt x="8953" y="532232"/>
                  <a:pt x="0" y="527681"/>
                </a:cubicBezTo>
                <a:cubicBezTo>
                  <a:pt x="5969" y="516305"/>
                  <a:pt x="7617" y="502963"/>
                  <a:pt x="17905" y="493550"/>
                </a:cubicBezTo>
                <a:cubicBezTo>
                  <a:pt x="23947" y="488022"/>
                  <a:pt x="35344" y="487159"/>
                  <a:pt x="44763" y="486724"/>
                </a:cubicBezTo>
                <a:lnTo>
                  <a:pt x="165722" y="483650"/>
                </a:lnTo>
                <a:lnTo>
                  <a:pt x="193385" y="498723"/>
                </a:lnTo>
                <a:cubicBezTo>
                  <a:pt x="210263" y="511671"/>
                  <a:pt x="227142" y="525066"/>
                  <a:pt x="315976" y="535781"/>
                </a:cubicBezTo>
                <a:cubicBezTo>
                  <a:pt x="401257" y="546497"/>
                  <a:pt x="479431" y="582216"/>
                  <a:pt x="575372" y="525066"/>
                </a:cubicBezTo>
                <a:cubicBezTo>
                  <a:pt x="639332" y="485775"/>
                  <a:pt x="742380" y="528637"/>
                  <a:pt x="820554" y="560785"/>
                </a:cubicBezTo>
                <a:cubicBezTo>
                  <a:pt x="884515" y="589360"/>
                  <a:pt x="948475" y="596503"/>
                  <a:pt x="1033756" y="560785"/>
                </a:cubicBezTo>
                <a:cubicBezTo>
                  <a:pt x="955582" y="539354"/>
                  <a:pt x="895175" y="521494"/>
                  <a:pt x="834767" y="507206"/>
                </a:cubicBezTo>
                <a:cubicBezTo>
                  <a:pt x="785020" y="496491"/>
                  <a:pt x="756593" y="471488"/>
                  <a:pt x="760147" y="417909"/>
                </a:cubicBezTo>
                <a:cubicBezTo>
                  <a:pt x="760147" y="389334"/>
                  <a:pt x="749487" y="350044"/>
                  <a:pt x="785020" y="335757"/>
                </a:cubicBezTo>
                <a:cubicBezTo>
                  <a:pt x="813447" y="321469"/>
                  <a:pt x="852534" y="335757"/>
                  <a:pt x="866748" y="360759"/>
                </a:cubicBezTo>
                <a:cubicBezTo>
                  <a:pt x="884515" y="407194"/>
                  <a:pt x="902281" y="450056"/>
                  <a:pt x="962689" y="453629"/>
                </a:cubicBezTo>
                <a:cubicBezTo>
                  <a:pt x="1044416" y="460771"/>
                  <a:pt x="998222" y="432197"/>
                  <a:pt x="984009" y="396478"/>
                </a:cubicBezTo>
                <a:cubicBezTo>
                  <a:pt x="969795" y="357188"/>
                  <a:pt x="1012436" y="346472"/>
                  <a:pt x="1040863" y="353615"/>
                </a:cubicBezTo>
                <a:cubicBezTo>
                  <a:pt x="1147464" y="385763"/>
                  <a:pt x="1257618" y="328613"/>
                  <a:pt x="1367772" y="375047"/>
                </a:cubicBezTo>
                <a:cubicBezTo>
                  <a:pt x="1339346" y="260747"/>
                  <a:pt x="1278938" y="210741"/>
                  <a:pt x="1151017" y="192881"/>
                </a:cubicBezTo>
                <a:cubicBezTo>
                  <a:pt x="1104823" y="189310"/>
                  <a:pt x="1055076" y="196453"/>
                  <a:pt x="1012436" y="164306"/>
                </a:cubicBezTo>
                <a:cubicBezTo>
                  <a:pt x="987562" y="146447"/>
                  <a:pt x="962689" y="125016"/>
                  <a:pt x="980456" y="89297"/>
                </a:cubicBezTo>
                <a:cubicBezTo>
                  <a:pt x="991116" y="64294"/>
                  <a:pt x="1019542" y="64294"/>
                  <a:pt x="1044416" y="71437"/>
                </a:cubicBezTo>
                <a:cubicBezTo>
                  <a:pt x="1147464" y="110728"/>
                  <a:pt x="1257618" y="121444"/>
                  <a:pt x="1364219" y="135731"/>
                </a:cubicBezTo>
                <a:cubicBezTo>
                  <a:pt x="1381986" y="139303"/>
                  <a:pt x="1399753" y="146447"/>
                  <a:pt x="1417520" y="110728"/>
                </a:cubicBezTo>
                <a:cubicBezTo>
                  <a:pt x="1293152" y="78581"/>
                  <a:pt x="1172337" y="35719"/>
                  <a:pt x="1047969" y="0"/>
                </a:cubicBezTo>
                <a:close/>
              </a:path>
            </a:pathLst>
          </a:custGeom>
        </p:spPr>
      </p:pic>
      <p:pic>
        <p:nvPicPr>
          <p:cNvPr id="4" name="Picture 1" descr="page1image3637307008">
            <a:extLst>
              <a:ext uri="{FF2B5EF4-FFF2-40B4-BE49-F238E27FC236}">
                <a16:creationId xmlns:a16="http://schemas.microsoft.com/office/drawing/2014/main" id="{7D7B68A5-DF25-C54B-96FA-97896F9D1C3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359" r="23780"/>
          <a:stretch/>
        </p:blipFill>
        <p:spPr bwMode="auto">
          <a:xfrm>
            <a:off x="4726728" y="3802961"/>
            <a:ext cx="7472381" cy="3055043"/>
          </a:xfrm>
          <a:custGeom>
            <a:avLst/>
            <a:gdLst/>
            <a:ahLst/>
            <a:cxnLst/>
            <a:rect l="l" t="t" r="r" b="b"/>
            <a:pathLst>
              <a:path w="7472381" h="3055043">
                <a:moveTo>
                  <a:pt x="638975" y="0"/>
                </a:moveTo>
                <a:lnTo>
                  <a:pt x="7472381" y="0"/>
                </a:lnTo>
                <a:lnTo>
                  <a:pt x="7472381" y="2579984"/>
                </a:lnTo>
                <a:lnTo>
                  <a:pt x="7472381" y="3055043"/>
                </a:lnTo>
                <a:lnTo>
                  <a:pt x="6992676"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515600" y="6356350"/>
            <a:ext cx="838200" cy="365125"/>
          </a:xfrm>
        </p:spPr>
        <p:txBody>
          <a:bodyPr>
            <a:normAutofit/>
          </a:bodyPr>
          <a:lstStyle/>
          <a:p>
            <a:pPr>
              <a:spcAft>
                <a:spcPts val="600"/>
              </a:spcAft>
            </a:pPr>
            <a:fld id="{C96D23C6-A768-4C4D-8D6D-6E345292356B}" type="slidenum">
              <a:rPr lang="en-US">
                <a:solidFill>
                  <a:srgbClr val="FFFFFF"/>
                </a:solidFill>
              </a:rPr>
              <a:pPr>
                <a:spcAft>
                  <a:spcPts val="600"/>
                </a:spcAft>
              </a:pPr>
              <a:t>18</a:t>
            </a:fld>
            <a:endParaRPr lang="en-US">
              <a:solidFill>
                <a:srgbClr val="FFFFFF"/>
              </a:solidFill>
            </a:endParaRPr>
          </a:p>
        </p:txBody>
      </p:sp>
      <p:pic>
        <p:nvPicPr>
          <p:cNvPr id="8" name="Picture 7" descr="A picture containing text&#10;&#10;Description automatically generated">
            <a:extLst>
              <a:ext uri="{FF2B5EF4-FFF2-40B4-BE49-F238E27FC236}">
                <a16:creationId xmlns:a16="http://schemas.microsoft.com/office/drawing/2014/main" id="{B04F8AB7-E1C6-1D83-DFC2-F7AC53BB0C0B}"/>
              </a:ext>
            </a:extLst>
          </p:cNvPr>
          <p:cNvPicPr>
            <a:picLocks noChangeAspect="1"/>
          </p:cNvPicPr>
          <p:nvPr/>
        </p:nvPicPr>
        <p:blipFill>
          <a:blip r:embed="rId4"/>
          <a:stretch>
            <a:fillRect/>
          </a:stretch>
        </p:blipFill>
        <p:spPr>
          <a:xfrm>
            <a:off x="0" y="-4"/>
            <a:ext cx="2531533" cy="772603"/>
          </a:xfrm>
          <a:prstGeom prst="rect">
            <a:avLst/>
          </a:prstGeom>
        </p:spPr>
      </p:pic>
    </p:spTree>
    <p:extLst>
      <p:ext uri="{BB962C8B-B14F-4D97-AF65-F5344CB8AC3E}">
        <p14:creationId xmlns:p14="http://schemas.microsoft.com/office/powerpoint/2010/main" val="3255485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6"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Jan 8, 2025: The Supreme Court Meets</a:t>
            </a:r>
          </a:p>
        </p:txBody>
      </p:sp>
      <p:pic>
        <p:nvPicPr>
          <p:cNvPr id="8" name="Picture 7" descr="A picture containing text&#10;&#10;Description automatically generated">
            <a:extLst>
              <a:ext uri="{FF2B5EF4-FFF2-40B4-BE49-F238E27FC236}">
                <a16:creationId xmlns:a16="http://schemas.microsoft.com/office/drawing/2014/main" id="{142AAA53-FECA-B35E-2D32-4DA926716B0C}"/>
              </a:ext>
            </a:extLst>
          </p:cNvPr>
          <p:cNvPicPr>
            <a:picLocks noChangeAspect="1"/>
          </p:cNvPicPr>
          <p:nvPr/>
        </p:nvPicPr>
        <p:blipFill>
          <a:blip r:embed="rId2"/>
          <a:stretch>
            <a:fillRect/>
          </a:stretch>
        </p:blipFill>
        <p:spPr>
          <a:xfrm>
            <a:off x="409710" y="3820681"/>
            <a:ext cx="2580625" cy="664822"/>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707027" y="2494450"/>
            <a:ext cx="7060071" cy="3563159"/>
          </a:xfrm>
        </p:spPr>
        <p:txBody>
          <a:bodyPr>
            <a:normAutofit/>
          </a:bodyPr>
          <a:lstStyle/>
          <a:p>
            <a:pPr marL="0" indent="0">
              <a:buNone/>
            </a:pPr>
            <a:r>
              <a:rPr lang="en-US" sz="2400" b="1"/>
              <a:t>Jan 8, 2021:</a:t>
            </a:r>
          </a:p>
          <a:p>
            <a:r>
              <a:rPr lang="en-US" sz="2400"/>
              <a:t>The Supreme Court meets to consider the various arguments. </a:t>
            </a:r>
          </a:p>
          <a:p>
            <a:r>
              <a:rPr lang="en-US" sz="2400"/>
              <a:t>Joe Biden claims he won both the popular and the electoral vote. </a:t>
            </a:r>
          </a:p>
          <a:p>
            <a:r>
              <a:rPr lang="en-US" sz="2400"/>
              <a:t>Donald Trump claims he won the electoral vote and that “this is the greatest fraud in U.S. history..” </a:t>
            </a:r>
          </a:p>
          <a:p>
            <a:pPr marL="0" indent="0">
              <a:buNone/>
            </a:pPr>
            <a:endParaRPr lang="en-US" sz="2400"/>
          </a:p>
          <a:p>
            <a:pPr marL="0" indent="0">
              <a:buNone/>
            </a:pPr>
            <a:endParaRPr lang="en-US" sz="2400"/>
          </a:p>
        </p:txBody>
      </p:sp>
      <p:sp>
        <p:nvSpPr>
          <p:cNvPr id="5" name="Slide Number Placeholder 4">
            <a:extLst>
              <a:ext uri="{FF2B5EF4-FFF2-40B4-BE49-F238E27FC236}">
                <a16:creationId xmlns:a16="http://schemas.microsoft.com/office/drawing/2014/main" id="{A010CA99-BCE3-0E4A-9D35-E621E4646490}"/>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19</a:t>
            </a:fld>
            <a:endParaRPr lang="en-US" sz="1000"/>
          </a:p>
        </p:txBody>
      </p:sp>
    </p:spTree>
    <p:extLst>
      <p:ext uri="{BB962C8B-B14F-4D97-AF65-F5344CB8AC3E}">
        <p14:creationId xmlns:p14="http://schemas.microsoft.com/office/powerpoint/2010/main" val="106775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9F1FFA9-D672-408C-9220-ADEEC6ABD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331077" y="948267"/>
            <a:ext cx="4323220" cy="782893"/>
          </a:xfrm>
        </p:spPr>
        <p:txBody>
          <a:bodyPr>
            <a:normAutofit/>
          </a:bodyPr>
          <a:lstStyle/>
          <a:p>
            <a:r>
              <a:rPr lang="en-US" sz="3700" b="1" i="1" dirty="0"/>
              <a:t>Jan. 8, 2025</a:t>
            </a:r>
          </a:p>
        </p:txBody>
      </p:sp>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451413" y="1699692"/>
            <a:ext cx="4533962" cy="4793179"/>
          </a:xfrm>
        </p:spPr>
        <p:txBody>
          <a:bodyPr>
            <a:normAutofit/>
          </a:bodyPr>
          <a:lstStyle/>
          <a:p>
            <a:r>
              <a:rPr lang="en-US" sz="2200" dirty="0"/>
              <a:t>Rioting erupts throughout the U.S. </a:t>
            </a:r>
          </a:p>
          <a:p>
            <a:r>
              <a:rPr lang="en-US" sz="2200" dirty="0"/>
              <a:t>1,647 people are killed. </a:t>
            </a:r>
          </a:p>
          <a:p>
            <a:r>
              <a:rPr lang="en-US" sz="2200" dirty="0"/>
              <a:t>The stock market declines 15,000 points.</a:t>
            </a:r>
          </a:p>
          <a:p>
            <a:r>
              <a:rPr lang="en-US" sz="2200" dirty="0"/>
              <a:t>Russia attacks the remaining independent portion of Ukraine.</a:t>
            </a:r>
          </a:p>
          <a:p>
            <a:r>
              <a:rPr lang="en-US" sz="2200" dirty="0"/>
              <a:t>China blockades Taiwan.</a:t>
            </a:r>
          </a:p>
          <a:p>
            <a:r>
              <a:rPr lang="en-US" sz="2200" dirty="0"/>
              <a:t>President Biden invokes the National Emergencies Act. </a:t>
            </a:r>
          </a:p>
          <a:p>
            <a:endParaRPr lang="en-US" sz="2200" b="1" dirty="0"/>
          </a:p>
          <a:p>
            <a:pPr marL="0" indent="0">
              <a:buNone/>
            </a:pPr>
            <a:r>
              <a:rPr lang="en-US" sz="2200" b="1" dirty="0"/>
              <a:t>HOW DID WE GET HERE?</a:t>
            </a:r>
            <a:endParaRPr lang="en-US" sz="1300" b="1" dirty="0"/>
          </a:p>
        </p:txBody>
      </p:sp>
      <p:pic>
        <p:nvPicPr>
          <p:cNvPr id="10" name="Picture 9" descr="A group of people standing in front of a building on fire&#10;&#10;Description automatically generated with low confidence">
            <a:extLst>
              <a:ext uri="{FF2B5EF4-FFF2-40B4-BE49-F238E27FC236}">
                <a16:creationId xmlns:a16="http://schemas.microsoft.com/office/drawing/2014/main" id="{20F825CA-7EBF-0337-9AEC-D759312331E7}"/>
              </a:ext>
            </a:extLst>
          </p:cNvPr>
          <p:cNvPicPr>
            <a:picLocks noChangeAspect="1"/>
          </p:cNvPicPr>
          <p:nvPr/>
        </p:nvPicPr>
        <p:blipFill rotWithShape="1">
          <a:blip r:embed="rId2"/>
          <a:srcRect t="18899" r="1" b="4916"/>
          <a:stretch/>
        </p:blipFill>
        <p:spPr>
          <a:xfrm>
            <a:off x="4904316" y="-4"/>
            <a:ext cx="7287684" cy="3694372"/>
          </a:xfrm>
          <a:custGeom>
            <a:avLst/>
            <a:gdLst/>
            <a:ahLst/>
            <a:cxnLst/>
            <a:rect l="l" t="t" r="r" b="b"/>
            <a:pathLst>
              <a:path w="7287684" h="3694372">
                <a:moveTo>
                  <a:pt x="1047969" y="0"/>
                </a:moveTo>
                <a:lnTo>
                  <a:pt x="7287684" y="0"/>
                </a:lnTo>
                <a:lnTo>
                  <a:pt x="7287684" y="814388"/>
                </a:lnTo>
                <a:lnTo>
                  <a:pt x="7287684" y="3694372"/>
                </a:lnTo>
                <a:lnTo>
                  <a:pt x="471411" y="3694372"/>
                </a:lnTo>
                <a:lnTo>
                  <a:pt x="470992" y="3686621"/>
                </a:lnTo>
                <a:cubicBezTo>
                  <a:pt x="458999" y="3642419"/>
                  <a:pt x="427907" y="3602236"/>
                  <a:pt x="376383" y="3554015"/>
                </a:cubicBezTo>
                <a:cubicBezTo>
                  <a:pt x="315976" y="3500438"/>
                  <a:pt x="255568" y="3454003"/>
                  <a:pt x="170288" y="3407569"/>
                </a:cubicBezTo>
                <a:cubicBezTo>
                  <a:pt x="365723" y="3382565"/>
                  <a:pt x="163181" y="3296841"/>
                  <a:pt x="230695" y="3243263"/>
                </a:cubicBezTo>
                <a:cubicBezTo>
                  <a:pt x="369276" y="3221831"/>
                  <a:pt x="479431" y="3393282"/>
                  <a:pt x="667759" y="3343275"/>
                </a:cubicBezTo>
                <a:cubicBezTo>
                  <a:pt x="440344" y="3196828"/>
                  <a:pt x="184501" y="3150393"/>
                  <a:pt x="17493" y="2953940"/>
                </a:cubicBezTo>
                <a:cubicBezTo>
                  <a:pt x="56580" y="2911078"/>
                  <a:pt x="95667" y="2953940"/>
                  <a:pt x="127647" y="2936081"/>
                </a:cubicBezTo>
                <a:cubicBezTo>
                  <a:pt x="127647" y="2925365"/>
                  <a:pt x="500751" y="2993232"/>
                  <a:pt x="522071" y="2714625"/>
                </a:cubicBezTo>
                <a:cubicBezTo>
                  <a:pt x="529178" y="2714625"/>
                  <a:pt x="536285" y="2714625"/>
                  <a:pt x="543391" y="2703909"/>
                </a:cubicBezTo>
                <a:cubicBezTo>
                  <a:pt x="582478" y="2664619"/>
                  <a:pt x="546945" y="2571750"/>
                  <a:pt x="610905" y="2564606"/>
                </a:cubicBezTo>
                <a:cubicBezTo>
                  <a:pt x="681973" y="2557462"/>
                  <a:pt x="749487" y="2525315"/>
                  <a:pt x="824107" y="2543175"/>
                </a:cubicBezTo>
                <a:cubicBezTo>
                  <a:pt x="880961" y="2557462"/>
                  <a:pt x="941368" y="2575322"/>
                  <a:pt x="1001776" y="2575322"/>
                </a:cubicBezTo>
                <a:cubicBezTo>
                  <a:pt x="1065736" y="2575322"/>
                  <a:pt x="1154570" y="2696766"/>
                  <a:pt x="1193658" y="2536031"/>
                </a:cubicBezTo>
                <a:cubicBezTo>
                  <a:pt x="1193658" y="2528888"/>
                  <a:pt x="1303812" y="2546747"/>
                  <a:pt x="1364219" y="2553891"/>
                </a:cubicBezTo>
                <a:cubicBezTo>
                  <a:pt x="1413966" y="2561035"/>
                  <a:pt x="1474374" y="2593181"/>
                  <a:pt x="1509907" y="2528888"/>
                </a:cubicBezTo>
                <a:cubicBezTo>
                  <a:pt x="1527674" y="2489596"/>
                  <a:pt x="1442393" y="2418159"/>
                  <a:pt x="1367772" y="2411015"/>
                </a:cubicBezTo>
                <a:cubicBezTo>
                  <a:pt x="1300259" y="2403872"/>
                  <a:pt x="1232745" y="2396728"/>
                  <a:pt x="1168784" y="2411015"/>
                </a:cubicBezTo>
                <a:cubicBezTo>
                  <a:pt x="1090610" y="2428875"/>
                  <a:pt x="1047969" y="2400300"/>
                  <a:pt x="1026649" y="2336007"/>
                </a:cubicBezTo>
                <a:cubicBezTo>
                  <a:pt x="1001776" y="2268141"/>
                  <a:pt x="955582" y="2232422"/>
                  <a:pt x="891621" y="2200275"/>
                </a:cubicBezTo>
                <a:cubicBezTo>
                  <a:pt x="735273" y="2121694"/>
                  <a:pt x="586032" y="2028825"/>
                  <a:pt x="415470" y="1982390"/>
                </a:cubicBezTo>
                <a:cubicBezTo>
                  <a:pt x="383490" y="1975246"/>
                  <a:pt x="344403" y="1960959"/>
                  <a:pt x="330189" y="1900238"/>
                </a:cubicBezTo>
                <a:cubicBezTo>
                  <a:pt x="792127" y="1993106"/>
                  <a:pt x="1211424" y="2232422"/>
                  <a:pt x="1687576" y="2218135"/>
                </a:cubicBezTo>
                <a:cubicBezTo>
                  <a:pt x="1559654" y="2143125"/>
                  <a:pt x="1406860" y="2139554"/>
                  <a:pt x="1268278" y="2085975"/>
                </a:cubicBezTo>
                <a:cubicBezTo>
                  <a:pt x="1367772" y="2046685"/>
                  <a:pt x="1460160" y="2089547"/>
                  <a:pt x="1552548" y="2110978"/>
                </a:cubicBezTo>
                <a:cubicBezTo>
                  <a:pt x="1630722" y="2128837"/>
                  <a:pt x="1701789" y="2132410"/>
                  <a:pt x="1708896" y="2021681"/>
                </a:cubicBezTo>
                <a:cubicBezTo>
                  <a:pt x="1708896" y="2010965"/>
                  <a:pt x="1708896" y="2003821"/>
                  <a:pt x="1708896" y="1993106"/>
                </a:cubicBezTo>
                <a:cubicBezTo>
                  <a:pt x="1680469" y="1946672"/>
                  <a:pt x="1641382" y="1925240"/>
                  <a:pt x="1591635" y="1910953"/>
                </a:cubicBezTo>
                <a:cubicBezTo>
                  <a:pt x="1563208" y="1903809"/>
                  <a:pt x="1524121" y="1889522"/>
                  <a:pt x="1524121" y="1857375"/>
                </a:cubicBezTo>
                <a:cubicBezTo>
                  <a:pt x="1527674" y="1735931"/>
                  <a:pt x="1431733" y="1700212"/>
                  <a:pt x="1339346" y="1664493"/>
                </a:cubicBezTo>
                <a:cubicBezTo>
                  <a:pt x="1389093" y="1603772"/>
                  <a:pt x="1431733" y="1646635"/>
                  <a:pt x="1470820" y="1643062"/>
                </a:cubicBezTo>
                <a:cubicBezTo>
                  <a:pt x="1495694" y="1639491"/>
                  <a:pt x="1520567" y="1635919"/>
                  <a:pt x="1520567" y="1603772"/>
                </a:cubicBezTo>
                <a:cubicBezTo>
                  <a:pt x="1520567" y="1578769"/>
                  <a:pt x="1509907" y="1546622"/>
                  <a:pt x="1485034" y="1546622"/>
                </a:cubicBezTo>
                <a:cubicBezTo>
                  <a:pt x="1328686" y="1543050"/>
                  <a:pt x="1239851" y="1371600"/>
                  <a:pt x="1076396" y="1371600"/>
                </a:cubicBezTo>
                <a:cubicBezTo>
                  <a:pt x="976902" y="1371600"/>
                  <a:pt x="1126144" y="1275159"/>
                  <a:pt x="1044416" y="1235869"/>
                </a:cubicBezTo>
                <a:cubicBezTo>
                  <a:pt x="1026649" y="1225153"/>
                  <a:pt x="1094163" y="1210866"/>
                  <a:pt x="1122590" y="1214437"/>
                </a:cubicBezTo>
                <a:cubicBezTo>
                  <a:pt x="1151017" y="1218009"/>
                  <a:pt x="1175891" y="1243013"/>
                  <a:pt x="1211424" y="1225153"/>
                </a:cubicBezTo>
                <a:cubicBezTo>
                  <a:pt x="1229191" y="1160860"/>
                  <a:pt x="1182997" y="1135856"/>
                  <a:pt x="1140357" y="1117997"/>
                </a:cubicBezTo>
                <a:cubicBezTo>
                  <a:pt x="1047969" y="1075135"/>
                  <a:pt x="955582" y="1025129"/>
                  <a:pt x="852534" y="1010841"/>
                </a:cubicBezTo>
                <a:cubicBezTo>
                  <a:pt x="817001" y="1007269"/>
                  <a:pt x="795680" y="989409"/>
                  <a:pt x="799234" y="953690"/>
                </a:cubicBezTo>
                <a:cubicBezTo>
                  <a:pt x="806340" y="907256"/>
                  <a:pt x="841874" y="921544"/>
                  <a:pt x="870301" y="925115"/>
                </a:cubicBezTo>
                <a:cubicBezTo>
                  <a:pt x="888068" y="928688"/>
                  <a:pt x="905835" y="939403"/>
                  <a:pt x="923602" y="914400"/>
                </a:cubicBezTo>
                <a:cubicBezTo>
                  <a:pt x="611794" y="724198"/>
                  <a:pt x="409919" y="684684"/>
                  <a:pt x="132090" y="589415"/>
                </a:cubicBezTo>
                <a:lnTo>
                  <a:pt x="31922" y="552917"/>
                </a:lnTo>
                <a:lnTo>
                  <a:pt x="26859" y="541335"/>
                </a:lnTo>
                <a:cubicBezTo>
                  <a:pt x="20137" y="534929"/>
                  <a:pt x="8953" y="532232"/>
                  <a:pt x="0" y="527681"/>
                </a:cubicBezTo>
                <a:cubicBezTo>
                  <a:pt x="5969" y="516305"/>
                  <a:pt x="7617" y="502963"/>
                  <a:pt x="17905" y="493550"/>
                </a:cubicBezTo>
                <a:cubicBezTo>
                  <a:pt x="23947" y="488022"/>
                  <a:pt x="35344" y="487159"/>
                  <a:pt x="44763" y="486724"/>
                </a:cubicBezTo>
                <a:lnTo>
                  <a:pt x="165722" y="483650"/>
                </a:lnTo>
                <a:lnTo>
                  <a:pt x="193385" y="498723"/>
                </a:lnTo>
                <a:cubicBezTo>
                  <a:pt x="210263" y="511671"/>
                  <a:pt x="227142" y="525066"/>
                  <a:pt x="315976" y="535781"/>
                </a:cubicBezTo>
                <a:cubicBezTo>
                  <a:pt x="401257" y="546497"/>
                  <a:pt x="479431" y="582216"/>
                  <a:pt x="575372" y="525066"/>
                </a:cubicBezTo>
                <a:cubicBezTo>
                  <a:pt x="639332" y="485775"/>
                  <a:pt x="742380" y="528637"/>
                  <a:pt x="820554" y="560785"/>
                </a:cubicBezTo>
                <a:cubicBezTo>
                  <a:pt x="884515" y="589360"/>
                  <a:pt x="948475" y="596503"/>
                  <a:pt x="1033756" y="560785"/>
                </a:cubicBezTo>
                <a:cubicBezTo>
                  <a:pt x="955582" y="539354"/>
                  <a:pt x="895175" y="521494"/>
                  <a:pt x="834767" y="507206"/>
                </a:cubicBezTo>
                <a:cubicBezTo>
                  <a:pt x="785020" y="496491"/>
                  <a:pt x="756593" y="471488"/>
                  <a:pt x="760147" y="417909"/>
                </a:cubicBezTo>
                <a:cubicBezTo>
                  <a:pt x="760147" y="389334"/>
                  <a:pt x="749487" y="350044"/>
                  <a:pt x="785020" y="335757"/>
                </a:cubicBezTo>
                <a:cubicBezTo>
                  <a:pt x="813447" y="321469"/>
                  <a:pt x="852534" y="335757"/>
                  <a:pt x="866748" y="360759"/>
                </a:cubicBezTo>
                <a:cubicBezTo>
                  <a:pt x="884515" y="407194"/>
                  <a:pt x="902281" y="450056"/>
                  <a:pt x="962689" y="453629"/>
                </a:cubicBezTo>
                <a:cubicBezTo>
                  <a:pt x="1044416" y="460771"/>
                  <a:pt x="998222" y="432197"/>
                  <a:pt x="984009" y="396478"/>
                </a:cubicBezTo>
                <a:cubicBezTo>
                  <a:pt x="969795" y="357188"/>
                  <a:pt x="1012436" y="346472"/>
                  <a:pt x="1040863" y="353615"/>
                </a:cubicBezTo>
                <a:cubicBezTo>
                  <a:pt x="1147464" y="385763"/>
                  <a:pt x="1257618" y="328613"/>
                  <a:pt x="1367772" y="375047"/>
                </a:cubicBezTo>
                <a:cubicBezTo>
                  <a:pt x="1339346" y="260747"/>
                  <a:pt x="1278938" y="210741"/>
                  <a:pt x="1151017" y="192881"/>
                </a:cubicBezTo>
                <a:cubicBezTo>
                  <a:pt x="1104823" y="189310"/>
                  <a:pt x="1055076" y="196453"/>
                  <a:pt x="1012436" y="164306"/>
                </a:cubicBezTo>
                <a:cubicBezTo>
                  <a:pt x="987562" y="146447"/>
                  <a:pt x="962689" y="125016"/>
                  <a:pt x="980456" y="89297"/>
                </a:cubicBezTo>
                <a:cubicBezTo>
                  <a:pt x="991116" y="64294"/>
                  <a:pt x="1019542" y="64294"/>
                  <a:pt x="1044416" y="71437"/>
                </a:cubicBezTo>
                <a:cubicBezTo>
                  <a:pt x="1147464" y="110728"/>
                  <a:pt x="1257618" y="121444"/>
                  <a:pt x="1364219" y="135731"/>
                </a:cubicBezTo>
                <a:cubicBezTo>
                  <a:pt x="1381986" y="139303"/>
                  <a:pt x="1399753" y="146447"/>
                  <a:pt x="1417520" y="110728"/>
                </a:cubicBezTo>
                <a:cubicBezTo>
                  <a:pt x="1293152" y="78581"/>
                  <a:pt x="1172337" y="35719"/>
                  <a:pt x="1047969" y="0"/>
                </a:cubicBezTo>
                <a:close/>
              </a:path>
            </a:pathLst>
          </a:custGeom>
        </p:spPr>
      </p:pic>
      <p:pic>
        <p:nvPicPr>
          <p:cNvPr id="4" name="Picture 1" descr="page1image3637307008">
            <a:extLst>
              <a:ext uri="{FF2B5EF4-FFF2-40B4-BE49-F238E27FC236}">
                <a16:creationId xmlns:a16="http://schemas.microsoft.com/office/drawing/2014/main" id="{7D7B68A5-DF25-C54B-96FA-97896F9D1C3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359" r="23780"/>
          <a:stretch/>
        </p:blipFill>
        <p:spPr bwMode="auto">
          <a:xfrm>
            <a:off x="4726728" y="3802961"/>
            <a:ext cx="7472381" cy="3055043"/>
          </a:xfrm>
          <a:custGeom>
            <a:avLst/>
            <a:gdLst/>
            <a:ahLst/>
            <a:cxnLst/>
            <a:rect l="l" t="t" r="r" b="b"/>
            <a:pathLst>
              <a:path w="7472381" h="3055043">
                <a:moveTo>
                  <a:pt x="638975" y="0"/>
                </a:moveTo>
                <a:lnTo>
                  <a:pt x="7472381" y="0"/>
                </a:lnTo>
                <a:lnTo>
                  <a:pt x="7472381" y="2579984"/>
                </a:lnTo>
                <a:lnTo>
                  <a:pt x="7472381" y="3055043"/>
                </a:lnTo>
                <a:lnTo>
                  <a:pt x="6992676"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515600" y="6356350"/>
            <a:ext cx="838200" cy="365125"/>
          </a:xfrm>
        </p:spPr>
        <p:txBody>
          <a:bodyPr>
            <a:normAutofit/>
          </a:bodyPr>
          <a:lstStyle/>
          <a:p>
            <a:pPr>
              <a:spcAft>
                <a:spcPts val="600"/>
              </a:spcAft>
            </a:pPr>
            <a:fld id="{C96D23C6-A768-4C4D-8D6D-6E345292356B}" type="slidenum">
              <a:rPr lang="en-US">
                <a:solidFill>
                  <a:srgbClr val="FFFFFF"/>
                </a:solidFill>
              </a:rPr>
              <a:pPr>
                <a:spcAft>
                  <a:spcPts val="600"/>
                </a:spcAft>
              </a:pPr>
              <a:t>2</a:t>
            </a:fld>
            <a:endParaRPr lang="en-US">
              <a:solidFill>
                <a:srgbClr val="FFFFFF"/>
              </a:solidFill>
            </a:endParaRPr>
          </a:p>
        </p:txBody>
      </p:sp>
      <p:sp>
        <p:nvSpPr>
          <p:cNvPr id="5" name="Rectangle 2">
            <a:extLst>
              <a:ext uri="{FF2B5EF4-FFF2-40B4-BE49-F238E27FC236}">
                <a16:creationId xmlns:a16="http://schemas.microsoft.com/office/drawing/2014/main" id="{8721D524-FEEE-FA4D-8DA4-5BC1C832D96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descr="A picture containing text&#10;&#10;Description automatically generated">
            <a:extLst>
              <a:ext uri="{FF2B5EF4-FFF2-40B4-BE49-F238E27FC236}">
                <a16:creationId xmlns:a16="http://schemas.microsoft.com/office/drawing/2014/main" id="{EE660FBB-89D8-972B-8954-51BBA9234E57}"/>
              </a:ext>
            </a:extLst>
          </p:cNvPr>
          <p:cNvPicPr>
            <a:picLocks noChangeAspect="1"/>
          </p:cNvPicPr>
          <p:nvPr/>
        </p:nvPicPr>
        <p:blipFill>
          <a:blip r:embed="rId4"/>
          <a:stretch>
            <a:fillRect/>
          </a:stretch>
        </p:blipFill>
        <p:spPr>
          <a:xfrm>
            <a:off x="0" y="-21177"/>
            <a:ext cx="2531533" cy="772603"/>
          </a:xfrm>
          <a:prstGeom prst="rect">
            <a:avLst/>
          </a:prstGeom>
        </p:spPr>
      </p:pic>
    </p:spTree>
    <p:extLst>
      <p:ext uri="{BB962C8B-B14F-4D97-AF65-F5344CB8AC3E}">
        <p14:creationId xmlns:p14="http://schemas.microsoft.com/office/powerpoint/2010/main" val="66531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331077" y="948267"/>
            <a:ext cx="4323220" cy="782893"/>
          </a:xfrm>
        </p:spPr>
        <p:txBody>
          <a:bodyPr>
            <a:normAutofit/>
          </a:bodyPr>
          <a:lstStyle/>
          <a:p>
            <a:r>
              <a:rPr lang="en-US" sz="3700" b="1" i="1" dirty="0"/>
              <a:t>Jan. 8, 2025</a:t>
            </a:r>
          </a:p>
        </p:txBody>
      </p:sp>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451413" y="1699692"/>
            <a:ext cx="4533962" cy="4793179"/>
          </a:xfrm>
        </p:spPr>
        <p:txBody>
          <a:bodyPr>
            <a:normAutofit/>
          </a:bodyPr>
          <a:lstStyle/>
          <a:p>
            <a:r>
              <a:rPr lang="en-US" sz="2200" dirty="0"/>
              <a:t>Rioting continues. </a:t>
            </a:r>
          </a:p>
          <a:p>
            <a:r>
              <a:rPr lang="en-US" sz="2200" dirty="0"/>
              <a:t>1,647 people are killed. </a:t>
            </a:r>
          </a:p>
          <a:p>
            <a:r>
              <a:rPr lang="en-US" sz="2200" dirty="0"/>
              <a:t>The stock market declines another 15,000 points.</a:t>
            </a:r>
          </a:p>
          <a:p>
            <a:r>
              <a:rPr lang="en-US" sz="2200" dirty="0"/>
              <a:t>Russia attacks the remaining independent portion of Ukraine.</a:t>
            </a:r>
          </a:p>
          <a:p>
            <a:r>
              <a:rPr lang="en-US" sz="2200" dirty="0"/>
              <a:t>China blockades Taiwan.</a:t>
            </a:r>
          </a:p>
          <a:p>
            <a:r>
              <a:rPr lang="en-US" sz="2200" dirty="0"/>
              <a:t>President Biden invokes the National Emergencies Act. </a:t>
            </a:r>
          </a:p>
          <a:p>
            <a:endParaRPr lang="en-US" sz="2200" b="1" dirty="0"/>
          </a:p>
        </p:txBody>
      </p:sp>
      <p:pic>
        <p:nvPicPr>
          <p:cNvPr id="10" name="Picture 9" descr="A group of people standing in front of a building on fire&#10;&#10;Description automatically generated with low confidence">
            <a:extLst>
              <a:ext uri="{FF2B5EF4-FFF2-40B4-BE49-F238E27FC236}">
                <a16:creationId xmlns:a16="http://schemas.microsoft.com/office/drawing/2014/main" id="{20F825CA-7EBF-0337-9AEC-D759312331E7}"/>
              </a:ext>
            </a:extLst>
          </p:cNvPr>
          <p:cNvPicPr>
            <a:picLocks noChangeAspect="1"/>
          </p:cNvPicPr>
          <p:nvPr/>
        </p:nvPicPr>
        <p:blipFill rotWithShape="1">
          <a:blip r:embed="rId2"/>
          <a:srcRect t="18899" r="1" b="4916"/>
          <a:stretch/>
        </p:blipFill>
        <p:spPr>
          <a:xfrm>
            <a:off x="4904316" y="-4"/>
            <a:ext cx="7287684" cy="3694372"/>
          </a:xfrm>
          <a:custGeom>
            <a:avLst/>
            <a:gdLst/>
            <a:ahLst/>
            <a:cxnLst/>
            <a:rect l="l" t="t" r="r" b="b"/>
            <a:pathLst>
              <a:path w="7287684" h="3694372">
                <a:moveTo>
                  <a:pt x="1047969" y="0"/>
                </a:moveTo>
                <a:lnTo>
                  <a:pt x="7287684" y="0"/>
                </a:lnTo>
                <a:lnTo>
                  <a:pt x="7287684" y="814388"/>
                </a:lnTo>
                <a:lnTo>
                  <a:pt x="7287684" y="3694372"/>
                </a:lnTo>
                <a:lnTo>
                  <a:pt x="471411" y="3694372"/>
                </a:lnTo>
                <a:lnTo>
                  <a:pt x="470992" y="3686621"/>
                </a:lnTo>
                <a:cubicBezTo>
                  <a:pt x="458999" y="3642419"/>
                  <a:pt x="427907" y="3602236"/>
                  <a:pt x="376383" y="3554015"/>
                </a:cubicBezTo>
                <a:cubicBezTo>
                  <a:pt x="315976" y="3500438"/>
                  <a:pt x="255568" y="3454003"/>
                  <a:pt x="170288" y="3407569"/>
                </a:cubicBezTo>
                <a:cubicBezTo>
                  <a:pt x="365723" y="3382565"/>
                  <a:pt x="163181" y="3296841"/>
                  <a:pt x="230695" y="3243263"/>
                </a:cubicBezTo>
                <a:cubicBezTo>
                  <a:pt x="369276" y="3221831"/>
                  <a:pt x="479431" y="3393282"/>
                  <a:pt x="667759" y="3343275"/>
                </a:cubicBezTo>
                <a:cubicBezTo>
                  <a:pt x="440344" y="3196828"/>
                  <a:pt x="184501" y="3150393"/>
                  <a:pt x="17493" y="2953940"/>
                </a:cubicBezTo>
                <a:cubicBezTo>
                  <a:pt x="56580" y="2911078"/>
                  <a:pt x="95667" y="2953940"/>
                  <a:pt x="127647" y="2936081"/>
                </a:cubicBezTo>
                <a:cubicBezTo>
                  <a:pt x="127647" y="2925365"/>
                  <a:pt x="500751" y="2993232"/>
                  <a:pt x="522071" y="2714625"/>
                </a:cubicBezTo>
                <a:cubicBezTo>
                  <a:pt x="529178" y="2714625"/>
                  <a:pt x="536285" y="2714625"/>
                  <a:pt x="543391" y="2703909"/>
                </a:cubicBezTo>
                <a:cubicBezTo>
                  <a:pt x="582478" y="2664619"/>
                  <a:pt x="546945" y="2571750"/>
                  <a:pt x="610905" y="2564606"/>
                </a:cubicBezTo>
                <a:cubicBezTo>
                  <a:pt x="681973" y="2557462"/>
                  <a:pt x="749487" y="2525315"/>
                  <a:pt x="824107" y="2543175"/>
                </a:cubicBezTo>
                <a:cubicBezTo>
                  <a:pt x="880961" y="2557462"/>
                  <a:pt x="941368" y="2575322"/>
                  <a:pt x="1001776" y="2575322"/>
                </a:cubicBezTo>
                <a:cubicBezTo>
                  <a:pt x="1065736" y="2575322"/>
                  <a:pt x="1154570" y="2696766"/>
                  <a:pt x="1193658" y="2536031"/>
                </a:cubicBezTo>
                <a:cubicBezTo>
                  <a:pt x="1193658" y="2528888"/>
                  <a:pt x="1303812" y="2546747"/>
                  <a:pt x="1364219" y="2553891"/>
                </a:cubicBezTo>
                <a:cubicBezTo>
                  <a:pt x="1413966" y="2561035"/>
                  <a:pt x="1474374" y="2593181"/>
                  <a:pt x="1509907" y="2528888"/>
                </a:cubicBezTo>
                <a:cubicBezTo>
                  <a:pt x="1527674" y="2489596"/>
                  <a:pt x="1442393" y="2418159"/>
                  <a:pt x="1367772" y="2411015"/>
                </a:cubicBezTo>
                <a:cubicBezTo>
                  <a:pt x="1300259" y="2403872"/>
                  <a:pt x="1232745" y="2396728"/>
                  <a:pt x="1168784" y="2411015"/>
                </a:cubicBezTo>
                <a:cubicBezTo>
                  <a:pt x="1090610" y="2428875"/>
                  <a:pt x="1047969" y="2400300"/>
                  <a:pt x="1026649" y="2336007"/>
                </a:cubicBezTo>
                <a:cubicBezTo>
                  <a:pt x="1001776" y="2268141"/>
                  <a:pt x="955582" y="2232422"/>
                  <a:pt x="891621" y="2200275"/>
                </a:cubicBezTo>
                <a:cubicBezTo>
                  <a:pt x="735273" y="2121694"/>
                  <a:pt x="586032" y="2028825"/>
                  <a:pt x="415470" y="1982390"/>
                </a:cubicBezTo>
                <a:cubicBezTo>
                  <a:pt x="383490" y="1975246"/>
                  <a:pt x="344403" y="1960959"/>
                  <a:pt x="330189" y="1900238"/>
                </a:cubicBezTo>
                <a:cubicBezTo>
                  <a:pt x="792127" y="1993106"/>
                  <a:pt x="1211424" y="2232422"/>
                  <a:pt x="1687576" y="2218135"/>
                </a:cubicBezTo>
                <a:cubicBezTo>
                  <a:pt x="1559654" y="2143125"/>
                  <a:pt x="1406860" y="2139554"/>
                  <a:pt x="1268278" y="2085975"/>
                </a:cubicBezTo>
                <a:cubicBezTo>
                  <a:pt x="1367772" y="2046685"/>
                  <a:pt x="1460160" y="2089547"/>
                  <a:pt x="1552548" y="2110978"/>
                </a:cubicBezTo>
                <a:cubicBezTo>
                  <a:pt x="1630722" y="2128837"/>
                  <a:pt x="1701789" y="2132410"/>
                  <a:pt x="1708896" y="2021681"/>
                </a:cubicBezTo>
                <a:cubicBezTo>
                  <a:pt x="1708896" y="2010965"/>
                  <a:pt x="1708896" y="2003821"/>
                  <a:pt x="1708896" y="1993106"/>
                </a:cubicBezTo>
                <a:cubicBezTo>
                  <a:pt x="1680469" y="1946672"/>
                  <a:pt x="1641382" y="1925240"/>
                  <a:pt x="1591635" y="1910953"/>
                </a:cubicBezTo>
                <a:cubicBezTo>
                  <a:pt x="1563208" y="1903809"/>
                  <a:pt x="1524121" y="1889522"/>
                  <a:pt x="1524121" y="1857375"/>
                </a:cubicBezTo>
                <a:cubicBezTo>
                  <a:pt x="1527674" y="1735931"/>
                  <a:pt x="1431733" y="1700212"/>
                  <a:pt x="1339346" y="1664493"/>
                </a:cubicBezTo>
                <a:cubicBezTo>
                  <a:pt x="1389093" y="1603772"/>
                  <a:pt x="1431733" y="1646635"/>
                  <a:pt x="1470820" y="1643062"/>
                </a:cubicBezTo>
                <a:cubicBezTo>
                  <a:pt x="1495694" y="1639491"/>
                  <a:pt x="1520567" y="1635919"/>
                  <a:pt x="1520567" y="1603772"/>
                </a:cubicBezTo>
                <a:cubicBezTo>
                  <a:pt x="1520567" y="1578769"/>
                  <a:pt x="1509907" y="1546622"/>
                  <a:pt x="1485034" y="1546622"/>
                </a:cubicBezTo>
                <a:cubicBezTo>
                  <a:pt x="1328686" y="1543050"/>
                  <a:pt x="1239851" y="1371600"/>
                  <a:pt x="1076396" y="1371600"/>
                </a:cubicBezTo>
                <a:cubicBezTo>
                  <a:pt x="976902" y="1371600"/>
                  <a:pt x="1126144" y="1275159"/>
                  <a:pt x="1044416" y="1235869"/>
                </a:cubicBezTo>
                <a:cubicBezTo>
                  <a:pt x="1026649" y="1225153"/>
                  <a:pt x="1094163" y="1210866"/>
                  <a:pt x="1122590" y="1214437"/>
                </a:cubicBezTo>
                <a:cubicBezTo>
                  <a:pt x="1151017" y="1218009"/>
                  <a:pt x="1175891" y="1243013"/>
                  <a:pt x="1211424" y="1225153"/>
                </a:cubicBezTo>
                <a:cubicBezTo>
                  <a:pt x="1229191" y="1160860"/>
                  <a:pt x="1182997" y="1135856"/>
                  <a:pt x="1140357" y="1117997"/>
                </a:cubicBezTo>
                <a:cubicBezTo>
                  <a:pt x="1047969" y="1075135"/>
                  <a:pt x="955582" y="1025129"/>
                  <a:pt x="852534" y="1010841"/>
                </a:cubicBezTo>
                <a:cubicBezTo>
                  <a:pt x="817001" y="1007269"/>
                  <a:pt x="795680" y="989409"/>
                  <a:pt x="799234" y="953690"/>
                </a:cubicBezTo>
                <a:cubicBezTo>
                  <a:pt x="806340" y="907256"/>
                  <a:pt x="841874" y="921544"/>
                  <a:pt x="870301" y="925115"/>
                </a:cubicBezTo>
                <a:cubicBezTo>
                  <a:pt x="888068" y="928688"/>
                  <a:pt x="905835" y="939403"/>
                  <a:pt x="923602" y="914400"/>
                </a:cubicBezTo>
                <a:cubicBezTo>
                  <a:pt x="611794" y="724198"/>
                  <a:pt x="409919" y="684684"/>
                  <a:pt x="132090" y="589415"/>
                </a:cubicBezTo>
                <a:lnTo>
                  <a:pt x="31922" y="552917"/>
                </a:lnTo>
                <a:lnTo>
                  <a:pt x="26859" y="541335"/>
                </a:lnTo>
                <a:cubicBezTo>
                  <a:pt x="20137" y="534929"/>
                  <a:pt x="8953" y="532232"/>
                  <a:pt x="0" y="527681"/>
                </a:cubicBezTo>
                <a:cubicBezTo>
                  <a:pt x="5969" y="516305"/>
                  <a:pt x="7617" y="502963"/>
                  <a:pt x="17905" y="493550"/>
                </a:cubicBezTo>
                <a:cubicBezTo>
                  <a:pt x="23947" y="488022"/>
                  <a:pt x="35344" y="487159"/>
                  <a:pt x="44763" y="486724"/>
                </a:cubicBezTo>
                <a:lnTo>
                  <a:pt x="165722" y="483650"/>
                </a:lnTo>
                <a:lnTo>
                  <a:pt x="193385" y="498723"/>
                </a:lnTo>
                <a:cubicBezTo>
                  <a:pt x="210263" y="511671"/>
                  <a:pt x="227142" y="525066"/>
                  <a:pt x="315976" y="535781"/>
                </a:cubicBezTo>
                <a:cubicBezTo>
                  <a:pt x="401257" y="546497"/>
                  <a:pt x="479431" y="582216"/>
                  <a:pt x="575372" y="525066"/>
                </a:cubicBezTo>
                <a:cubicBezTo>
                  <a:pt x="639332" y="485775"/>
                  <a:pt x="742380" y="528637"/>
                  <a:pt x="820554" y="560785"/>
                </a:cubicBezTo>
                <a:cubicBezTo>
                  <a:pt x="884515" y="589360"/>
                  <a:pt x="948475" y="596503"/>
                  <a:pt x="1033756" y="560785"/>
                </a:cubicBezTo>
                <a:cubicBezTo>
                  <a:pt x="955582" y="539354"/>
                  <a:pt x="895175" y="521494"/>
                  <a:pt x="834767" y="507206"/>
                </a:cubicBezTo>
                <a:cubicBezTo>
                  <a:pt x="785020" y="496491"/>
                  <a:pt x="756593" y="471488"/>
                  <a:pt x="760147" y="417909"/>
                </a:cubicBezTo>
                <a:cubicBezTo>
                  <a:pt x="760147" y="389334"/>
                  <a:pt x="749487" y="350044"/>
                  <a:pt x="785020" y="335757"/>
                </a:cubicBezTo>
                <a:cubicBezTo>
                  <a:pt x="813447" y="321469"/>
                  <a:pt x="852534" y="335757"/>
                  <a:pt x="866748" y="360759"/>
                </a:cubicBezTo>
                <a:cubicBezTo>
                  <a:pt x="884515" y="407194"/>
                  <a:pt x="902281" y="450056"/>
                  <a:pt x="962689" y="453629"/>
                </a:cubicBezTo>
                <a:cubicBezTo>
                  <a:pt x="1044416" y="460771"/>
                  <a:pt x="998222" y="432197"/>
                  <a:pt x="984009" y="396478"/>
                </a:cubicBezTo>
                <a:cubicBezTo>
                  <a:pt x="969795" y="357188"/>
                  <a:pt x="1012436" y="346472"/>
                  <a:pt x="1040863" y="353615"/>
                </a:cubicBezTo>
                <a:cubicBezTo>
                  <a:pt x="1147464" y="385763"/>
                  <a:pt x="1257618" y="328613"/>
                  <a:pt x="1367772" y="375047"/>
                </a:cubicBezTo>
                <a:cubicBezTo>
                  <a:pt x="1339346" y="260747"/>
                  <a:pt x="1278938" y="210741"/>
                  <a:pt x="1151017" y="192881"/>
                </a:cubicBezTo>
                <a:cubicBezTo>
                  <a:pt x="1104823" y="189310"/>
                  <a:pt x="1055076" y="196453"/>
                  <a:pt x="1012436" y="164306"/>
                </a:cubicBezTo>
                <a:cubicBezTo>
                  <a:pt x="987562" y="146447"/>
                  <a:pt x="962689" y="125016"/>
                  <a:pt x="980456" y="89297"/>
                </a:cubicBezTo>
                <a:cubicBezTo>
                  <a:pt x="991116" y="64294"/>
                  <a:pt x="1019542" y="64294"/>
                  <a:pt x="1044416" y="71437"/>
                </a:cubicBezTo>
                <a:cubicBezTo>
                  <a:pt x="1147464" y="110728"/>
                  <a:pt x="1257618" y="121444"/>
                  <a:pt x="1364219" y="135731"/>
                </a:cubicBezTo>
                <a:cubicBezTo>
                  <a:pt x="1381986" y="139303"/>
                  <a:pt x="1399753" y="146447"/>
                  <a:pt x="1417520" y="110728"/>
                </a:cubicBezTo>
                <a:cubicBezTo>
                  <a:pt x="1293152" y="78581"/>
                  <a:pt x="1172337" y="35719"/>
                  <a:pt x="1047969" y="0"/>
                </a:cubicBezTo>
                <a:close/>
              </a:path>
            </a:pathLst>
          </a:custGeom>
        </p:spPr>
      </p:pic>
      <p:pic>
        <p:nvPicPr>
          <p:cNvPr id="4" name="Picture 1" descr="page1image3637307008">
            <a:extLst>
              <a:ext uri="{FF2B5EF4-FFF2-40B4-BE49-F238E27FC236}">
                <a16:creationId xmlns:a16="http://schemas.microsoft.com/office/drawing/2014/main" id="{7D7B68A5-DF25-C54B-96FA-97896F9D1C3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359" r="23780"/>
          <a:stretch/>
        </p:blipFill>
        <p:spPr bwMode="auto">
          <a:xfrm>
            <a:off x="4726728" y="3802961"/>
            <a:ext cx="7472381" cy="3055043"/>
          </a:xfrm>
          <a:custGeom>
            <a:avLst/>
            <a:gdLst/>
            <a:ahLst/>
            <a:cxnLst/>
            <a:rect l="l" t="t" r="r" b="b"/>
            <a:pathLst>
              <a:path w="7472381" h="3055043">
                <a:moveTo>
                  <a:pt x="638975" y="0"/>
                </a:moveTo>
                <a:lnTo>
                  <a:pt x="7472381" y="0"/>
                </a:lnTo>
                <a:lnTo>
                  <a:pt x="7472381" y="2579984"/>
                </a:lnTo>
                <a:lnTo>
                  <a:pt x="7472381" y="3055043"/>
                </a:lnTo>
                <a:lnTo>
                  <a:pt x="6992676"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F4DEC2DA-CBD8-8648-8970-A700EBDC6E4F}"/>
              </a:ext>
            </a:extLst>
          </p:cNvPr>
          <p:cNvSpPr>
            <a:spLocks noGrp="1"/>
          </p:cNvSpPr>
          <p:nvPr>
            <p:ph type="sldNum" sz="quarter" idx="12"/>
          </p:nvPr>
        </p:nvSpPr>
        <p:spPr>
          <a:xfrm>
            <a:off x="10515600" y="6356350"/>
            <a:ext cx="838200" cy="365125"/>
          </a:xfrm>
        </p:spPr>
        <p:txBody>
          <a:bodyPr>
            <a:normAutofit/>
          </a:bodyPr>
          <a:lstStyle/>
          <a:p>
            <a:pPr>
              <a:spcAft>
                <a:spcPts val="600"/>
              </a:spcAft>
            </a:pPr>
            <a:fld id="{C96D23C6-A768-4C4D-8D6D-6E345292356B}" type="slidenum">
              <a:rPr lang="en-US">
                <a:solidFill>
                  <a:srgbClr val="FFFFFF"/>
                </a:solidFill>
              </a:rPr>
              <a:pPr>
                <a:spcAft>
                  <a:spcPts val="600"/>
                </a:spcAft>
              </a:pPr>
              <a:t>20</a:t>
            </a:fld>
            <a:endParaRPr lang="en-US">
              <a:solidFill>
                <a:srgbClr val="FFFFFF"/>
              </a:solidFill>
            </a:endParaRPr>
          </a:p>
        </p:txBody>
      </p:sp>
      <p:sp>
        <p:nvSpPr>
          <p:cNvPr id="5" name="Rectangle 2">
            <a:extLst>
              <a:ext uri="{FF2B5EF4-FFF2-40B4-BE49-F238E27FC236}">
                <a16:creationId xmlns:a16="http://schemas.microsoft.com/office/drawing/2014/main" id="{8721D524-FEEE-FA4D-8DA4-5BC1C832D96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descr="A picture containing text&#10;&#10;Description automatically generated">
            <a:extLst>
              <a:ext uri="{FF2B5EF4-FFF2-40B4-BE49-F238E27FC236}">
                <a16:creationId xmlns:a16="http://schemas.microsoft.com/office/drawing/2014/main" id="{EE660FBB-89D8-972B-8954-51BBA9234E57}"/>
              </a:ext>
            </a:extLst>
          </p:cNvPr>
          <p:cNvPicPr>
            <a:picLocks noChangeAspect="1"/>
          </p:cNvPicPr>
          <p:nvPr/>
        </p:nvPicPr>
        <p:blipFill>
          <a:blip r:embed="rId4"/>
          <a:stretch>
            <a:fillRect/>
          </a:stretch>
        </p:blipFill>
        <p:spPr>
          <a:xfrm>
            <a:off x="0" y="-21177"/>
            <a:ext cx="2531533" cy="772603"/>
          </a:xfrm>
          <a:prstGeom prst="rect">
            <a:avLst/>
          </a:prstGeom>
        </p:spPr>
      </p:pic>
    </p:spTree>
    <p:extLst>
      <p:ext uri="{BB962C8B-B14F-4D97-AF65-F5344CB8AC3E}">
        <p14:creationId xmlns:p14="http://schemas.microsoft.com/office/powerpoint/2010/main" val="3708484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7"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Jan 9: The Supreme Court Rules</a:t>
            </a:r>
          </a:p>
        </p:txBody>
      </p:sp>
      <p:pic>
        <p:nvPicPr>
          <p:cNvPr id="9" name="Picture 8" descr="A picture containing text&#10;&#10;Description automatically generated">
            <a:extLst>
              <a:ext uri="{FF2B5EF4-FFF2-40B4-BE49-F238E27FC236}">
                <a16:creationId xmlns:a16="http://schemas.microsoft.com/office/drawing/2014/main" id="{7D8C731C-7BEB-46CE-491C-69E27FD533FD}"/>
              </a:ext>
            </a:extLst>
          </p:cNvPr>
          <p:cNvPicPr>
            <a:picLocks noChangeAspect="1"/>
          </p:cNvPicPr>
          <p:nvPr/>
        </p:nvPicPr>
        <p:blipFill>
          <a:blip r:embed="rId2"/>
          <a:stretch>
            <a:fillRect/>
          </a:stretch>
        </p:blipFill>
        <p:spPr>
          <a:xfrm>
            <a:off x="409711" y="3499307"/>
            <a:ext cx="1826593" cy="535980"/>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348681" y="2494450"/>
            <a:ext cx="7418417" cy="3563159"/>
          </a:xfrm>
        </p:spPr>
        <p:txBody>
          <a:bodyPr>
            <a:normAutofit fontScale="92500" lnSpcReduction="20000"/>
          </a:bodyPr>
          <a:lstStyle/>
          <a:p>
            <a:pPr marL="0" lvl="1" indent="0">
              <a:buNone/>
            </a:pPr>
            <a:r>
              <a:rPr lang="en-US" sz="2000" dirty="0"/>
              <a:t>The Supreme Court could </a:t>
            </a:r>
          </a:p>
          <a:p>
            <a:pPr marL="342900" lvl="1" indent="-342900"/>
            <a:r>
              <a:rPr lang="en-US" sz="2000" dirty="0"/>
              <a:t>Rule for Trump or even for Biden, or  </a:t>
            </a:r>
          </a:p>
          <a:p>
            <a:pPr marL="342900" lvl="1" indent="-342900"/>
            <a:r>
              <a:rPr lang="en-US" sz="2000" dirty="0"/>
              <a:t>Send the election back to Congress instructing it to settle.</a:t>
            </a:r>
          </a:p>
          <a:p>
            <a:pPr marL="342900" lvl="1" indent="-342900"/>
            <a:endParaRPr lang="en-US" sz="2000" dirty="0"/>
          </a:p>
          <a:p>
            <a:pPr marL="0" lvl="1" indent="0">
              <a:buNone/>
            </a:pPr>
            <a:r>
              <a:rPr lang="en-US" sz="2000" dirty="0"/>
              <a:t>In either case, rioting would like continue and a large percentage of Americans would be left with the feeling that the 2024 election was a fraud. </a:t>
            </a:r>
          </a:p>
          <a:p>
            <a:pPr marL="0" lvl="1" indent="0">
              <a:buNone/>
            </a:pPr>
            <a:endParaRPr lang="en-US" sz="2000" dirty="0"/>
          </a:p>
          <a:p>
            <a:pPr marL="0" lvl="1" indent="0">
              <a:buNone/>
            </a:pPr>
            <a:r>
              <a:rPr lang="en-US" sz="2000" dirty="0"/>
              <a:t>We have presented one hypothetical scenario. There are other alternatives. </a:t>
            </a:r>
          </a:p>
          <a:p>
            <a:pPr marL="342900" lvl="1" indent="-342900"/>
            <a:r>
              <a:rPr lang="en-US" sz="2000" dirty="0"/>
              <a:t>For example, Democrats could still control the House, with Hakeem Jeffries as Speaker, but under the rules of the 12</a:t>
            </a:r>
            <a:r>
              <a:rPr lang="en-US" sz="2000" baseline="30000" dirty="0"/>
              <a:t>th</a:t>
            </a:r>
            <a:r>
              <a:rPr lang="en-US" sz="2000" dirty="0"/>
              <a:t> Amendment, each state would have one vote, and Republicans would be in the majority for the election of the President</a:t>
            </a:r>
            <a:r>
              <a:rPr lang="en-US" sz="1500" dirty="0"/>
              <a:t>. </a:t>
            </a:r>
          </a:p>
          <a:p>
            <a:pPr marL="0" lvl="1" indent="0">
              <a:buNone/>
            </a:pPr>
            <a:endParaRPr lang="en-US" sz="1500" dirty="0"/>
          </a:p>
          <a:p>
            <a:pPr marL="0" lvl="1" indent="0">
              <a:buNone/>
            </a:pPr>
            <a:endParaRPr lang="en-US" sz="1500" dirty="0"/>
          </a:p>
        </p:txBody>
      </p:sp>
      <p:sp>
        <p:nvSpPr>
          <p:cNvPr id="5" name="Slide Number Placeholder 4">
            <a:extLst>
              <a:ext uri="{FF2B5EF4-FFF2-40B4-BE49-F238E27FC236}">
                <a16:creationId xmlns:a16="http://schemas.microsoft.com/office/drawing/2014/main" id="{A010CA99-BCE3-0E4A-9D35-E621E4646490}"/>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21</a:t>
            </a:fld>
            <a:endParaRPr lang="en-US" sz="1000"/>
          </a:p>
        </p:txBody>
      </p:sp>
    </p:spTree>
    <p:extLst>
      <p:ext uri="{BB962C8B-B14F-4D97-AF65-F5344CB8AC3E}">
        <p14:creationId xmlns:p14="http://schemas.microsoft.com/office/powerpoint/2010/main" val="4036249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CE27886-27D1-184F-BA65-5381DB01E43B}"/>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Fix The Laws Now</a:t>
            </a:r>
          </a:p>
        </p:txBody>
      </p:sp>
      <p:pic>
        <p:nvPicPr>
          <p:cNvPr id="6" name="Picture 5" descr="A picture containing text&#10;&#10;Description automatically generated">
            <a:extLst>
              <a:ext uri="{FF2B5EF4-FFF2-40B4-BE49-F238E27FC236}">
                <a16:creationId xmlns:a16="http://schemas.microsoft.com/office/drawing/2014/main" id="{6969DB3B-2534-A3A0-FF7F-673D7FBC3042}"/>
              </a:ext>
            </a:extLst>
          </p:cNvPr>
          <p:cNvPicPr>
            <a:picLocks noChangeAspect="1"/>
          </p:cNvPicPr>
          <p:nvPr/>
        </p:nvPicPr>
        <p:blipFill>
          <a:blip r:embed="rId2"/>
          <a:stretch>
            <a:fillRect/>
          </a:stretch>
        </p:blipFill>
        <p:spPr>
          <a:xfrm>
            <a:off x="98854" y="3513982"/>
            <a:ext cx="3126260" cy="800844"/>
          </a:xfrm>
          <a:prstGeom prst="rect">
            <a:avLst/>
          </a:prstGeom>
        </p:spPr>
      </p:pic>
      <p:sp>
        <p:nvSpPr>
          <p:cNvPr id="3" name="Content Placeholder 2">
            <a:extLst>
              <a:ext uri="{FF2B5EF4-FFF2-40B4-BE49-F238E27FC236}">
                <a16:creationId xmlns:a16="http://schemas.microsoft.com/office/drawing/2014/main" id="{89F93995-B106-2D49-AF75-F5E21FE4C7B2}"/>
              </a:ext>
            </a:extLst>
          </p:cNvPr>
          <p:cNvSpPr>
            <a:spLocks noGrp="1"/>
          </p:cNvSpPr>
          <p:nvPr>
            <p:ph idx="1"/>
          </p:nvPr>
        </p:nvSpPr>
        <p:spPr>
          <a:xfrm>
            <a:off x="3634825" y="2494450"/>
            <a:ext cx="7132274" cy="4035559"/>
          </a:xfrm>
        </p:spPr>
        <p:txBody>
          <a:bodyPr>
            <a:noAutofit/>
          </a:bodyPr>
          <a:lstStyle/>
          <a:p>
            <a:pPr marL="0" lvl="1" indent="0">
              <a:buNone/>
            </a:pPr>
            <a:r>
              <a:rPr lang="en-US" sz="1800" dirty="0"/>
              <a:t>The point here is that our election laws,</a:t>
            </a:r>
            <a:r>
              <a:rPr lang="en-US" sz="1800" b="1" dirty="0"/>
              <a:t> </a:t>
            </a:r>
            <a:r>
              <a:rPr lang="en-US" sz="1800" dirty="0"/>
              <a:t>such as the Electoral Count Act of 1887 and the “Failed Election Law of 1845,” along with the 12</a:t>
            </a:r>
            <a:r>
              <a:rPr lang="en-US" sz="1800" baseline="30000" dirty="0"/>
              <a:t>th</a:t>
            </a:r>
            <a:r>
              <a:rPr lang="en-US" sz="1800" dirty="0"/>
              <a:t> and 20</a:t>
            </a:r>
            <a:r>
              <a:rPr lang="en-US" sz="1800" baseline="30000" dirty="0"/>
              <a:t>th</a:t>
            </a:r>
            <a:r>
              <a:rPr lang="en-US" sz="1800" dirty="0"/>
              <a:t> amendments, have issues that need to be addressed. </a:t>
            </a:r>
          </a:p>
          <a:p>
            <a:pPr marL="0" lvl="1" indent="0">
              <a:buNone/>
            </a:pPr>
            <a:endParaRPr lang="en-US" sz="1800" dirty="0"/>
          </a:p>
          <a:p>
            <a:pPr marL="0" lvl="1" indent="0">
              <a:buNone/>
            </a:pPr>
            <a:r>
              <a:rPr lang="en-US" sz="1800" dirty="0"/>
              <a:t>Fortunately, a bipartisan group of Senators are working on a rewrite of these laws and a group of academic experts are guiding them. </a:t>
            </a:r>
          </a:p>
          <a:p>
            <a:pPr marL="0" lvl="1" indent="0">
              <a:buNone/>
            </a:pPr>
            <a:endParaRPr lang="en-US" sz="1800" dirty="0"/>
          </a:p>
          <a:p>
            <a:pPr marL="0" lvl="1" indent="0">
              <a:buNone/>
            </a:pPr>
            <a:r>
              <a:rPr lang="en-US" sz="1800" dirty="0"/>
              <a:t>Tonight, we will explain the steps that are currently being taken and what we can do to help. </a:t>
            </a:r>
          </a:p>
          <a:p>
            <a:pPr marL="0" lvl="1" indent="0">
              <a:buNone/>
            </a:pPr>
            <a:r>
              <a:rPr lang="en-US" sz="1800" dirty="0"/>
              <a:t> </a:t>
            </a:r>
          </a:p>
          <a:p>
            <a:pPr marL="0" lvl="1" indent="0">
              <a:buNone/>
            </a:pPr>
            <a:r>
              <a:rPr lang="en-US" sz="1800" dirty="0"/>
              <a:t>As Americans, we cannot afford to have a disputed election. We need to work  to influence the Senators to clean up the laws before it is too late. </a:t>
            </a:r>
          </a:p>
          <a:p>
            <a:pPr marL="0" lvl="1" indent="0">
              <a:buNone/>
            </a:pPr>
            <a:endParaRPr lang="en-US" sz="1800" dirty="0"/>
          </a:p>
        </p:txBody>
      </p:sp>
      <p:sp>
        <p:nvSpPr>
          <p:cNvPr id="5" name="Slide Number Placeholder 4">
            <a:extLst>
              <a:ext uri="{FF2B5EF4-FFF2-40B4-BE49-F238E27FC236}">
                <a16:creationId xmlns:a16="http://schemas.microsoft.com/office/drawing/2014/main" id="{A010CA99-BCE3-0E4A-9D35-E621E4646490}"/>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22</a:t>
            </a:fld>
            <a:endParaRPr lang="en-US" sz="1000"/>
          </a:p>
        </p:txBody>
      </p:sp>
    </p:spTree>
    <p:extLst>
      <p:ext uri="{BB962C8B-B14F-4D97-AF65-F5344CB8AC3E}">
        <p14:creationId xmlns:p14="http://schemas.microsoft.com/office/powerpoint/2010/main" val="2716119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991A90-E9A1-321C-F6EB-AF3218B62554}"/>
              </a:ext>
            </a:extLst>
          </p:cNvPr>
          <p:cNvSpPr>
            <a:spLocks noGrp="1"/>
          </p:cNvSpPr>
          <p:nvPr>
            <p:ph type="title"/>
          </p:nvPr>
        </p:nvSpPr>
        <p:spPr>
          <a:xfrm>
            <a:off x="643467" y="321734"/>
            <a:ext cx="10905066" cy="1135737"/>
          </a:xfrm>
        </p:spPr>
        <p:txBody>
          <a:bodyPr>
            <a:normAutofit/>
          </a:bodyPr>
          <a:lstStyle/>
          <a:p>
            <a:r>
              <a:rPr lang="en-US" sz="3600" b="1" i="1"/>
              <a:t>Congress did not plug the holes in Our Messy and Poorly Written Election Laws</a:t>
            </a:r>
          </a:p>
        </p:txBody>
      </p:sp>
      <p:sp>
        <p:nvSpPr>
          <p:cNvPr id="3" name="Content Placeholder 2">
            <a:extLst>
              <a:ext uri="{FF2B5EF4-FFF2-40B4-BE49-F238E27FC236}">
                <a16:creationId xmlns:a16="http://schemas.microsoft.com/office/drawing/2014/main" id="{B1BA1A1E-4DB3-D2A3-7901-8BA565936DBD}"/>
              </a:ext>
            </a:extLst>
          </p:cNvPr>
          <p:cNvSpPr>
            <a:spLocks noGrp="1"/>
          </p:cNvSpPr>
          <p:nvPr>
            <p:ph idx="1"/>
          </p:nvPr>
        </p:nvSpPr>
        <p:spPr>
          <a:xfrm>
            <a:off x="643469" y="1782980"/>
            <a:ext cx="6560520" cy="4573369"/>
          </a:xfrm>
        </p:spPr>
        <p:txBody>
          <a:bodyPr>
            <a:normAutofit fontScale="92500" lnSpcReduction="10000"/>
          </a:bodyPr>
          <a:lstStyle/>
          <a:p>
            <a:r>
              <a:rPr lang="en-US" sz="2000" dirty="0"/>
              <a:t>Our election laws, including the Failed Election Law of 1845 and the Electoral Count Act of 1887 are poorly written. </a:t>
            </a:r>
          </a:p>
          <a:p>
            <a:r>
              <a:rPr lang="en-US" sz="2000" dirty="0"/>
              <a:t>For years, we had risked disaster with these laws. </a:t>
            </a:r>
          </a:p>
          <a:p>
            <a:pPr marL="285750" lvl="1" indent="-285750"/>
            <a:r>
              <a:rPr lang="en-US" sz="2000" dirty="0"/>
              <a:t>In years like 2000 and 2020, there were significant disputes. </a:t>
            </a:r>
          </a:p>
          <a:p>
            <a:pPr marL="285750" lvl="1" indent="-285750"/>
            <a:r>
              <a:rPr lang="en-US" sz="2000" dirty="0"/>
              <a:t>In  2022, Congress could have fixed the laws, but it was busy fighting.  </a:t>
            </a:r>
          </a:p>
          <a:p>
            <a:pPr marL="285750" lvl="1" indent="-285750"/>
            <a:r>
              <a:rPr lang="en-US" sz="2000" dirty="0"/>
              <a:t>In 2024, we held our election, and everything that could go wrong happened.</a:t>
            </a:r>
          </a:p>
          <a:p>
            <a:pPr marL="285750" lvl="1" indent="-285750"/>
            <a:r>
              <a:rPr lang="en-US" sz="2000" dirty="0"/>
              <a:t>Both sides claimed victory. Neither side would compromise, and the country erupted into a virtual civil war. </a:t>
            </a:r>
          </a:p>
          <a:p>
            <a:pPr marL="285750" lvl="1" indent="-285750"/>
            <a:endParaRPr lang="en-US" sz="2000" dirty="0"/>
          </a:p>
          <a:p>
            <a:pPr marL="285750" lvl="1" indent="-285750"/>
            <a:r>
              <a:rPr lang="en-US" sz="2000" dirty="0"/>
              <a:t>Avoiding this disaster could have been easy if our political leaders had done their job and our people had pressed them to fix our election laws. </a:t>
            </a:r>
          </a:p>
          <a:p>
            <a:pPr marL="285750" lvl="1" indent="-285750"/>
            <a:r>
              <a:rPr lang="en-US" sz="2000" dirty="0"/>
              <a:t>Sadly, now as cities burn, the stock market crashes, and our enemies invade neighboring countries, it is too late. </a:t>
            </a:r>
          </a:p>
          <a:p>
            <a:pPr marL="285750" lvl="1" indent="-285750"/>
            <a:endParaRPr lang="en-US" sz="2000" dirty="0"/>
          </a:p>
          <a:p>
            <a:pPr marL="285750" lvl="1" indent="-285750"/>
            <a:endParaRPr lang="en-US" sz="2000" dirty="0"/>
          </a:p>
          <a:p>
            <a:pPr marL="0" indent="0">
              <a:buNone/>
            </a:pPr>
            <a:endParaRPr lang="en-US" sz="1300" dirty="0"/>
          </a:p>
        </p:txBody>
      </p:sp>
      <p:grpSp>
        <p:nvGrpSpPr>
          <p:cNvPr id="17" name="Group 1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8" name="Rectangle 1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Picture 9" descr="A group of people standing around a fire&#10;&#10;Description automatically generated">
            <a:extLst>
              <a:ext uri="{FF2B5EF4-FFF2-40B4-BE49-F238E27FC236}">
                <a16:creationId xmlns:a16="http://schemas.microsoft.com/office/drawing/2014/main" id="{49C5E6EA-0C25-ED31-96DE-21DFC4EB0312}"/>
              </a:ext>
            </a:extLst>
          </p:cNvPr>
          <p:cNvPicPr>
            <a:picLocks noChangeAspect="1"/>
          </p:cNvPicPr>
          <p:nvPr/>
        </p:nvPicPr>
        <p:blipFill rotWithShape="1">
          <a:blip r:embed="rId2"/>
          <a:srcRect r="-1" b="9877"/>
          <a:stretch/>
        </p:blipFill>
        <p:spPr>
          <a:xfrm>
            <a:off x="7982464" y="1782981"/>
            <a:ext cx="4209535" cy="3226073"/>
          </a:xfrm>
          <a:prstGeom prst="rect">
            <a:avLst/>
          </a:prstGeom>
        </p:spPr>
      </p:pic>
      <p:grpSp>
        <p:nvGrpSpPr>
          <p:cNvPr id="21" name="Group 2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2" name="Isosceles Triangle 2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Picture 5" descr="A picture containing text&#10;&#10;Description automatically generated">
            <a:extLst>
              <a:ext uri="{FF2B5EF4-FFF2-40B4-BE49-F238E27FC236}">
                <a16:creationId xmlns:a16="http://schemas.microsoft.com/office/drawing/2014/main" id="{2964F860-14C2-9D3D-FF9A-1D86DA612A1B}"/>
              </a:ext>
            </a:extLst>
          </p:cNvPr>
          <p:cNvPicPr>
            <a:picLocks noChangeAspect="1"/>
          </p:cNvPicPr>
          <p:nvPr/>
        </p:nvPicPr>
        <p:blipFill>
          <a:blip r:embed="rId3"/>
          <a:stretch>
            <a:fillRect/>
          </a:stretch>
        </p:blipFill>
        <p:spPr>
          <a:xfrm>
            <a:off x="9437036" y="5274121"/>
            <a:ext cx="2268608" cy="697376"/>
          </a:xfrm>
          <a:prstGeom prst="rect">
            <a:avLst/>
          </a:prstGeom>
        </p:spPr>
      </p:pic>
      <p:sp>
        <p:nvSpPr>
          <p:cNvPr id="4" name="Slide Number Placeholder 3">
            <a:extLst>
              <a:ext uri="{FF2B5EF4-FFF2-40B4-BE49-F238E27FC236}">
                <a16:creationId xmlns:a16="http://schemas.microsoft.com/office/drawing/2014/main" id="{045E80E0-9E5B-4D75-3C68-5F4180D460E7}"/>
              </a:ext>
            </a:extLst>
          </p:cNvPr>
          <p:cNvSpPr>
            <a:spLocks noGrp="1"/>
          </p:cNvSpPr>
          <p:nvPr>
            <p:ph type="sldNum" sz="quarter" idx="12"/>
          </p:nvPr>
        </p:nvSpPr>
        <p:spPr>
          <a:xfrm>
            <a:off x="8805333" y="6356350"/>
            <a:ext cx="2743200" cy="365125"/>
          </a:xfrm>
        </p:spPr>
        <p:txBody>
          <a:bodyPr>
            <a:normAutofit/>
          </a:bodyPr>
          <a:lstStyle/>
          <a:p>
            <a:pPr>
              <a:spcAft>
                <a:spcPts val="600"/>
              </a:spcAft>
            </a:pPr>
            <a:fld id="{C96D23C6-A768-4C4D-8D6D-6E345292356B}" type="slidenum">
              <a:rPr lang="en-US" smtClean="0"/>
              <a:pPr>
                <a:spcAft>
                  <a:spcPts val="600"/>
                </a:spcAft>
              </a:pPr>
              <a:t>3</a:t>
            </a:fld>
            <a:endParaRPr lang="en-US"/>
          </a:p>
        </p:txBody>
      </p:sp>
    </p:spTree>
    <p:extLst>
      <p:ext uri="{BB962C8B-B14F-4D97-AF65-F5344CB8AC3E}">
        <p14:creationId xmlns:p14="http://schemas.microsoft.com/office/powerpoint/2010/main" val="149563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91A90-E9A1-321C-F6EB-AF3218B62554}"/>
              </a:ext>
            </a:extLst>
          </p:cNvPr>
          <p:cNvSpPr>
            <a:spLocks noGrp="1"/>
          </p:cNvSpPr>
          <p:nvPr>
            <p:ph type="title"/>
          </p:nvPr>
        </p:nvSpPr>
        <p:spPr>
          <a:xfrm>
            <a:off x="838200" y="681037"/>
            <a:ext cx="10515600" cy="1009651"/>
          </a:xfrm>
        </p:spPr>
        <p:txBody>
          <a:bodyPr>
            <a:normAutofit/>
          </a:bodyPr>
          <a:lstStyle/>
          <a:p>
            <a:pPr algn="ctr"/>
            <a:r>
              <a:rPr lang="en-US" sz="3600" b="1" i="1" dirty="0"/>
              <a:t>We Can Still Act to Avoid This Disaster</a:t>
            </a:r>
          </a:p>
        </p:txBody>
      </p:sp>
      <p:sp>
        <p:nvSpPr>
          <p:cNvPr id="3" name="Content Placeholder 2">
            <a:extLst>
              <a:ext uri="{FF2B5EF4-FFF2-40B4-BE49-F238E27FC236}">
                <a16:creationId xmlns:a16="http://schemas.microsoft.com/office/drawing/2014/main" id="{B1BA1A1E-4DB3-D2A3-7901-8BA565936DBD}"/>
              </a:ext>
            </a:extLst>
          </p:cNvPr>
          <p:cNvSpPr>
            <a:spLocks noGrp="1"/>
          </p:cNvSpPr>
          <p:nvPr>
            <p:ph idx="1"/>
          </p:nvPr>
        </p:nvSpPr>
        <p:spPr/>
        <p:txBody>
          <a:bodyPr>
            <a:normAutofit/>
          </a:bodyPr>
          <a:lstStyle/>
          <a:p>
            <a:r>
              <a:rPr lang="en-US" sz="1800" dirty="0"/>
              <a:t>In mid 2020, well before the election. Ned Foley wrote an article entitled, “Preparing for a Disputed Presidential Election,” in which he showed step by step what could go wrong in 2020. </a:t>
            </a:r>
          </a:p>
          <a:p>
            <a:r>
              <a:rPr lang="en-US" sz="1800" dirty="0"/>
              <a:t>While Donald Trump and a majority of Republicans continue to think the election was stolen, we were actually very lucky, because we could have had a far more disputed election. </a:t>
            </a:r>
          </a:p>
          <a:p>
            <a:r>
              <a:rPr lang="en-US" sz="1800" b="1" dirty="0"/>
              <a:t>If we are to avoid a much greater crisis in the future, we need to rewrite our election laws. </a:t>
            </a:r>
          </a:p>
          <a:p>
            <a:r>
              <a:rPr lang="en-US" sz="1800" dirty="0"/>
              <a:t>Fortunately, a group of eminent scholars are working with a bipartisan group of Senators to rewrite these laws before a more serious constitutional crisis occurs. </a:t>
            </a:r>
          </a:p>
          <a:p>
            <a:r>
              <a:rPr lang="en-US" sz="1800" dirty="0"/>
              <a:t>Before we turn to the scholars, we would like to ask a few polling questions and then walk you through a scenario of things that could go wrong in 2024 if we don’t act. </a:t>
            </a:r>
          </a:p>
          <a:p>
            <a:endParaRPr lang="en-US" sz="2000"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45E80E0-9E5B-4D75-3C68-5F4180D460E7}"/>
              </a:ext>
            </a:extLst>
          </p:cNvPr>
          <p:cNvSpPr>
            <a:spLocks noGrp="1"/>
          </p:cNvSpPr>
          <p:nvPr>
            <p:ph type="sldNum" sz="quarter" idx="12"/>
          </p:nvPr>
        </p:nvSpPr>
        <p:spPr/>
        <p:txBody>
          <a:bodyPr/>
          <a:lstStyle/>
          <a:p>
            <a:fld id="{C96D23C6-A768-4C4D-8D6D-6E345292356B}" type="slidenum">
              <a:rPr lang="en-US" smtClean="0"/>
              <a:t>4</a:t>
            </a:fld>
            <a:endParaRPr lang="en-US" dirty="0"/>
          </a:p>
        </p:txBody>
      </p:sp>
      <p:pic>
        <p:nvPicPr>
          <p:cNvPr id="6" name="Picture 5" descr="A picture containing text&#10;&#10;Description automatically generated">
            <a:extLst>
              <a:ext uri="{FF2B5EF4-FFF2-40B4-BE49-F238E27FC236}">
                <a16:creationId xmlns:a16="http://schemas.microsoft.com/office/drawing/2014/main" id="{2964F860-14C2-9D3D-FF9A-1D86DA612A1B}"/>
              </a:ext>
            </a:extLst>
          </p:cNvPr>
          <p:cNvPicPr>
            <a:picLocks noChangeAspect="1"/>
          </p:cNvPicPr>
          <p:nvPr/>
        </p:nvPicPr>
        <p:blipFill>
          <a:blip r:embed="rId2"/>
          <a:stretch>
            <a:fillRect/>
          </a:stretch>
        </p:blipFill>
        <p:spPr>
          <a:xfrm>
            <a:off x="0" y="-88645"/>
            <a:ext cx="2531533" cy="772603"/>
          </a:xfrm>
          <a:prstGeom prst="rect">
            <a:avLst/>
          </a:prstGeom>
        </p:spPr>
      </p:pic>
    </p:spTree>
    <p:extLst>
      <p:ext uri="{BB962C8B-B14F-4D97-AF65-F5344CB8AC3E}">
        <p14:creationId xmlns:p14="http://schemas.microsoft.com/office/powerpoint/2010/main" val="3455019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F41186C-CF27-CCC3-CB91-2E2DFBAF72AD}"/>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Election Questions</a:t>
            </a:r>
          </a:p>
        </p:txBody>
      </p:sp>
      <p:sp>
        <p:nvSpPr>
          <p:cNvPr id="3" name="Content Placeholder 2">
            <a:extLst>
              <a:ext uri="{FF2B5EF4-FFF2-40B4-BE49-F238E27FC236}">
                <a16:creationId xmlns:a16="http://schemas.microsoft.com/office/drawing/2014/main" id="{9CA5F734-BD23-D85B-3E9C-F73DBA080535}"/>
              </a:ext>
            </a:extLst>
          </p:cNvPr>
          <p:cNvSpPr>
            <a:spLocks noGrp="1"/>
          </p:cNvSpPr>
          <p:nvPr>
            <p:ph idx="1"/>
          </p:nvPr>
        </p:nvSpPr>
        <p:spPr>
          <a:xfrm>
            <a:off x="1222645" y="2494450"/>
            <a:ext cx="8726423" cy="3563159"/>
          </a:xfrm>
        </p:spPr>
        <p:txBody>
          <a:bodyPr>
            <a:normAutofit/>
          </a:bodyPr>
          <a:lstStyle/>
          <a:p>
            <a:r>
              <a:rPr lang="en-US" sz="1800" dirty="0"/>
              <a:t>Who was the first Vice President to take disputed electoral votes enabling him to become President?</a:t>
            </a:r>
          </a:p>
          <a:p>
            <a:pPr lvl="1"/>
            <a:r>
              <a:rPr lang="en-US" sz="1800" dirty="0"/>
              <a:t>A.	Thomas Jefferson</a:t>
            </a:r>
            <a:r>
              <a:rPr lang="fr-FR" sz="1800" dirty="0"/>
              <a:t>	B. Millard Fillmore	C.  Martin Van Buren  D. </a:t>
            </a:r>
            <a:r>
              <a:rPr lang="en-US" sz="1800" dirty="0"/>
              <a:t>Chester A. Arthur</a:t>
            </a:r>
          </a:p>
          <a:p>
            <a:pPr marL="457200" lvl="1" indent="0">
              <a:buNone/>
            </a:pPr>
            <a:endParaRPr lang="en-US" sz="1800" dirty="0"/>
          </a:p>
          <a:p>
            <a:pPr lvl="0"/>
            <a:r>
              <a:rPr lang="en-US" sz="1800" dirty="0"/>
              <a:t>Which of these people have </a:t>
            </a:r>
            <a:r>
              <a:rPr lang="en-US" sz="1800" b="1" dirty="0"/>
              <a:t>not</a:t>
            </a:r>
            <a:r>
              <a:rPr lang="en-US" sz="1800" dirty="0"/>
              <a:t> received Electoral Votes for President  or Vice President</a:t>
            </a:r>
          </a:p>
          <a:p>
            <a:pPr marL="457200" lvl="1" indent="0">
              <a:buNone/>
            </a:pPr>
            <a:r>
              <a:rPr lang="en-US" sz="1800" dirty="0"/>
              <a:t>a.   Colin Powell 	b. John Kasich	c. Bernie Sanders	  d. Susan Collins   </a:t>
            </a:r>
          </a:p>
          <a:p>
            <a:pPr marL="457200" lvl="1" indent="0">
              <a:buNone/>
            </a:pPr>
            <a:r>
              <a:rPr lang="en-US" sz="1800" dirty="0"/>
              <a:t>e.  Faith Spotted Eagle     f. Maria Cantwell	g. Elizabeth Warren</a:t>
            </a:r>
          </a:p>
          <a:p>
            <a:pPr marL="457200" lvl="1" indent="0">
              <a:buNone/>
            </a:pPr>
            <a:endParaRPr lang="en-US" sz="1800" dirty="0"/>
          </a:p>
          <a:p>
            <a:pPr marL="342900" lvl="1" indent="-342900"/>
            <a:r>
              <a:rPr lang="en-US" sz="1800" dirty="0"/>
              <a:t>What happens if I presidential candidate dies after votes are cast but before the Electoral College meets?</a:t>
            </a:r>
          </a:p>
          <a:p>
            <a:pPr marL="0" indent="0">
              <a:buNone/>
            </a:pPr>
            <a:endParaRPr lang="en-US" sz="1800" dirty="0"/>
          </a:p>
          <a:p>
            <a:pPr marL="0" indent="0">
              <a:buNone/>
            </a:pPr>
            <a:endParaRPr lang="en-US" sz="1800" dirty="0"/>
          </a:p>
          <a:p>
            <a:pPr marL="0" indent="0">
              <a:buNone/>
            </a:pPr>
            <a:endParaRPr lang="en-US" sz="1300" dirty="0"/>
          </a:p>
        </p:txBody>
      </p:sp>
      <p:pic>
        <p:nvPicPr>
          <p:cNvPr id="6" name="Picture 5" descr="A picture containing text&#10;&#10;Description automatically generated">
            <a:extLst>
              <a:ext uri="{FF2B5EF4-FFF2-40B4-BE49-F238E27FC236}">
                <a16:creationId xmlns:a16="http://schemas.microsoft.com/office/drawing/2014/main" id="{62032313-93DD-31E6-BB43-B21D2F591BE3}"/>
              </a:ext>
            </a:extLst>
          </p:cNvPr>
          <p:cNvPicPr>
            <a:picLocks noChangeAspect="1"/>
          </p:cNvPicPr>
          <p:nvPr/>
        </p:nvPicPr>
        <p:blipFill>
          <a:blip r:embed="rId2"/>
          <a:stretch>
            <a:fillRect/>
          </a:stretch>
        </p:blipFill>
        <p:spPr>
          <a:xfrm>
            <a:off x="9949070" y="3429000"/>
            <a:ext cx="2239881" cy="556591"/>
          </a:xfrm>
          <a:prstGeom prst="rect">
            <a:avLst/>
          </a:prstGeom>
        </p:spPr>
      </p:pic>
      <p:sp>
        <p:nvSpPr>
          <p:cNvPr id="4" name="Slide Number Placeholder 3">
            <a:extLst>
              <a:ext uri="{FF2B5EF4-FFF2-40B4-BE49-F238E27FC236}">
                <a16:creationId xmlns:a16="http://schemas.microsoft.com/office/drawing/2014/main" id="{9B5F8D67-A122-BF40-10F1-342F0D327AA6}"/>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5</a:t>
            </a:fld>
            <a:endParaRPr lang="en-US" sz="1000"/>
          </a:p>
        </p:txBody>
      </p:sp>
    </p:spTree>
    <p:extLst>
      <p:ext uri="{BB962C8B-B14F-4D97-AF65-F5344CB8AC3E}">
        <p14:creationId xmlns:p14="http://schemas.microsoft.com/office/powerpoint/2010/main" val="65223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2145-98E6-BCAB-178B-1423A72B089D}"/>
              </a:ext>
            </a:extLst>
          </p:cNvPr>
          <p:cNvSpPr>
            <a:spLocks noGrp="1"/>
          </p:cNvSpPr>
          <p:nvPr>
            <p:ph type="title"/>
          </p:nvPr>
        </p:nvSpPr>
        <p:spPr/>
        <p:txBody>
          <a:bodyPr>
            <a:normAutofit/>
          </a:bodyPr>
          <a:lstStyle/>
          <a:p>
            <a:pPr algn="ctr"/>
            <a:r>
              <a:rPr lang="en-US" sz="3600" i="1" dirty="0"/>
              <a:t>Answer #1</a:t>
            </a:r>
          </a:p>
        </p:txBody>
      </p:sp>
      <p:sp>
        <p:nvSpPr>
          <p:cNvPr id="3" name="Content Placeholder 2">
            <a:extLst>
              <a:ext uri="{FF2B5EF4-FFF2-40B4-BE49-F238E27FC236}">
                <a16:creationId xmlns:a16="http://schemas.microsoft.com/office/drawing/2014/main" id="{9DFBE00E-EA66-D880-3D04-4828DC9E9698}"/>
              </a:ext>
            </a:extLst>
          </p:cNvPr>
          <p:cNvSpPr>
            <a:spLocks noGrp="1"/>
          </p:cNvSpPr>
          <p:nvPr>
            <p:ph idx="1"/>
          </p:nvPr>
        </p:nvSpPr>
        <p:spPr>
          <a:xfrm>
            <a:off x="838200" y="1260629"/>
            <a:ext cx="10515600" cy="4916334"/>
          </a:xfrm>
        </p:spPr>
        <p:txBody>
          <a:bodyPr>
            <a:normAutofit/>
          </a:bodyPr>
          <a:lstStyle/>
          <a:p>
            <a:pPr marL="0" indent="0">
              <a:buNone/>
            </a:pPr>
            <a:r>
              <a:rPr lang="en-US" sz="1800" b="1" dirty="0"/>
              <a:t>Thomas Jefferson</a:t>
            </a:r>
          </a:p>
          <a:p>
            <a:r>
              <a:rPr lang="en-US" sz="1800" dirty="0"/>
              <a:t>In the election of 1800, Vice President Jefferson declared that he had won the disputed electoral votes from Georgia. These votes provided the margin for Jefferson and Burr to defeat incumbent President John Adams. </a:t>
            </a:r>
          </a:p>
          <a:p>
            <a:pPr marL="0" lvl="0" indent="0">
              <a:spcBef>
                <a:spcPts val="2200"/>
              </a:spcBef>
              <a:buNone/>
            </a:pPr>
            <a:r>
              <a:rPr lang="en-US" sz="1800" b="1" dirty="0"/>
              <a:t>Fun Electoral Fact #1</a:t>
            </a:r>
          </a:p>
          <a:p>
            <a:r>
              <a:rPr lang="en-US" sz="1800" dirty="0"/>
              <a:t>Because of a loophole in the election laws relating to who would be President and Vice President, Jefferson and Burr each received 73 electoral votes. Congress held 35 ballots to decide between the two. On the 36</a:t>
            </a:r>
            <a:r>
              <a:rPr lang="en-US" sz="1800" baseline="30000" dirty="0"/>
              <a:t>th</a:t>
            </a:r>
            <a:r>
              <a:rPr lang="en-US" sz="1800" dirty="0"/>
              <a:t> ballot, Alexander Hamilton convinced a delegate from Delaware to switch from Burr to Jefferson. Jefferson was elected. Burr was pissed. </a:t>
            </a:r>
          </a:p>
          <a:p>
            <a:pPr lvl="1"/>
            <a:r>
              <a:rPr lang="en-US" sz="1800" dirty="0"/>
              <a:t>3 1/2 years later, Burr killed Hamilton in a duel. </a:t>
            </a:r>
          </a:p>
          <a:p>
            <a:pPr lvl="1"/>
            <a:r>
              <a:rPr lang="en-US" sz="1800" dirty="0"/>
              <a:t>We do not know if Donald Trump has purchased dueling pistols. </a:t>
            </a:r>
          </a:p>
        </p:txBody>
      </p:sp>
      <p:sp>
        <p:nvSpPr>
          <p:cNvPr id="4" name="Slide Number Placeholder 3">
            <a:extLst>
              <a:ext uri="{FF2B5EF4-FFF2-40B4-BE49-F238E27FC236}">
                <a16:creationId xmlns:a16="http://schemas.microsoft.com/office/drawing/2014/main" id="{F0C0B59A-E9E5-BA0C-50A3-00BA52D4C09A}"/>
              </a:ext>
            </a:extLst>
          </p:cNvPr>
          <p:cNvSpPr>
            <a:spLocks noGrp="1"/>
          </p:cNvSpPr>
          <p:nvPr>
            <p:ph type="sldNum" sz="quarter" idx="12"/>
          </p:nvPr>
        </p:nvSpPr>
        <p:spPr/>
        <p:txBody>
          <a:bodyPr/>
          <a:lstStyle/>
          <a:p>
            <a:fld id="{C96D23C6-A768-4C4D-8D6D-6E345292356B}" type="slidenum">
              <a:rPr lang="en-US" smtClean="0"/>
              <a:t>6</a:t>
            </a:fld>
            <a:endParaRPr lang="en-US" dirty="0"/>
          </a:p>
        </p:txBody>
      </p:sp>
      <p:pic>
        <p:nvPicPr>
          <p:cNvPr id="8" name="Picture 7">
            <a:extLst>
              <a:ext uri="{FF2B5EF4-FFF2-40B4-BE49-F238E27FC236}">
                <a16:creationId xmlns:a16="http://schemas.microsoft.com/office/drawing/2014/main" id="{3C918151-2AFB-0122-63DB-7A61C7093126}"/>
              </a:ext>
            </a:extLst>
          </p:cNvPr>
          <p:cNvPicPr>
            <a:picLocks noChangeAspect="1"/>
          </p:cNvPicPr>
          <p:nvPr/>
        </p:nvPicPr>
        <p:blipFill>
          <a:blip r:embed="rId2"/>
          <a:stretch>
            <a:fillRect/>
          </a:stretch>
        </p:blipFill>
        <p:spPr>
          <a:xfrm>
            <a:off x="8286044" y="4385569"/>
            <a:ext cx="3701345" cy="2335906"/>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530603E6-A069-7891-EC10-4D65D980D515}"/>
              </a:ext>
            </a:extLst>
          </p:cNvPr>
          <p:cNvPicPr>
            <a:picLocks noChangeAspect="1"/>
          </p:cNvPicPr>
          <p:nvPr/>
        </p:nvPicPr>
        <p:blipFill>
          <a:blip r:embed="rId3"/>
          <a:stretch>
            <a:fillRect/>
          </a:stretch>
        </p:blipFill>
        <p:spPr>
          <a:xfrm>
            <a:off x="0" y="-21177"/>
            <a:ext cx="2531533" cy="772603"/>
          </a:xfrm>
          <a:prstGeom prst="rect">
            <a:avLst/>
          </a:prstGeom>
        </p:spPr>
      </p:pic>
    </p:spTree>
    <p:extLst>
      <p:ext uri="{BB962C8B-B14F-4D97-AF65-F5344CB8AC3E}">
        <p14:creationId xmlns:p14="http://schemas.microsoft.com/office/powerpoint/2010/main" val="399131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BFB2145-98E6-BCAB-178B-1423A72B089D}"/>
              </a:ext>
            </a:extLst>
          </p:cNvPr>
          <p:cNvSpPr>
            <a:spLocks noGrp="1"/>
          </p:cNvSpPr>
          <p:nvPr>
            <p:ph type="title"/>
          </p:nvPr>
        </p:nvSpPr>
        <p:spPr>
          <a:xfrm>
            <a:off x="1047280" y="759805"/>
            <a:ext cx="10306520" cy="1188265"/>
          </a:xfrm>
        </p:spPr>
        <p:txBody>
          <a:bodyPr>
            <a:normAutofit/>
          </a:bodyPr>
          <a:lstStyle/>
          <a:p>
            <a:r>
              <a:rPr lang="en-US" sz="4000" i="1" dirty="0">
                <a:solidFill>
                  <a:srgbClr val="FFFFFF"/>
                </a:solidFill>
              </a:rPr>
              <a:t>Answers #2 &amp; #3</a:t>
            </a:r>
          </a:p>
        </p:txBody>
      </p:sp>
      <p:sp>
        <p:nvSpPr>
          <p:cNvPr id="3" name="Content Placeholder 2">
            <a:extLst>
              <a:ext uri="{FF2B5EF4-FFF2-40B4-BE49-F238E27FC236}">
                <a16:creationId xmlns:a16="http://schemas.microsoft.com/office/drawing/2014/main" id="{9DFBE00E-EA66-D880-3D04-4828DC9E9698}"/>
              </a:ext>
            </a:extLst>
          </p:cNvPr>
          <p:cNvSpPr>
            <a:spLocks noGrp="1"/>
          </p:cNvSpPr>
          <p:nvPr>
            <p:ph idx="1"/>
          </p:nvPr>
        </p:nvSpPr>
        <p:spPr>
          <a:xfrm>
            <a:off x="1424904" y="2301261"/>
            <a:ext cx="9282720" cy="4401291"/>
          </a:xfrm>
        </p:spPr>
        <p:txBody>
          <a:bodyPr>
            <a:noAutofit/>
          </a:bodyPr>
          <a:lstStyle/>
          <a:p>
            <a:pPr marL="0" indent="0">
              <a:buNone/>
            </a:pPr>
            <a:r>
              <a:rPr lang="en-US" sz="1800" b="1" dirty="0"/>
              <a:t>#2-Who received Electoral College Votes:</a:t>
            </a:r>
          </a:p>
          <a:p>
            <a:r>
              <a:rPr lang="en-US" sz="1600" dirty="0"/>
              <a:t>All of these people received Electoral votes in 2016 for either President or Vice President from ”Faithless” electors who thought they knew better than voters. </a:t>
            </a:r>
          </a:p>
          <a:p>
            <a:pPr marL="0" lvl="1" indent="0">
              <a:buNone/>
            </a:pPr>
            <a:endParaRPr lang="en-US" sz="1800" dirty="0"/>
          </a:p>
          <a:p>
            <a:pPr marL="0" lvl="1" indent="0">
              <a:buNone/>
            </a:pPr>
            <a:r>
              <a:rPr lang="en-US" sz="1800" b="1" dirty="0"/>
              <a:t>#3- Candidate Dies before the Electoral College Meets</a:t>
            </a:r>
            <a:endParaRPr lang="en-US" sz="1800" dirty="0"/>
          </a:p>
          <a:p>
            <a:pPr marL="228600" lvl="1"/>
            <a:r>
              <a:rPr lang="en-US" sz="1600" dirty="0"/>
              <a:t>According to Rick Pildes from NYU, , </a:t>
            </a:r>
            <a:r>
              <a:rPr lang="en-US" sz="1600" b="1" dirty="0"/>
              <a:t>“This is the messiest situation and could unleash a lot of different maneuvers and disputes.” </a:t>
            </a:r>
          </a:p>
          <a:p>
            <a:pPr marL="228600" lvl="1"/>
            <a:r>
              <a:rPr lang="en-US" sz="1600" dirty="0"/>
              <a:t>In 1872, Horace Greeley, the Democratic and Liberal Republican candidate, died on Nov. 29, before the Electoral College met. Greeley’s electors voted for 17 different sets of candidates. </a:t>
            </a:r>
          </a:p>
          <a:p>
            <a:pPr marL="228600" lvl="2"/>
            <a:r>
              <a:rPr lang="en-US" sz="1600" dirty="0"/>
              <a:t>Suppose the next time this happens, the candidate that dies is the one with the most electoral votes., Who would be the next President? All you can be sure of, in Pildes’ words is that it will be “messy.” </a:t>
            </a:r>
          </a:p>
          <a:p>
            <a:pPr marL="0" lvl="1" indent="0">
              <a:buNone/>
            </a:pPr>
            <a:endParaRPr lang="en-US" sz="1800" b="1" dirty="0"/>
          </a:p>
          <a:p>
            <a:pPr marL="0" lvl="1" indent="0">
              <a:buNone/>
            </a:pPr>
            <a:r>
              <a:rPr lang="en-US" sz="1800" dirty="0"/>
              <a:t>These are just a few examples of what could go wrong, but there are many more potential holes in our laws. </a:t>
            </a:r>
          </a:p>
        </p:txBody>
      </p:sp>
      <p:pic>
        <p:nvPicPr>
          <p:cNvPr id="7" name="Picture 6" descr="A picture containing text&#10;&#10;Description automatically generated">
            <a:extLst>
              <a:ext uri="{FF2B5EF4-FFF2-40B4-BE49-F238E27FC236}">
                <a16:creationId xmlns:a16="http://schemas.microsoft.com/office/drawing/2014/main" id="{3DD442C8-FD8D-C47E-47FD-8CBBABEE80B4}"/>
              </a:ext>
            </a:extLst>
          </p:cNvPr>
          <p:cNvPicPr>
            <a:picLocks noChangeAspect="1"/>
          </p:cNvPicPr>
          <p:nvPr/>
        </p:nvPicPr>
        <p:blipFill>
          <a:blip r:embed="rId2"/>
          <a:stretch>
            <a:fillRect/>
          </a:stretch>
        </p:blipFill>
        <p:spPr>
          <a:xfrm>
            <a:off x="10767095" y="3595723"/>
            <a:ext cx="1348705" cy="499199"/>
          </a:xfrm>
          <a:prstGeom prst="rect">
            <a:avLst/>
          </a:prstGeom>
        </p:spPr>
      </p:pic>
      <p:sp>
        <p:nvSpPr>
          <p:cNvPr id="4" name="Slide Number Placeholder 3">
            <a:extLst>
              <a:ext uri="{FF2B5EF4-FFF2-40B4-BE49-F238E27FC236}">
                <a16:creationId xmlns:a16="http://schemas.microsoft.com/office/drawing/2014/main" id="{F0C0B59A-E9E5-BA0C-50A3-00BA52D4C09A}"/>
              </a:ext>
            </a:extLst>
          </p:cNvPr>
          <p:cNvSpPr>
            <a:spLocks noGrp="1"/>
          </p:cNvSpPr>
          <p:nvPr>
            <p:ph type="sldNum" sz="quarter" idx="12"/>
          </p:nvPr>
        </p:nvSpPr>
        <p:spPr>
          <a:xfrm>
            <a:off x="10707624" y="6382512"/>
            <a:ext cx="685800" cy="320040"/>
          </a:xfrm>
        </p:spPr>
        <p:txBody>
          <a:bodyPr>
            <a:normAutofit/>
          </a:bodyPr>
          <a:lstStyle/>
          <a:p>
            <a:pPr>
              <a:spcAft>
                <a:spcPts val="600"/>
              </a:spcAft>
            </a:pPr>
            <a:fld id="{C96D23C6-A768-4C4D-8D6D-6E345292356B}" type="slidenum">
              <a:rPr lang="en-US" sz="1000"/>
              <a:pPr>
                <a:spcAft>
                  <a:spcPts val="600"/>
                </a:spcAft>
              </a:pPr>
              <a:t>7</a:t>
            </a:fld>
            <a:endParaRPr lang="en-US" sz="1000"/>
          </a:p>
        </p:txBody>
      </p:sp>
    </p:spTree>
    <p:extLst>
      <p:ext uri="{BB962C8B-B14F-4D97-AF65-F5344CB8AC3E}">
        <p14:creationId xmlns:p14="http://schemas.microsoft.com/office/powerpoint/2010/main" val="1810417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27CAD5-B85A-0700-6EF7-FED18084AC9C}"/>
              </a:ext>
            </a:extLst>
          </p:cNvPr>
          <p:cNvSpPr>
            <a:spLocks noGrp="1"/>
          </p:cNvSpPr>
          <p:nvPr>
            <p:ph type="title"/>
          </p:nvPr>
        </p:nvSpPr>
        <p:spPr>
          <a:xfrm>
            <a:off x="793662" y="386930"/>
            <a:ext cx="10066122" cy="1298448"/>
          </a:xfrm>
        </p:spPr>
        <p:txBody>
          <a:bodyPr anchor="b">
            <a:normAutofit/>
          </a:bodyPr>
          <a:lstStyle/>
          <a:p>
            <a:r>
              <a:rPr lang="en-US" sz="4800" b="1" i="1"/>
              <a:t>What could go wrong in 2024</a:t>
            </a:r>
          </a:p>
        </p:txBody>
      </p:sp>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B2FD5EE-EA6B-9F34-B663-D03EB3201C16}"/>
              </a:ext>
            </a:extLst>
          </p:cNvPr>
          <p:cNvSpPr>
            <a:spLocks noGrp="1"/>
          </p:cNvSpPr>
          <p:nvPr>
            <p:ph idx="1"/>
          </p:nvPr>
        </p:nvSpPr>
        <p:spPr>
          <a:xfrm>
            <a:off x="808637" y="2335696"/>
            <a:ext cx="8474199" cy="3903263"/>
          </a:xfrm>
        </p:spPr>
        <p:txBody>
          <a:bodyPr anchor="ctr">
            <a:normAutofit/>
          </a:bodyPr>
          <a:lstStyle/>
          <a:p>
            <a:pPr marL="0" indent="0">
              <a:buNone/>
            </a:pPr>
            <a:r>
              <a:rPr lang="en-US" sz="1700" b="1" dirty="0"/>
              <a:t>Now we are going to turn to a hypothetical series of events that could occur in 2024. </a:t>
            </a:r>
          </a:p>
          <a:p>
            <a:pPr marL="0" indent="0">
              <a:buNone/>
            </a:pPr>
            <a:endParaRPr lang="en-US" sz="1700" dirty="0"/>
          </a:p>
          <a:p>
            <a:r>
              <a:rPr lang="en-US" sz="1700" dirty="0"/>
              <a:t>For the purposes of this presentation, we are going to assume the two major Presidential candidates are Biden and Trump and the votes on a state-by-state basis are the same as they were in 2020. </a:t>
            </a:r>
          </a:p>
          <a:p>
            <a:r>
              <a:rPr lang="en-US" sz="1700" dirty="0"/>
              <a:t>We recognize that these might not be the candidates and that the votes will certainly be different, but using the same results makes it easier to address specific election issues. </a:t>
            </a:r>
          </a:p>
          <a:p>
            <a:r>
              <a:rPr lang="en-US" sz="1700" dirty="0"/>
              <a:t>We will provide one hypothetical scenario showing how a candidate that appears to lose both the popular and the electoral votes could still stake a claim on the Presidency. </a:t>
            </a:r>
          </a:p>
        </p:txBody>
      </p:sp>
      <p:pic>
        <p:nvPicPr>
          <p:cNvPr id="6" name="Picture 5" descr="A picture containing text&#10;&#10;Description automatically generated">
            <a:extLst>
              <a:ext uri="{FF2B5EF4-FFF2-40B4-BE49-F238E27FC236}">
                <a16:creationId xmlns:a16="http://schemas.microsoft.com/office/drawing/2014/main" id="{EB82FE4C-6E29-A1B1-16B9-0EFA101907B1}"/>
              </a:ext>
            </a:extLst>
          </p:cNvPr>
          <p:cNvPicPr>
            <a:picLocks noChangeAspect="1"/>
          </p:cNvPicPr>
          <p:nvPr/>
        </p:nvPicPr>
        <p:blipFill>
          <a:blip r:embed="rId2"/>
          <a:stretch>
            <a:fillRect/>
          </a:stretch>
        </p:blipFill>
        <p:spPr>
          <a:xfrm>
            <a:off x="9442173" y="3613900"/>
            <a:ext cx="1619635" cy="371691"/>
          </a:xfrm>
          <a:prstGeom prst="rect">
            <a:avLst/>
          </a:prstGeom>
        </p:spPr>
      </p:pic>
      <p:sp>
        <p:nvSpPr>
          <p:cNvPr id="17" name="Rectangle 1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8CFDB019-599D-EA9B-848B-1CA6C3471050}"/>
              </a:ext>
            </a:extLst>
          </p:cNvPr>
          <p:cNvSpPr>
            <a:spLocks noGrp="1"/>
          </p:cNvSpPr>
          <p:nvPr>
            <p:ph type="sldNum" sz="quarter" idx="12"/>
          </p:nvPr>
        </p:nvSpPr>
        <p:spPr>
          <a:xfrm>
            <a:off x="8610600" y="6492240"/>
            <a:ext cx="2743200" cy="365125"/>
          </a:xfrm>
        </p:spPr>
        <p:txBody>
          <a:bodyPr>
            <a:normAutofit/>
          </a:bodyPr>
          <a:lstStyle/>
          <a:p>
            <a:pPr>
              <a:spcAft>
                <a:spcPts val="600"/>
              </a:spcAft>
            </a:pPr>
            <a:fld id="{C96D23C6-A768-4C4D-8D6D-6E345292356B}" type="slidenum">
              <a:rPr lang="en-US" smtClean="0"/>
              <a:pPr>
                <a:spcAft>
                  <a:spcPts val="600"/>
                </a:spcAft>
              </a:pPr>
              <a:t>8</a:t>
            </a:fld>
            <a:endParaRPr lang="en-US"/>
          </a:p>
        </p:txBody>
      </p:sp>
    </p:spTree>
    <p:extLst>
      <p:ext uri="{BB962C8B-B14F-4D97-AF65-F5344CB8AC3E}">
        <p14:creationId xmlns:p14="http://schemas.microsoft.com/office/powerpoint/2010/main" val="363735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7CAD5-B85A-0700-6EF7-FED18084AC9C}"/>
              </a:ext>
            </a:extLst>
          </p:cNvPr>
          <p:cNvSpPr>
            <a:spLocks noGrp="1"/>
          </p:cNvSpPr>
          <p:nvPr>
            <p:ph type="title"/>
          </p:nvPr>
        </p:nvSpPr>
        <p:spPr>
          <a:xfrm>
            <a:off x="838200" y="681037"/>
            <a:ext cx="10515600" cy="1009651"/>
          </a:xfrm>
        </p:spPr>
        <p:txBody>
          <a:bodyPr>
            <a:normAutofit fontScale="90000"/>
          </a:bodyPr>
          <a:lstStyle/>
          <a:p>
            <a:pPr algn="ctr"/>
            <a:r>
              <a:rPr lang="en-US" sz="4000" b="1" i="1" dirty="0"/>
              <a:t>Politics in 2022 &amp; 2023</a:t>
            </a:r>
            <a:br>
              <a:rPr lang="en-US" sz="3600" b="1" dirty="0"/>
            </a:br>
            <a:endParaRPr lang="en-US" sz="3600" b="1" i="1" dirty="0"/>
          </a:p>
        </p:txBody>
      </p:sp>
      <p:sp>
        <p:nvSpPr>
          <p:cNvPr id="3" name="Content Placeholder 2">
            <a:extLst>
              <a:ext uri="{FF2B5EF4-FFF2-40B4-BE49-F238E27FC236}">
                <a16:creationId xmlns:a16="http://schemas.microsoft.com/office/drawing/2014/main" id="{8B2FD5EE-EA6B-9F34-B663-D03EB3201C16}"/>
              </a:ext>
            </a:extLst>
          </p:cNvPr>
          <p:cNvSpPr>
            <a:spLocks noGrp="1"/>
          </p:cNvSpPr>
          <p:nvPr>
            <p:ph idx="1"/>
          </p:nvPr>
        </p:nvSpPr>
        <p:spPr>
          <a:xfrm>
            <a:off x="838199" y="1700627"/>
            <a:ext cx="8792817" cy="4486275"/>
          </a:xfrm>
        </p:spPr>
        <p:txBody>
          <a:bodyPr>
            <a:normAutofit fontScale="92500" lnSpcReduction="10000"/>
          </a:bodyPr>
          <a:lstStyle/>
          <a:p>
            <a:pPr marL="0" indent="0">
              <a:buNone/>
            </a:pPr>
            <a:r>
              <a:rPr lang="en-US" sz="2000" b="1" dirty="0"/>
              <a:t>2022</a:t>
            </a:r>
          </a:p>
          <a:p>
            <a:r>
              <a:rPr lang="en-US" sz="2000" b="1" dirty="0"/>
              <a:t>Republicans have a very strong showing, winning the House, 236 to 210. The Senate is split 50-50.</a:t>
            </a:r>
          </a:p>
          <a:p>
            <a:r>
              <a:rPr lang="en-US" sz="2000" dirty="0"/>
              <a:t>Republicans also capture Governorships in Wisconsin, New Hampshire, and Pennsylvania.</a:t>
            </a:r>
          </a:p>
          <a:p>
            <a:pPr lvl="1"/>
            <a:r>
              <a:rPr lang="en-US" sz="1900" dirty="0"/>
              <a:t>Dan Mastriano, who was at the Capitol on January 6, 2021, elected in P.A.  </a:t>
            </a:r>
          </a:p>
          <a:p>
            <a:endParaRPr lang="en-US" sz="1900" dirty="0"/>
          </a:p>
          <a:p>
            <a:pPr marL="0" indent="0">
              <a:buNone/>
            </a:pPr>
            <a:r>
              <a:rPr lang="en-US" sz="2000" b="1" dirty="0"/>
              <a:t>2023</a:t>
            </a:r>
          </a:p>
          <a:p>
            <a:r>
              <a:rPr lang="en-US" sz="2000" b="1" dirty="0"/>
              <a:t>Arizona and Pennsylvania vote to take election administration from the hands of the Secretary of State and place it in the hands of the state legislature.</a:t>
            </a:r>
          </a:p>
          <a:p>
            <a:r>
              <a:rPr lang="en-US" sz="2000" dirty="0"/>
              <a:t>Wisconsin and New Hampshire adopt the Electoral Vote system used in Maine &amp; Nebraska-</a:t>
            </a:r>
          </a:p>
          <a:p>
            <a:pPr lvl="1"/>
            <a:r>
              <a:rPr lang="en-US" sz="2000" dirty="0"/>
              <a:t>2 votes for the State as a whole</a:t>
            </a:r>
          </a:p>
          <a:p>
            <a:pPr lvl="1"/>
            <a:r>
              <a:rPr lang="en-US" sz="2000" dirty="0"/>
              <a:t>1 Vote for each Congressional district.</a:t>
            </a:r>
          </a:p>
          <a:p>
            <a:pPr marL="0" indent="0">
              <a:buNone/>
            </a:pPr>
            <a:endParaRPr lang="en-US" sz="2000" b="1" dirty="0"/>
          </a:p>
          <a:p>
            <a:pPr marL="0" indent="0">
              <a:buNone/>
            </a:pPr>
            <a:endParaRPr lang="en-US" sz="1800" b="1" dirty="0"/>
          </a:p>
          <a:p>
            <a:endParaRPr lang="en-US" sz="2000" dirty="0"/>
          </a:p>
        </p:txBody>
      </p:sp>
      <p:sp>
        <p:nvSpPr>
          <p:cNvPr id="4" name="Slide Number Placeholder 3">
            <a:extLst>
              <a:ext uri="{FF2B5EF4-FFF2-40B4-BE49-F238E27FC236}">
                <a16:creationId xmlns:a16="http://schemas.microsoft.com/office/drawing/2014/main" id="{8CFDB019-599D-EA9B-848B-1CA6C3471050}"/>
              </a:ext>
            </a:extLst>
          </p:cNvPr>
          <p:cNvSpPr>
            <a:spLocks noGrp="1"/>
          </p:cNvSpPr>
          <p:nvPr>
            <p:ph type="sldNum" sz="quarter" idx="12"/>
          </p:nvPr>
        </p:nvSpPr>
        <p:spPr/>
        <p:txBody>
          <a:bodyPr/>
          <a:lstStyle/>
          <a:p>
            <a:fld id="{C96D23C6-A768-4C4D-8D6D-6E345292356B}" type="slidenum">
              <a:rPr lang="en-US" smtClean="0"/>
              <a:t>9</a:t>
            </a:fld>
            <a:endParaRPr lang="en-US" dirty="0"/>
          </a:p>
        </p:txBody>
      </p:sp>
      <p:pic>
        <p:nvPicPr>
          <p:cNvPr id="6" name="Picture 5" descr="A picture containing text&#10;&#10;Description automatically generated">
            <a:extLst>
              <a:ext uri="{FF2B5EF4-FFF2-40B4-BE49-F238E27FC236}">
                <a16:creationId xmlns:a16="http://schemas.microsoft.com/office/drawing/2014/main" id="{8EC134D5-9EAE-650E-7536-3EA8D34B039F}"/>
              </a:ext>
            </a:extLst>
          </p:cNvPr>
          <p:cNvPicPr>
            <a:picLocks noChangeAspect="1"/>
          </p:cNvPicPr>
          <p:nvPr/>
        </p:nvPicPr>
        <p:blipFill>
          <a:blip r:embed="rId2"/>
          <a:stretch>
            <a:fillRect/>
          </a:stretch>
        </p:blipFill>
        <p:spPr>
          <a:xfrm>
            <a:off x="0" y="0"/>
            <a:ext cx="2531533" cy="772603"/>
          </a:xfrm>
          <a:prstGeom prst="rect">
            <a:avLst/>
          </a:prstGeom>
        </p:spPr>
      </p:pic>
      <p:pic>
        <p:nvPicPr>
          <p:cNvPr id="7" name="Picture 6" descr="A picture containing person, tree, outdoor, dressed&#10;&#10;Description automatically generated">
            <a:extLst>
              <a:ext uri="{FF2B5EF4-FFF2-40B4-BE49-F238E27FC236}">
                <a16:creationId xmlns:a16="http://schemas.microsoft.com/office/drawing/2014/main" id="{0CEB8205-A756-4B66-5AD7-27450E9AB133}"/>
              </a:ext>
            </a:extLst>
          </p:cNvPr>
          <p:cNvPicPr>
            <a:picLocks noChangeAspect="1"/>
          </p:cNvPicPr>
          <p:nvPr/>
        </p:nvPicPr>
        <p:blipFill>
          <a:blip r:embed="rId3"/>
          <a:stretch>
            <a:fillRect/>
          </a:stretch>
        </p:blipFill>
        <p:spPr>
          <a:xfrm>
            <a:off x="9770165" y="2371725"/>
            <a:ext cx="2167662" cy="2210214"/>
          </a:xfrm>
          <a:prstGeom prst="rect">
            <a:avLst/>
          </a:prstGeom>
        </p:spPr>
      </p:pic>
    </p:spTree>
    <p:extLst>
      <p:ext uri="{BB962C8B-B14F-4D97-AF65-F5344CB8AC3E}">
        <p14:creationId xmlns:p14="http://schemas.microsoft.com/office/powerpoint/2010/main" val="2898057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13111</TotalTime>
  <Words>2064</Words>
  <Application>Microsoft Macintosh PowerPoint</Application>
  <PresentationFormat>Widescreen</PresentationFormat>
  <Paragraphs>186</Paragraphs>
  <Slides>22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Calibri Light</vt:lpstr>
      <vt:lpstr>Office Theme</vt:lpstr>
      <vt:lpstr>Worksheet</vt:lpstr>
      <vt:lpstr> FIX Election Laws Now  To Avoid a Disaster in 2025</vt:lpstr>
      <vt:lpstr>Jan. 8, 2025</vt:lpstr>
      <vt:lpstr>Congress did not plug the holes in Our Messy and Poorly Written Election Laws</vt:lpstr>
      <vt:lpstr>We Can Still Act to Avoid This Disaster</vt:lpstr>
      <vt:lpstr>Election Questions</vt:lpstr>
      <vt:lpstr>Answer #1</vt:lpstr>
      <vt:lpstr>Answers #2 &amp; #3</vt:lpstr>
      <vt:lpstr>What could go wrong in 2024</vt:lpstr>
      <vt:lpstr>Politics in 2022 &amp; 2023 </vt:lpstr>
      <vt:lpstr>Election Day-Nov. 5, 2024- Biden  Leads</vt:lpstr>
      <vt:lpstr>December 12-14,2024:State Legislatures Meet</vt:lpstr>
      <vt:lpstr>Dec. 16, 2024, Electoral College Meets</vt:lpstr>
      <vt:lpstr>Dec. 17, 2024: Democrats Sue</vt:lpstr>
      <vt:lpstr>Dec 21, 2024: The Supreme Court</vt:lpstr>
      <vt:lpstr>Jan. 6, 2025: Joint Session of Congress</vt:lpstr>
      <vt:lpstr>Jan. 6, 2025: The Two Houses Meet Separately</vt:lpstr>
      <vt:lpstr>Jan. 6, 2025: The House of Representatives</vt:lpstr>
      <vt:lpstr>Jan. 7, 2025: RIOTS</vt:lpstr>
      <vt:lpstr>Jan 8, 2025: The Supreme Court Meets</vt:lpstr>
      <vt:lpstr>Jan. 8, 2025</vt:lpstr>
      <vt:lpstr>Jan 9: The Supreme Court Rules</vt:lpstr>
      <vt:lpstr>Fix The Laws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AVOID A CONSTITUTIONAL CRISIS OVER THE 2020 ELECTION</dc:title>
  <dc:creator>peter siris</dc:creator>
  <cp:lastModifiedBy>peter siris</cp:lastModifiedBy>
  <cp:revision>102</cp:revision>
  <dcterms:created xsi:type="dcterms:W3CDTF">2020-08-31T20:04:10Z</dcterms:created>
  <dcterms:modified xsi:type="dcterms:W3CDTF">2022-06-08T17:40:16Z</dcterms:modified>
</cp:coreProperties>
</file>