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sldIdLst>
    <p:sldId id="256" r:id="rId2"/>
    <p:sldId id="277" r:id="rId3"/>
    <p:sldId id="299" r:id="rId4"/>
    <p:sldId id="278" r:id="rId5"/>
    <p:sldId id="291" r:id="rId6"/>
    <p:sldId id="269" r:id="rId7"/>
    <p:sldId id="264" r:id="rId8"/>
    <p:sldId id="265" r:id="rId9"/>
    <p:sldId id="266" r:id="rId10"/>
    <p:sldId id="267" r:id="rId11"/>
    <p:sldId id="270" r:id="rId12"/>
    <p:sldId id="271" r:id="rId13"/>
    <p:sldId id="273" r:id="rId14"/>
    <p:sldId id="281" r:id="rId15"/>
    <p:sldId id="258" r:id="rId16"/>
    <p:sldId id="259" r:id="rId17"/>
    <p:sldId id="298" r:id="rId18"/>
    <p:sldId id="282" r:id="rId19"/>
    <p:sldId id="297" r:id="rId20"/>
    <p:sldId id="284" r:id="rId21"/>
    <p:sldId id="285" r:id="rId22"/>
    <p:sldId id="295" r:id="rId23"/>
    <p:sldId id="292" r:id="rId24"/>
    <p:sldId id="293" r:id="rId25"/>
    <p:sldId id="294" r:id="rId26"/>
    <p:sldId id="286" r:id="rId27"/>
    <p:sldId id="260" r:id="rId28"/>
    <p:sldId id="262" r:id="rId29"/>
    <p:sldId id="287" r:id="rId30"/>
    <p:sldId id="275" r:id="rId31"/>
    <p:sldId id="288" r:id="rId32"/>
    <p:sldId id="289" r:id="rId33"/>
    <p:sldId id="29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6197"/>
  </p:normalViewPr>
  <p:slideViewPr>
    <p:cSldViewPr snapToGrid="0" snapToObjects="1">
      <p:cViewPr varScale="1">
        <p:scale>
          <a:sx n="119" d="100"/>
          <a:sy n="119" d="100"/>
        </p:scale>
        <p:origin x="3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D45558-7F12-3E4E-B691-219804A83EFB}" type="datetimeFigureOut">
              <a:rPr lang="en-US" smtClean="0"/>
              <a:t>11/18/21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15DF3A-20A9-0740-86F9-702AFCF16D22}" type="slidenum">
              <a:rPr lang="en-US" smtClean="0"/>
              <a:t>‹#›</a:t>
            </a:fld>
            <a:endParaRPr lang="en-US" dirty="0"/>
          </a:p>
        </p:txBody>
      </p:sp>
    </p:spTree>
    <p:extLst>
      <p:ext uri="{BB962C8B-B14F-4D97-AF65-F5344CB8AC3E}">
        <p14:creationId xmlns:p14="http://schemas.microsoft.com/office/powerpoint/2010/main" val="3060617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15DF3A-20A9-0740-86F9-702AFCF16D22}" type="slidenum">
              <a:rPr lang="en-US" smtClean="0"/>
              <a:t>8</a:t>
            </a:fld>
            <a:endParaRPr lang="en-US" dirty="0"/>
          </a:p>
        </p:txBody>
      </p:sp>
    </p:spTree>
    <p:extLst>
      <p:ext uri="{BB962C8B-B14F-4D97-AF65-F5344CB8AC3E}">
        <p14:creationId xmlns:p14="http://schemas.microsoft.com/office/powerpoint/2010/main" val="1925084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67DB9-E5F9-8645-B835-19EBDFEB0B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C019FA-97BF-9E48-8C62-B440D66A23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F9B058-23D0-A944-91C0-2DD172401E4C}"/>
              </a:ext>
            </a:extLst>
          </p:cNvPr>
          <p:cNvSpPr>
            <a:spLocks noGrp="1"/>
          </p:cNvSpPr>
          <p:nvPr>
            <p:ph type="dt" sz="half" idx="10"/>
          </p:nvPr>
        </p:nvSpPr>
        <p:spPr/>
        <p:txBody>
          <a:bodyPr/>
          <a:lstStyle/>
          <a:p>
            <a:fld id="{6652F0EB-0723-1F4A-9017-2A672C8FBC42}" type="datetime1">
              <a:rPr lang="en-US" smtClean="0"/>
              <a:t>11/18/21</a:t>
            </a:fld>
            <a:endParaRPr lang="en-US" dirty="0"/>
          </a:p>
        </p:txBody>
      </p:sp>
      <p:sp>
        <p:nvSpPr>
          <p:cNvPr id="5" name="Footer Placeholder 4">
            <a:extLst>
              <a:ext uri="{FF2B5EF4-FFF2-40B4-BE49-F238E27FC236}">
                <a16:creationId xmlns:a16="http://schemas.microsoft.com/office/drawing/2014/main" id="{F4EFD775-53C5-F54F-B7A4-197F4B9C1F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EF714C2-6C0E-8945-A871-BADDF76D8583}"/>
              </a:ext>
            </a:extLst>
          </p:cNvPr>
          <p:cNvSpPr>
            <a:spLocks noGrp="1"/>
          </p:cNvSpPr>
          <p:nvPr>
            <p:ph type="sldNum" sz="quarter" idx="12"/>
          </p:nvPr>
        </p:nvSpPr>
        <p:spPr/>
        <p:txBody>
          <a:bodyPr/>
          <a:lstStyle/>
          <a:p>
            <a:fld id="{5405D423-9D0E-704C-95E0-779C4DF526BB}" type="slidenum">
              <a:rPr lang="en-US" smtClean="0"/>
              <a:t>‹#›</a:t>
            </a:fld>
            <a:endParaRPr lang="en-US" dirty="0"/>
          </a:p>
        </p:txBody>
      </p:sp>
    </p:spTree>
    <p:extLst>
      <p:ext uri="{BB962C8B-B14F-4D97-AF65-F5344CB8AC3E}">
        <p14:creationId xmlns:p14="http://schemas.microsoft.com/office/powerpoint/2010/main" val="790312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8F4CC-0AD7-6744-B39B-744DB61DFB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9F93DA-08CD-5449-B966-B2797BE77E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D2B6FC-AB16-FE45-AAFE-F723282ECEB7}"/>
              </a:ext>
            </a:extLst>
          </p:cNvPr>
          <p:cNvSpPr>
            <a:spLocks noGrp="1"/>
          </p:cNvSpPr>
          <p:nvPr>
            <p:ph type="dt" sz="half" idx="10"/>
          </p:nvPr>
        </p:nvSpPr>
        <p:spPr/>
        <p:txBody>
          <a:bodyPr/>
          <a:lstStyle/>
          <a:p>
            <a:fld id="{A629CB39-5D12-F446-9457-D46CBF7D4C26}" type="datetime1">
              <a:rPr lang="en-US" smtClean="0"/>
              <a:t>11/18/21</a:t>
            </a:fld>
            <a:endParaRPr lang="en-US" dirty="0"/>
          </a:p>
        </p:txBody>
      </p:sp>
      <p:sp>
        <p:nvSpPr>
          <p:cNvPr id="5" name="Footer Placeholder 4">
            <a:extLst>
              <a:ext uri="{FF2B5EF4-FFF2-40B4-BE49-F238E27FC236}">
                <a16:creationId xmlns:a16="http://schemas.microsoft.com/office/drawing/2014/main" id="{CD7B5680-3651-7F47-9500-A8BEBD3553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BFA629-C56C-4543-A03E-06DAFB2AE5D8}"/>
              </a:ext>
            </a:extLst>
          </p:cNvPr>
          <p:cNvSpPr>
            <a:spLocks noGrp="1"/>
          </p:cNvSpPr>
          <p:nvPr>
            <p:ph type="sldNum" sz="quarter" idx="12"/>
          </p:nvPr>
        </p:nvSpPr>
        <p:spPr/>
        <p:txBody>
          <a:bodyPr/>
          <a:lstStyle/>
          <a:p>
            <a:fld id="{5405D423-9D0E-704C-95E0-779C4DF526BB}" type="slidenum">
              <a:rPr lang="en-US" smtClean="0"/>
              <a:t>‹#›</a:t>
            </a:fld>
            <a:endParaRPr lang="en-US" dirty="0"/>
          </a:p>
        </p:txBody>
      </p:sp>
    </p:spTree>
    <p:extLst>
      <p:ext uri="{BB962C8B-B14F-4D97-AF65-F5344CB8AC3E}">
        <p14:creationId xmlns:p14="http://schemas.microsoft.com/office/powerpoint/2010/main" val="1892603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0693E7-8914-2146-804C-D7B9995FC6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E56A11-C835-FD4A-AC9A-B9AAA8E99C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B4776-998E-7E40-AD09-8D3BC28A4AAD}"/>
              </a:ext>
            </a:extLst>
          </p:cNvPr>
          <p:cNvSpPr>
            <a:spLocks noGrp="1"/>
          </p:cNvSpPr>
          <p:nvPr>
            <p:ph type="dt" sz="half" idx="10"/>
          </p:nvPr>
        </p:nvSpPr>
        <p:spPr/>
        <p:txBody>
          <a:bodyPr/>
          <a:lstStyle/>
          <a:p>
            <a:fld id="{F436C771-D89C-2447-8C69-787393AF3DA2}" type="datetime1">
              <a:rPr lang="en-US" smtClean="0"/>
              <a:t>11/18/21</a:t>
            </a:fld>
            <a:endParaRPr lang="en-US" dirty="0"/>
          </a:p>
        </p:txBody>
      </p:sp>
      <p:sp>
        <p:nvSpPr>
          <p:cNvPr id="5" name="Footer Placeholder 4">
            <a:extLst>
              <a:ext uri="{FF2B5EF4-FFF2-40B4-BE49-F238E27FC236}">
                <a16:creationId xmlns:a16="http://schemas.microsoft.com/office/drawing/2014/main" id="{D5D62479-C89D-AC4E-90F4-B98BEEF9F3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781B4E-075C-514F-BDD8-51775AFE354F}"/>
              </a:ext>
            </a:extLst>
          </p:cNvPr>
          <p:cNvSpPr>
            <a:spLocks noGrp="1"/>
          </p:cNvSpPr>
          <p:nvPr>
            <p:ph type="sldNum" sz="quarter" idx="12"/>
          </p:nvPr>
        </p:nvSpPr>
        <p:spPr/>
        <p:txBody>
          <a:bodyPr/>
          <a:lstStyle/>
          <a:p>
            <a:fld id="{5405D423-9D0E-704C-95E0-779C4DF526BB}" type="slidenum">
              <a:rPr lang="en-US" smtClean="0"/>
              <a:t>‹#›</a:t>
            </a:fld>
            <a:endParaRPr lang="en-US" dirty="0"/>
          </a:p>
        </p:txBody>
      </p:sp>
    </p:spTree>
    <p:extLst>
      <p:ext uri="{BB962C8B-B14F-4D97-AF65-F5344CB8AC3E}">
        <p14:creationId xmlns:p14="http://schemas.microsoft.com/office/powerpoint/2010/main" val="192683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BC4A8-3BED-1E4C-BB18-F2998F6AA6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EE2A08-994F-8B42-9E87-558D2A57AD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5E78EE-E97D-7F47-AC15-B96D71393032}"/>
              </a:ext>
            </a:extLst>
          </p:cNvPr>
          <p:cNvSpPr>
            <a:spLocks noGrp="1"/>
          </p:cNvSpPr>
          <p:nvPr>
            <p:ph type="dt" sz="half" idx="10"/>
          </p:nvPr>
        </p:nvSpPr>
        <p:spPr/>
        <p:txBody>
          <a:bodyPr/>
          <a:lstStyle/>
          <a:p>
            <a:fld id="{D3A87FE8-3B94-D045-B5E3-9A0CABBB7504}" type="datetime1">
              <a:rPr lang="en-US" smtClean="0"/>
              <a:t>11/18/21</a:t>
            </a:fld>
            <a:endParaRPr lang="en-US" dirty="0"/>
          </a:p>
        </p:txBody>
      </p:sp>
      <p:sp>
        <p:nvSpPr>
          <p:cNvPr id="5" name="Footer Placeholder 4">
            <a:extLst>
              <a:ext uri="{FF2B5EF4-FFF2-40B4-BE49-F238E27FC236}">
                <a16:creationId xmlns:a16="http://schemas.microsoft.com/office/drawing/2014/main" id="{818C3D09-E11E-F143-B6C4-EA54F74DD6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19AF583-32B4-D446-A872-FE6D1F0BF892}"/>
              </a:ext>
            </a:extLst>
          </p:cNvPr>
          <p:cNvSpPr>
            <a:spLocks noGrp="1"/>
          </p:cNvSpPr>
          <p:nvPr>
            <p:ph type="sldNum" sz="quarter" idx="12"/>
          </p:nvPr>
        </p:nvSpPr>
        <p:spPr/>
        <p:txBody>
          <a:bodyPr/>
          <a:lstStyle/>
          <a:p>
            <a:fld id="{5405D423-9D0E-704C-95E0-779C4DF526BB}" type="slidenum">
              <a:rPr lang="en-US" smtClean="0"/>
              <a:t>‹#›</a:t>
            </a:fld>
            <a:endParaRPr lang="en-US" dirty="0"/>
          </a:p>
        </p:txBody>
      </p:sp>
    </p:spTree>
    <p:extLst>
      <p:ext uri="{BB962C8B-B14F-4D97-AF65-F5344CB8AC3E}">
        <p14:creationId xmlns:p14="http://schemas.microsoft.com/office/powerpoint/2010/main" val="207638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A2E24-0D1E-8B4A-8366-245ABBB9A7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019181-359A-C243-A67F-138A308423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E97D0B-9899-C742-A04A-BF0FBBF8ABCF}"/>
              </a:ext>
            </a:extLst>
          </p:cNvPr>
          <p:cNvSpPr>
            <a:spLocks noGrp="1"/>
          </p:cNvSpPr>
          <p:nvPr>
            <p:ph type="dt" sz="half" idx="10"/>
          </p:nvPr>
        </p:nvSpPr>
        <p:spPr/>
        <p:txBody>
          <a:bodyPr/>
          <a:lstStyle/>
          <a:p>
            <a:fld id="{553572E9-E7D7-944E-881A-B948791CB99B}" type="datetime1">
              <a:rPr lang="en-US" smtClean="0"/>
              <a:t>11/18/21</a:t>
            </a:fld>
            <a:endParaRPr lang="en-US" dirty="0"/>
          </a:p>
        </p:txBody>
      </p:sp>
      <p:sp>
        <p:nvSpPr>
          <p:cNvPr id="5" name="Footer Placeholder 4">
            <a:extLst>
              <a:ext uri="{FF2B5EF4-FFF2-40B4-BE49-F238E27FC236}">
                <a16:creationId xmlns:a16="http://schemas.microsoft.com/office/drawing/2014/main" id="{65B31ABA-C9A7-E440-9EBD-C48F87C666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7F8501-C0DE-AF42-A5AA-BDA87AA09123}"/>
              </a:ext>
            </a:extLst>
          </p:cNvPr>
          <p:cNvSpPr>
            <a:spLocks noGrp="1"/>
          </p:cNvSpPr>
          <p:nvPr>
            <p:ph type="sldNum" sz="quarter" idx="12"/>
          </p:nvPr>
        </p:nvSpPr>
        <p:spPr/>
        <p:txBody>
          <a:bodyPr/>
          <a:lstStyle/>
          <a:p>
            <a:fld id="{5405D423-9D0E-704C-95E0-779C4DF526BB}" type="slidenum">
              <a:rPr lang="en-US" smtClean="0"/>
              <a:t>‹#›</a:t>
            </a:fld>
            <a:endParaRPr lang="en-US" dirty="0"/>
          </a:p>
        </p:txBody>
      </p:sp>
    </p:spTree>
    <p:extLst>
      <p:ext uri="{BB962C8B-B14F-4D97-AF65-F5344CB8AC3E}">
        <p14:creationId xmlns:p14="http://schemas.microsoft.com/office/powerpoint/2010/main" val="3196163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A036C-E223-4D45-A081-FAE621AEF9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FF0E29-91C1-A347-B753-DCFFF2C831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D61182-0703-6C45-B5D5-09C8A0F854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455C9B-66B6-3040-B4EC-14A3F842C3A8}"/>
              </a:ext>
            </a:extLst>
          </p:cNvPr>
          <p:cNvSpPr>
            <a:spLocks noGrp="1"/>
          </p:cNvSpPr>
          <p:nvPr>
            <p:ph type="dt" sz="half" idx="10"/>
          </p:nvPr>
        </p:nvSpPr>
        <p:spPr/>
        <p:txBody>
          <a:bodyPr/>
          <a:lstStyle/>
          <a:p>
            <a:fld id="{406C12E4-0C6E-A140-8552-F34C67F34D56}" type="datetime1">
              <a:rPr lang="en-US" smtClean="0"/>
              <a:t>11/18/21</a:t>
            </a:fld>
            <a:endParaRPr lang="en-US" dirty="0"/>
          </a:p>
        </p:txBody>
      </p:sp>
      <p:sp>
        <p:nvSpPr>
          <p:cNvPr id="6" name="Footer Placeholder 5">
            <a:extLst>
              <a:ext uri="{FF2B5EF4-FFF2-40B4-BE49-F238E27FC236}">
                <a16:creationId xmlns:a16="http://schemas.microsoft.com/office/drawing/2014/main" id="{86813388-4786-2D47-AB53-201A360FB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DA6063-0D18-134B-8986-1E7CD2693EC3}"/>
              </a:ext>
            </a:extLst>
          </p:cNvPr>
          <p:cNvSpPr>
            <a:spLocks noGrp="1"/>
          </p:cNvSpPr>
          <p:nvPr>
            <p:ph type="sldNum" sz="quarter" idx="12"/>
          </p:nvPr>
        </p:nvSpPr>
        <p:spPr/>
        <p:txBody>
          <a:bodyPr/>
          <a:lstStyle/>
          <a:p>
            <a:fld id="{5405D423-9D0E-704C-95E0-779C4DF526BB}" type="slidenum">
              <a:rPr lang="en-US" smtClean="0"/>
              <a:t>‹#›</a:t>
            </a:fld>
            <a:endParaRPr lang="en-US" dirty="0"/>
          </a:p>
        </p:txBody>
      </p:sp>
    </p:spTree>
    <p:extLst>
      <p:ext uri="{BB962C8B-B14F-4D97-AF65-F5344CB8AC3E}">
        <p14:creationId xmlns:p14="http://schemas.microsoft.com/office/powerpoint/2010/main" val="253942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F8FCF-D692-2C42-935E-3F29926DAC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37B6D-0CB8-4D4A-B7A3-06640E84D7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D36830-BB35-4644-A580-AD3774573B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0D4674-7026-CC4E-802B-B583C43652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937DF3-7E25-F649-B716-948BC3F241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93FFCC-31F2-D449-9792-6C9206CB7A4C}"/>
              </a:ext>
            </a:extLst>
          </p:cNvPr>
          <p:cNvSpPr>
            <a:spLocks noGrp="1"/>
          </p:cNvSpPr>
          <p:nvPr>
            <p:ph type="dt" sz="half" idx="10"/>
          </p:nvPr>
        </p:nvSpPr>
        <p:spPr/>
        <p:txBody>
          <a:bodyPr/>
          <a:lstStyle/>
          <a:p>
            <a:fld id="{6C3F80D7-E2D2-AB4E-8FC0-01DD715B3060}" type="datetime1">
              <a:rPr lang="en-US" smtClean="0"/>
              <a:t>11/18/21</a:t>
            </a:fld>
            <a:endParaRPr lang="en-US" dirty="0"/>
          </a:p>
        </p:txBody>
      </p:sp>
      <p:sp>
        <p:nvSpPr>
          <p:cNvPr id="8" name="Footer Placeholder 7">
            <a:extLst>
              <a:ext uri="{FF2B5EF4-FFF2-40B4-BE49-F238E27FC236}">
                <a16:creationId xmlns:a16="http://schemas.microsoft.com/office/drawing/2014/main" id="{D23100CD-00E3-D447-8AF1-3C36DC51835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A5F6B6A-AAEC-8544-B5E0-54C29F4E9A6D}"/>
              </a:ext>
            </a:extLst>
          </p:cNvPr>
          <p:cNvSpPr>
            <a:spLocks noGrp="1"/>
          </p:cNvSpPr>
          <p:nvPr>
            <p:ph type="sldNum" sz="quarter" idx="12"/>
          </p:nvPr>
        </p:nvSpPr>
        <p:spPr/>
        <p:txBody>
          <a:bodyPr/>
          <a:lstStyle/>
          <a:p>
            <a:fld id="{5405D423-9D0E-704C-95E0-779C4DF526BB}" type="slidenum">
              <a:rPr lang="en-US" smtClean="0"/>
              <a:t>‹#›</a:t>
            </a:fld>
            <a:endParaRPr lang="en-US" dirty="0"/>
          </a:p>
        </p:txBody>
      </p:sp>
    </p:spTree>
    <p:extLst>
      <p:ext uri="{BB962C8B-B14F-4D97-AF65-F5344CB8AC3E}">
        <p14:creationId xmlns:p14="http://schemas.microsoft.com/office/powerpoint/2010/main" val="432726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E00E1-67BB-0646-BCE7-E59C92EC78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44E436-69FB-BC49-B459-963F15E3F669}"/>
              </a:ext>
            </a:extLst>
          </p:cNvPr>
          <p:cNvSpPr>
            <a:spLocks noGrp="1"/>
          </p:cNvSpPr>
          <p:nvPr>
            <p:ph type="dt" sz="half" idx="10"/>
          </p:nvPr>
        </p:nvSpPr>
        <p:spPr/>
        <p:txBody>
          <a:bodyPr/>
          <a:lstStyle/>
          <a:p>
            <a:fld id="{18AB5A0B-AAF4-164A-BD24-BC4214E4A392}" type="datetime1">
              <a:rPr lang="en-US" smtClean="0"/>
              <a:t>11/18/21</a:t>
            </a:fld>
            <a:endParaRPr lang="en-US" dirty="0"/>
          </a:p>
        </p:txBody>
      </p:sp>
      <p:sp>
        <p:nvSpPr>
          <p:cNvPr id="4" name="Footer Placeholder 3">
            <a:extLst>
              <a:ext uri="{FF2B5EF4-FFF2-40B4-BE49-F238E27FC236}">
                <a16:creationId xmlns:a16="http://schemas.microsoft.com/office/drawing/2014/main" id="{4C46F9CD-06F8-054F-ADB4-30F11358826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F1768E9-84D7-8844-A25C-12E2F15BD1E3}"/>
              </a:ext>
            </a:extLst>
          </p:cNvPr>
          <p:cNvSpPr>
            <a:spLocks noGrp="1"/>
          </p:cNvSpPr>
          <p:nvPr>
            <p:ph type="sldNum" sz="quarter" idx="12"/>
          </p:nvPr>
        </p:nvSpPr>
        <p:spPr/>
        <p:txBody>
          <a:bodyPr/>
          <a:lstStyle/>
          <a:p>
            <a:fld id="{5405D423-9D0E-704C-95E0-779C4DF526BB}" type="slidenum">
              <a:rPr lang="en-US" smtClean="0"/>
              <a:t>‹#›</a:t>
            </a:fld>
            <a:endParaRPr lang="en-US" dirty="0"/>
          </a:p>
        </p:txBody>
      </p:sp>
    </p:spTree>
    <p:extLst>
      <p:ext uri="{BB962C8B-B14F-4D97-AF65-F5344CB8AC3E}">
        <p14:creationId xmlns:p14="http://schemas.microsoft.com/office/powerpoint/2010/main" val="376806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A9D5BE-B750-FE43-8383-C8D3A590AEE0}"/>
              </a:ext>
            </a:extLst>
          </p:cNvPr>
          <p:cNvSpPr>
            <a:spLocks noGrp="1"/>
          </p:cNvSpPr>
          <p:nvPr>
            <p:ph type="dt" sz="half" idx="10"/>
          </p:nvPr>
        </p:nvSpPr>
        <p:spPr/>
        <p:txBody>
          <a:bodyPr/>
          <a:lstStyle/>
          <a:p>
            <a:fld id="{9FBE7AC9-16CA-3244-B73A-B0DC08B421B8}" type="datetime1">
              <a:rPr lang="en-US" smtClean="0"/>
              <a:t>11/18/21</a:t>
            </a:fld>
            <a:endParaRPr lang="en-US" dirty="0"/>
          </a:p>
        </p:txBody>
      </p:sp>
      <p:sp>
        <p:nvSpPr>
          <p:cNvPr id="3" name="Footer Placeholder 2">
            <a:extLst>
              <a:ext uri="{FF2B5EF4-FFF2-40B4-BE49-F238E27FC236}">
                <a16:creationId xmlns:a16="http://schemas.microsoft.com/office/drawing/2014/main" id="{FADD9850-F7DF-744D-B4CB-6DB12C42706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57C3B0A-93B4-7B4D-B448-0B39F0E2B29F}"/>
              </a:ext>
            </a:extLst>
          </p:cNvPr>
          <p:cNvSpPr>
            <a:spLocks noGrp="1"/>
          </p:cNvSpPr>
          <p:nvPr>
            <p:ph type="sldNum" sz="quarter" idx="12"/>
          </p:nvPr>
        </p:nvSpPr>
        <p:spPr/>
        <p:txBody>
          <a:bodyPr/>
          <a:lstStyle/>
          <a:p>
            <a:fld id="{5405D423-9D0E-704C-95E0-779C4DF526BB}" type="slidenum">
              <a:rPr lang="en-US" smtClean="0"/>
              <a:t>‹#›</a:t>
            </a:fld>
            <a:endParaRPr lang="en-US" dirty="0"/>
          </a:p>
        </p:txBody>
      </p:sp>
    </p:spTree>
    <p:extLst>
      <p:ext uri="{BB962C8B-B14F-4D97-AF65-F5344CB8AC3E}">
        <p14:creationId xmlns:p14="http://schemas.microsoft.com/office/powerpoint/2010/main" val="2547524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41D1F-FBC3-F747-9328-C8923C8CC2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120109-99E0-9D4D-9604-F6C3EBB411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1C6727-C48F-C34E-8E81-BD34C6C2DD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885E68-55BA-9641-9CA2-9BADFAE8EA42}"/>
              </a:ext>
            </a:extLst>
          </p:cNvPr>
          <p:cNvSpPr>
            <a:spLocks noGrp="1"/>
          </p:cNvSpPr>
          <p:nvPr>
            <p:ph type="dt" sz="half" idx="10"/>
          </p:nvPr>
        </p:nvSpPr>
        <p:spPr/>
        <p:txBody>
          <a:bodyPr/>
          <a:lstStyle/>
          <a:p>
            <a:fld id="{3CF6B49E-AB5E-1246-9BC5-85E83A949677}" type="datetime1">
              <a:rPr lang="en-US" smtClean="0"/>
              <a:t>11/18/21</a:t>
            </a:fld>
            <a:endParaRPr lang="en-US" dirty="0"/>
          </a:p>
        </p:txBody>
      </p:sp>
      <p:sp>
        <p:nvSpPr>
          <p:cNvPr id="6" name="Footer Placeholder 5">
            <a:extLst>
              <a:ext uri="{FF2B5EF4-FFF2-40B4-BE49-F238E27FC236}">
                <a16:creationId xmlns:a16="http://schemas.microsoft.com/office/drawing/2014/main" id="{8982DD8E-1594-8348-B43B-43136562CBC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CD3ED24-B933-0B4A-8AE6-6CA499A2FB16}"/>
              </a:ext>
            </a:extLst>
          </p:cNvPr>
          <p:cNvSpPr>
            <a:spLocks noGrp="1"/>
          </p:cNvSpPr>
          <p:nvPr>
            <p:ph type="sldNum" sz="quarter" idx="12"/>
          </p:nvPr>
        </p:nvSpPr>
        <p:spPr/>
        <p:txBody>
          <a:bodyPr/>
          <a:lstStyle/>
          <a:p>
            <a:fld id="{5405D423-9D0E-704C-95E0-779C4DF526BB}" type="slidenum">
              <a:rPr lang="en-US" smtClean="0"/>
              <a:t>‹#›</a:t>
            </a:fld>
            <a:endParaRPr lang="en-US" dirty="0"/>
          </a:p>
        </p:txBody>
      </p:sp>
    </p:spTree>
    <p:extLst>
      <p:ext uri="{BB962C8B-B14F-4D97-AF65-F5344CB8AC3E}">
        <p14:creationId xmlns:p14="http://schemas.microsoft.com/office/powerpoint/2010/main" val="996054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D71A0-81E4-5349-8769-14A1FBA96E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0D6670-A17E-CC41-B56A-BB2E4B46F2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F52726C-E076-4F48-B6CB-5A165F0E7B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004EBF-0E76-3747-9063-0C257EA53009}"/>
              </a:ext>
            </a:extLst>
          </p:cNvPr>
          <p:cNvSpPr>
            <a:spLocks noGrp="1"/>
          </p:cNvSpPr>
          <p:nvPr>
            <p:ph type="dt" sz="half" idx="10"/>
          </p:nvPr>
        </p:nvSpPr>
        <p:spPr/>
        <p:txBody>
          <a:bodyPr/>
          <a:lstStyle/>
          <a:p>
            <a:fld id="{CB8E98B8-A728-E948-B2F3-68D266620445}" type="datetime1">
              <a:rPr lang="en-US" smtClean="0"/>
              <a:t>11/18/21</a:t>
            </a:fld>
            <a:endParaRPr lang="en-US" dirty="0"/>
          </a:p>
        </p:txBody>
      </p:sp>
      <p:sp>
        <p:nvSpPr>
          <p:cNvPr id="6" name="Footer Placeholder 5">
            <a:extLst>
              <a:ext uri="{FF2B5EF4-FFF2-40B4-BE49-F238E27FC236}">
                <a16:creationId xmlns:a16="http://schemas.microsoft.com/office/drawing/2014/main" id="{21AC69A9-D04A-C04A-92ED-E63768A07B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4A2017E-120B-4C4C-9363-F1D41433A489}"/>
              </a:ext>
            </a:extLst>
          </p:cNvPr>
          <p:cNvSpPr>
            <a:spLocks noGrp="1"/>
          </p:cNvSpPr>
          <p:nvPr>
            <p:ph type="sldNum" sz="quarter" idx="12"/>
          </p:nvPr>
        </p:nvSpPr>
        <p:spPr/>
        <p:txBody>
          <a:bodyPr/>
          <a:lstStyle/>
          <a:p>
            <a:fld id="{5405D423-9D0E-704C-95E0-779C4DF526BB}" type="slidenum">
              <a:rPr lang="en-US" smtClean="0"/>
              <a:t>‹#›</a:t>
            </a:fld>
            <a:endParaRPr lang="en-US" dirty="0"/>
          </a:p>
        </p:txBody>
      </p:sp>
    </p:spTree>
    <p:extLst>
      <p:ext uri="{BB962C8B-B14F-4D97-AF65-F5344CB8AC3E}">
        <p14:creationId xmlns:p14="http://schemas.microsoft.com/office/powerpoint/2010/main" val="3832503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14E6F8-105D-C14C-AC16-8756B72892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45BCCE-6565-5641-ACAA-7F1484CF00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9BBCAD-8AA4-5840-A207-F4AE22F917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C0542-62A1-7241-9DE8-01FA855A6EC3}" type="datetime1">
              <a:rPr lang="en-US" smtClean="0"/>
              <a:t>11/18/21</a:t>
            </a:fld>
            <a:endParaRPr lang="en-US" dirty="0"/>
          </a:p>
        </p:txBody>
      </p:sp>
      <p:sp>
        <p:nvSpPr>
          <p:cNvPr id="5" name="Footer Placeholder 4">
            <a:extLst>
              <a:ext uri="{FF2B5EF4-FFF2-40B4-BE49-F238E27FC236}">
                <a16:creationId xmlns:a16="http://schemas.microsoft.com/office/drawing/2014/main" id="{17376F7C-C0A7-464E-8D44-1DD43059DB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36E0BD9-34FC-E443-9775-E785F47153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05D423-9D0E-704C-95E0-779C4DF526BB}" type="slidenum">
              <a:rPr lang="en-US" smtClean="0"/>
              <a:t>‹#›</a:t>
            </a:fld>
            <a:endParaRPr lang="en-US" dirty="0"/>
          </a:p>
        </p:txBody>
      </p:sp>
    </p:spTree>
    <p:extLst>
      <p:ext uri="{BB962C8B-B14F-4D97-AF65-F5344CB8AC3E}">
        <p14:creationId xmlns:p14="http://schemas.microsoft.com/office/powerpoint/2010/main" val="3262485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https://cbsnews3.cbsistatic.com/hub/i/2021/10/10/ad9e56a7-7bbc-4791-ab0e-dd894be481d9/40-know-bbb-specifics.png#"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16.xml.rels><?xml version="1.0" encoding="UTF-8" standalone="yes"?>
<Relationships xmlns="http://schemas.openxmlformats.org/package/2006/relationships"><Relationship Id="rId3" Type="http://schemas.openxmlformats.org/officeDocument/2006/relationships/image" Target="https://cbsnews3.cbsistatic.com/hub/i/2021/10/10/feb2a841-51fd-4b7e-9cb4-f1ce13de776d/46-bbb-help-fam-econ.png#"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1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https://cbsnews2.cbsistatic.com/hub/i/2021/10/10/a3ed5e20-9576-4450-9a95-c288ad5a7392/34-support-spend-bbb.png#"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Excel_Worksheet.xlsx"/><Relationship Id="rId7"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package" Target="../embeddings/Microsoft_Excel_Worksheet1.xlsx"/><Relationship Id="rId4" Type="http://schemas.openxmlformats.org/officeDocument/2006/relationships/image" Target="../media/image5.emf"/></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Worksheet2.xlsx"/><Relationship Id="rId7"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package" Target="../embeddings/Microsoft_Excel_Worksheet3.xlsx"/><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package" Target="../embeddings/Microsoft_Excel_Worksheet4.xlsx"/></Relationships>
</file>

<file path=ppt/slides/_rels/slide3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E0AA372-EE1A-3140-813C-6397D1C24593}"/>
              </a:ext>
            </a:extLst>
          </p:cNvPr>
          <p:cNvSpPr>
            <a:spLocks noGrp="1"/>
          </p:cNvSpPr>
          <p:nvPr>
            <p:ph type="subTitle" idx="1"/>
          </p:nvPr>
        </p:nvSpPr>
        <p:spPr>
          <a:xfrm>
            <a:off x="1734207" y="3055499"/>
            <a:ext cx="9144000" cy="2725191"/>
          </a:xfrm>
        </p:spPr>
        <p:txBody>
          <a:bodyPr>
            <a:normAutofit fontScale="85000" lnSpcReduction="20000"/>
          </a:bodyPr>
          <a:lstStyle/>
          <a:p>
            <a:r>
              <a:rPr lang="en-US" sz="6000" b="1" dirty="0">
                <a:solidFill>
                  <a:srgbClr val="FF0000"/>
                </a:solidFill>
              </a:rPr>
              <a:t>Omnibus Bills </a:t>
            </a:r>
          </a:p>
          <a:p>
            <a:r>
              <a:rPr lang="en-US" sz="6000" b="1" i="1" dirty="0">
                <a:solidFill>
                  <a:srgbClr val="FF0000"/>
                </a:solidFill>
              </a:rPr>
              <a:t>Increase Polarization, Alienate Voters, </a:t>
            </a:r>
          </a:p>
          <a:p>
            <a:r>
              <a:rPr lang="en-US" sz="6000" b="1" i="1" dirty="0">
                <a:solidFill>
                  <a:srgbClr val="FF0000"/>
                </a:solidFill>
              </a:rPr>
              <a:t>and Hurt  Democracy!</a:t>
            </a:r>
            <a:endParaRPr lang="en-US" sz="6000" dirty="0">
              <a:solidFill>
                <a:srgbClr val="FF0000"/>
              </a:solidFill>
            </a:endParaRPr>
          </a:p>
          <a:p>
            <a:endParaRPr lang="en-US" dirty="0"/>
          </a:p>
        </p:txBody>
      </p:sp>
      <p:pic>
        <p:nvPicPr>
          <p:cNvPr id="4" name="Picture 3">
            <a:extLst>
              <a:ext uri="{FF2B5EF4-FFF2-40B4-BE49-F238E27FC236}">
                <a16:creationId xmlns:a16="http://schemas.microsoft.com/office/drawing/2014/main" id="{977C43B0-CD1E-6F41-A92C-EE9FDC8EEE3C}"/>
              </a:ext>
            </a:extLst>
          </p:cNvPr>
          <p:cNvPicPr>
            <a:picLocks noChangeAspect="1"/>
          </p:cNvPicPr>
          <p:nvPr/>
        </p:nvPicPr>
        <p:blipFill>
          <a:blip r:embed="rId2"/>
          <a:stretch>
            <a:fillRect/>
          </a:stretch>
        </p:blipFill>
        <p:spPr>
          <a:xfrm>
            <a:off x="662151" y="-117474"/>
            <a:ext cx="10005849" cy="2387600"/>
          </a:xfrm>
          <a:prstGeom prst="rect">
            <a:avLst/>
          </a:prstGeom>
        </p:spPr>
      </p:pic>
    </p:spTree>
    <p:extLst>
      <p:ext uri="{BB962C8B-B14F-4D97-AF65-F5344CB8AC3E}">
        <p14:creationId xmlns:p14="http://schemas.microsoft.com/office/powerpoint/2010/main" val="2408152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CEFAF-D84F-FA40-9753-7AB1170CFE52}"/>
              </a:ext>
            </a:extLst>
          </p:cNvPr>
          <p:cNvSpPr>
            <a:spLocks noGrp="1"/>
          </p:cNvSpPr>
          <p:nvPr>
            <p:ph type="title"/>
          </p:nvPr>
        </p:nvSpPr>
        <p:spPr>
          <a:xfrm>
            <a:off x="838200" y="628650"/>
            <a:ext cx="10515600" cy="1062038"/>
          </a:xfrm>
        </p:spPr>
        <p:txBody>
          <a:bodyPr>
            <a:normAutofit/>
          </a:bodyPr>
          <a:lstStyle/>
          <a:p>
            <a:pPr algn="ctr"/>
            <a:r>
              <a:rPr lang="en-US" sz="3600" b="1" i="1" dirty="0"/>
              <a:t>Immigration, Small Business, Climate?</a:t>
            </a:r>
          </a:p>
        </p:txBody>
      </p:sp>
      <p:sp>
        <p:nvSpPr>
          <p:cNvPr id="3" name="Content Placeholder 2">
            <a:extLst>
              <a:ext uri="{FF2B5EF4-FFF2-40B4-BE49-F238E27FC236}">
                <a16:creationId xmlns:a16="http://schemas.microsoft.com/office/drawing/2014/main" id="{F2654881-4256-DD48-A5CD-DC75C1183174}"/>
              </a:ext>
            </a:extLst>
          </p:cNvPr>
          <p:cNvSpPr>
            <a:spLocks noGrp="1"/>
          </p:cNvSpPr>
          <p:nvPr>
            <p:ph idx="1"/>
          </p:nvPr>
        </p:nvSpPr>
        <p:spPr>
          <a:xfrm>
            <a:off x="838200" y="1514476"/>
            <a:ext cx="10515600" cy="4978399"/>
          </a:xfrm>
        </p:spPr>
        <p:txBody>
          <a:bodyPr>
            <a:normAutofit lnSpcReduction="10000"/>
          </a:bodyPr>
          <a:lstStyle/>
          <a:p>
            <a:pPr marL="0" indent="0">
              <a:lnSpc>
                <a:spcPct val="110000"/>
              </a:lnSpc>
              <a:spcBef>
                <a:spcPts val="0"/>
              </a:spcBef>
              <a:buNone/>
            </a:pPr>
            <a:r>
              <a:rPr lang="fr-FR" sz="1800" dirty="0"/>
              <a:t>48</a:t>
            </a:r>
            <a:r>
              <a:rPr lang="fr-FR" sz="1800" b="1" dirty="0"/>
              <a:t>. </a:t>
            </a:r>
            <a:r>
              <a:rPr lang="fr-FR" sz="1800" dirty="0"/>
              <a:t>Law full permanent résidence for certain entrants.  </a:t>
            </a:r>
          </a:p>
          <a:p>
            <a:pPr marL="0" indent="0">
              <a:lnSpc>
                <a:spcPct val="110000"/>
              </a:lnSpc>
              <a:spcBef>
                <a:spcPts val="0"/>
              </a:spcBef>
              <a:buNone/>
            </a:pPr>
            <a:r>
              <a:rPr lang="en-US" sz="1800" dirty="0"/>
              <a:t>49. Modification of Visa Provisions</a:t>
            </a:r>
          </a:p>
          <a:p>
            <a:pPr marL="0" indent="0">
              <a:lnSpc>
                <a:spcPct val="110000"/>
              </a:lnSpc>
              <a:spcBef>
                <a:spcPts val="0"/>
              </a:spcBef>
              <a:buNone/>
            </a:pPr>
            <a:r>
              <a:rPr lang="en-US" sz="1800" dirty="0"/>
              <a:t>50. Increasing Federal Contracting Opportunities for Small Businesses </a:t>
            </a:r>
          </a:p>
          <a:p>
            <a:pPr marL="0" indent="0">
              <a:lnSpc>
                <a:spcPct val="110000"/>
              </a:lnSpc>
              <a:spcBef>
                <a:spcPts val="0"/>
              </a:spcBef>
              <a:buNone/>
            </a:pPr>
            <a:r>
              <a:rPr lang="en-US" sz="1800" dirty="0"/>
              <a:t>51. Empowering Small Business Creation and Expansion in Underrepresented Communities</a:t>
            </a:r>
          </a:p>
          <a:p>
            <a:pPr marL="0" indent="0">
              <a:lnSpc>
                <a:spcPct val="110000"/>
              </a:lnSpc>
              <a:spcBef>
                <a:spcPts val="0"/>
              </a:spcBef>
              <a:buNone/>
            </a:pPr>
            <a:r>
              <a:rPr lang="en-US" sz="1800" dirty="0"/>
              <a:t>52. Offshore Wind for the territories</a:t>
            </a:r>
          </a:p>
          <a:p>
            <a:pPr marL="0" indent="0">
              <a:lnSpc>
                <a:spcPct val="110000"/>
              </a:lnSpc>
              <a:spcBef>
                <a:spcPts val="0"/>
              </a:spcBef>
              <a:buNone/>
            </a:pPr>
            <a:r>
              <a:rPr lang="en-US" sz="1800" b="1" dirty="0"/>
              <a:t>53. </a:t>
            </a:r>
            <a:r>
              <a:rPr lang="en-US" sz="1800" dirty="0"/>
              <a:t>Climate Conservation Corps</a:t>
            </a:r>
          </a:p>
          <a:p>
            <a:pPr marL="0" indent="0">
              <a:lnSpc>
                <a:spcPct val="110000"/>
              </a:lnSpc>
              <a:spcBef>
                <a:spcPts val="0"/>
              </a:spcBef>
              <a:buNone/>
            </a:pPr>
            <a:r>
              <a:rPr lang="en-US" sz="1800" dirty="0"/>
              <a:t>54. Urban Parks </a:t>
            </a:r>
          </a:p>
          <a:p>
            <a:pPr marL="0" indent="0">
              <a:lnSpc>
                <a:spcPct val="110000"/>
              </a:lnSpc>
              <a:spcBef>
                <a:spcPts val="0"/>
              </a:spcBef>
              <a:buNone/>
            </a:pPr>
            <a:r>
              <a:rPr lang="en-US" sz="1800" dirty="0"/>
              <a:t>55. Every Kid Outdoors</a:t>
            </a:r>
          </a:p>
          <a:p>
            <a:pPr marL="0" indent="0">
              <a:lnSpc>
                <a:spcPct val="110000"/>
              </a:lnSpc>
              <a:spcBef>
                <a:spcPts val="0"/>
              </a:spcBef>
              <a:buNone/>
            </a:pPr>
            <a:r>
              <a:rPr lang="en-US" sz="1800" dirty="0"/>
              <a:t>56. Park Service Climate Resilience</a:t>
            </a:r>
          </a:p>
          <a:p>
            <a:pPr marL="0" indent="0">
              <a:lnSpc>
                <a:spcPct val="110000"/>
              </a:lnSpc>
              <a:spcBef>
                <a:spcPts val="0"/>
              </a:spcBef>
              <a:buNone/>
            </a:pPr>
            <a:r>
              <a:rPr lang="en-US" sz="1800" dirty="0"/>
              <a:t>57. Drought Response and Preparedness </a:t>
            </a:r>
          </a:p>
          <a:p>
            <a:pPr marL="0" indent="0">
              <a:lnSpc>
                <a:spcPct val="110000"/>
              </a:lnSpc>
              <a:spcBef>
                <a:spcPts val="0"/>
              </a:spcBef>
              <a:buNone/>
            </a:pPr>
            <a:r>
              <a:rPr lang="en-US" sz="1800" dirty="0"/>
              <a:t>58. Water reclamation</a:t>
            </a:r>
          </a:p>
          <a:p>
            <a:pPr marL="0" indent="0">
              <a:lnSpc>
                <a:spcPct val="110000"/>
              </a:lnSpc>
              <a:spcBef>
                <a:spcPts val="0"/>
              </a:spcBef>
              <a:buNone/>
            </a:pPr>
            <a:r>
              <a:rPr lang="en-US" sz="1800" dirty="0"/>
              <a:t>59. Water technology &amp; reuse investment</a:t>
            </a:r>
          </a:p>
          <a:p>
            <a:pPr marL="0" indent="0">
              <a:lnSpc>
                <a:spcPct val="110000"/>
              </a:lnSpc>
              <a:spcBef>
                <a:spcPts val="0"/>
              </a:spcBef>
              <a:buNone/>
            </a:pPr>
            <a:r>
              <a:rPr lang="en-US" sz="1800" dirty="0"/>
              <a:t>60. Passenger rail improvement &amp; modernization</a:t>
            </a:r>
          </a:p>
          <a:p>
            <a:pPr marL="0" indent="0">
              <a:lnSpc>
                <a:spcPct val="110000"/>
              </a:lnSpc>
              <a:spcBef>
                <a:spcPts val="0"/>
              </a:spcBef>
              <a:buNone/>
            </a:pPr>
            <a:r>
              <a:rPr lang="en-US" sz="1800" dirty="0"/>
              <a:t>61. Great Lakes Icebreaker</a:t>
            </a:r>
          </a:p>
          <a:p>
            <a:pPr marL="0" indent="0">
              <a:lnSpc>
                <a:spcPct val="110000"/>
              </a:lnSpc>
              <a:spcBef>
                <a:spcPts val="0"/>
              </a:spcBef>
              <a:buNone/>
            </a:pPr>
            <a:r>
              <a:rPr lang="en-US" sz="1800" dirty="0"/>
              <a:t>62. Sewer overflow &amp; stormwater reuse grants</a:t>
            </a:r>
          </a:p>
          <a:p>
            <a:pPr marL="777240"/>
            <a:r>
              <a:rPr lang="en-US" sz="1800" b="1" dirty="0"/>
              <a:t>Select which of these is in Build Back Better</a:t>
            </a:r>
          </a:p>
          <a:p>
            <a:pPr marL="0" indent="0">
              <a:spcBef>
                <a:spcPts val="600"/>
              </a:spcBef>
              <a:buNone/>
            </a:pPr>
            <a:endParaRPr lang="en-US" sz="2000" dirty="0"/>
          </a:p>
          <a:p>
            <a:pPr marL="0" indent="0">
              <a:spcBef>
                <a:spcPts val="600"/>
              </a:spcBef>
              <a:buNone/>
            </a:pPr>
            <a:endParaRPr lang="en-US" sz="1900" b="1" dirty="0"/>
          </a:p>
          <a:p>
            <a:pPr marL="0" indent="0">
              <a:spcBef>
                <a:spcPts val="600"/>
              </a:spcBef>
              <a:buNone/>
            </a:pPr>
            <a:endParaRPr lang="en-US" sz="1900" dirty="0"/>
          </a:p>
          <a:p>
            <a:pPr>
              <a:spcBef>
                <a:spcPts val="600"/>
              </a:spcBef>
            </a:pPr>
            <a:endParaRPr lang="en-US" sz="1900" dirty="0"/>
          </a:p>
          <a:p>
            <a:pPr>
              <a:spcBef>
                <a:spcPts val="600"/>
              </a:spcBef>
            </a:pPr>
            <a:endParaRPr lang="en-US" sz="2600" dirty="0"/>
          </a:p>
          <a:p>
            <a:pPr>
              <a:spcBef>
                <a:spcPts val="600"/>
              </a:spcBef>
            </a:pPr>
            <a:endParaRPr lang="en-US" sz="2600" dirty="0"/>
          </a:p>
          <a:p>
            <a:pPr>
              <a:spcBef>
                <a:spcPts val="0"/>
              </a:spcBef>
            </a:pPr>
            <a:endParaRPr lang="en-US" dirty="0"/>
          </a:p>
        </p:txBody>
      </p:sp>
      <p:pic>
        <p:nvPicPr>
          <p:cNvPr id="4" name="Picture 3">
            <a:extLst>
              <a:ext uri="{FF2B5EF4-FFF2-40B4-BE49-F238E27FC236}">
                <a16:creationId xmlns:a16="http://schemas.microsoft.com/office/drawing/2014/main" id="{27860FFA-23B8-164C-AB62-2395A4797381}"/>
              </a:ext>
            </a:extLst>
          </p:cNvPr>
          <p:cNvPicPr>
            <a:picLocks noChangeAspect="1"/>
          </p:cNvPicPr>
          <p:nvPr/>
        </p:nvPicPr>
        <p:blipFill>
          <a:blip r:embed="rId2"/>
          <a:stretch>
            <a:fillRect/>
          </a:stretch>
        </p:blipFill>
        <p:spPr>
          <a:xfrm>
            <a:off x="0" y="-70757"/>
            <a:ext cx="3086100" cy="876300"/>
          </a:xfrm>
          <a:prstGeom prst="rect">
            <a:avLst/>
          </a:prstGeom>
        </p:spPr>
      </p:pic>
      <p:sp>
        <p:nvSpPr>
          <p:cNvPr id="6" name="Slide Number Placeholder 5">
            <a:extLst>
              <a:ext uri="{FF2B5EF4-FFF2-40B4-BE49-F238E27FC236}">
                <a16:creationId xmlns:a16="http://schemas.microsoft.com/office/drawing/2014/main" id="{0CE2ED3D-8B95-5B4F-9C1A-C675E8CFBA48}"/>
              </a:ext>
            </a:extLst>
          </p:cNvPr>
          <p:cNvSpPr>
            <a:spLocks noGrp="1"/>
          </p:cNvSpPr>
          <p:nvPr>
            <p:ph type="sldNum" sz="quarter" idx="12"/>
          </p:nvPr>
        </p:nvSpPr>
        <p:spPr/>
        <p:txBody>
          <a:bodyPr/>
          <a:lstStyle/>
          <a:p>
            <a:fld id="{5405D423-9D0E-704C-95E0-779C4DF526BB}" type="slidenum">
              <a:rPr lang="en-US" smtClean="0"/>
              <a:t>10</a:t>
            </a:fld>
            <a:endParaRPr lang="en-US" dirty="0"/>
          </a:p>
        </p:txBody>
      </p:sp>
    </p:spTree>
    <p:extLst>
      <p:ext uri="{BB962C8B-B14F-4D97-AF65-F5344CB8AC3E}">
        <p14:creationId xmlns:p14="http://schemas.microsoft.com/office/powerpoint/2010/main" val="458424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31D43-11A5-D34C-AC8A-694AF8C7D9C7}"/>
              </a:ext>
            </a:extLst>
          </p:cNvPr>
          <p:cNvSpPr>
            <a:spLocks noGrp="1"/>
          </p:cNvSpPr>
          <p:nvPr>
            <p:ph type="title"/>
          </p:nvPr>
        </p:nvSpPr>
        <p:spPr>
          <a:xfrm>
            <a:off x="733530" y="365125"/>
            <a:ext cx="10620270" cy="1325563"/>
          </a:xfrm>
        </p:spPr>
        <p:txBody>
          <a:bodyPr>
            <a:normAutofit/>
          </a:bodyPr>
          <a:lstStyle/>
          <a:p>
            <a:pPr algn="ctr"/>
            <a:r>
              <a:rPr lang="en-US" sz="3600" b="1" i="1" dirty="0"/>
              <a:t>Taxation</a:t>
            </a:r>
          </a:p>
        </p:txBody>
      </p:sp>
      <p:sp>
        <p:nvSpPr>
          <p:cNvPr id="3" name="Content Placeholder 2">
            <a:extLst>
              <a:ext uri="{FF2B5EF4-FFF2-40B4-BE49-F238E27FC236}">
                <a16:creationId xmlns:a16="http://schemas.microsoft.com/office/drawing/2014/main" id="{095866ED-43D0-DC4A-B02B-861F70E255FA}"/>
              </a:ext>
            </a:extLst>
          </p:cNvPr>
          <p:cNvSpPr>
            <a:spLocks noGrp="1"/>
          </p:cNvSpPr>
          <p:nvPr>
            <p:ph idx="1"/>
          </p:nvPr>
        </p:nvSpPr>
        <p:spPr/>
        <p:txBody>
          <a:bodyPr>
            <a:normAutofit fontScale="92500" lnSpcReduction="20000"/>
          </a:bodyPr>
          <a:lstStyle/>
          <a:p>
            <a:pPr marL="0" indent="0">
              <a:lnSpc>
                <a:spcPct val="120000"/>
              </a:lnSpc>
              <a:spcBef>
                <a:spcPts val="0"/>
              </a:spcBef>
              <a:buNone/>
            </a:pPr>
            <a:r>
              <a:rPr lang="en-US" sz="1800" dirty="0"/>
              <a:t>64. Raising income tax rate to 39.6% for people making over $400K.</a:t>
            </a:r>
          </a:p>
          <a:p>
            <a:pPr marL="0" indent="0">
              <a:lnSpc>
                <a:spcPct val="120000"/>
              </a:lnSpc>
              <a:spcBef>
                <a:spcPts val="0"/>
              </a:spcBef>
              <a:buNone/>
            </a:pPr>
            <a:r>
              <a:rPr lang="en-US" sz="1800" dirty="0"/>
              <a:t>65. 3% surcharge for incomes above $5 million</a:t>
            </a:r>
          </a:p>
          <a:p>
            <a:pPr marL="0" indent="0">
              <a:lnSpc>
                <a:spcPct val="120000"/>
              </a:lnSpc>
              <a:spcBef>
                <a:spcPts val="0"/>
              </a:spcBef>
              <a:buNone/>
            </a:pPr>
            <a:r>
              <a:rPr lang="en-US" sz="1800" dirty="0"/>
              <a:t>66. IRA limits of $10  million</a:t>
            </a:r>
          </a:p>
          <a:p>
            <a:pPr marL="0" indent="0">
              <a:lnSpc>
                <a:spcPct val="120000"/>
              </a:lnSpc>
              <a:spcBef>
                <a:spcPts val="0"/>
              </a:spcBef>
              <a:buNone/>
            </a:pPr>
            <a:r>
              <a:rPr lang="en-US" sz="1800" dirty="0"/>
              <a:t>67. Extend American Rescue Plan for Child Tax  Credits</a:t>
            </a:r>
          </a:p>
          <a:p>
            <a:pPr marL="0" indent="0">
              <a:lnSpc>
                <a:spcPct val="120000"/>
              </a:lnSpc>
              <a:spcBef>
                <a:spcPts val="0"/>
              </a:spcBef>
              <a:buNone/>
            </a:pPr>
            <a:r>
              <a:rPr lang="en-US" sz="1800" dirty="0"/>
              <a:t>68. Make earned income tax credit and child tax credits permanent</a:t>
            </a:r>
          </a:p>
          <a:p>
            <a:pPr marL="0" indent="0">
              <a:lnSpc>
                <a:spcPct val="120000"/>
              </a:lnSpc>
              <a:spcBef>
                <a:spcPts val="0"/>
              </a:spcBef>
              <a:buNone/>
            </a:pPr>
            <a:r>
              <a:rPr lang="en-US" sz="1800" dirty="0"/>
              <a:t>69. Increase top capital gains rate to 25%</a:t>
            </a:r>
          </a:p>
          <a:p>
            <a:pPr marL="0" indent="0">
              <a:lnSpc>
                <a:spcPct val="120000"/>
              </a:lnSpc>
              <a:spcBef>
                <a:spcPts val="0"/>
              </a:spcBef>
              <a:buNone/>
            </a:pPr>
            <a:r>
              <a:rPr lang="en-US" sz="1800" dirty="0"/>
              <a:t>70. Extend the carried interest holding period from 3 years to 5 years</a:t>
            </a:r>
          </a:p>
          <a:p>
            <a:pPr marL="0" indent="0">
              <a:lnSpc>
                <a:spcPct val="120000"/>
              </a:lnSpc>
              <a:spcBef>
                <a:spcPts val="0"/>
              </a:spcBef>
              <a:buNone/>
            </a:pPr>
            <a:r>
              <a:rPr lang="en-US" sz="1800" dirty="0"/>
              <a:t>71. Reduce the estate tax exemption to $6 million</a:t>
            </a:r>
          </a:p>
          <a:p>
            <a:pPr marL="0" indent="0">
              <a:lnSpc>
                <a:spcPct val="120000"/>
              </a:lnSpc>
              <a:spcBef>
                <a:spcPts val="0"/>
              </a:spcBef>
              <a:buNone/>
            </a:pPr>
            <a:r>
              <a:rPr lang="en-US" sz="1800" dirty="0"/>
              <a:t>72. Limit pass through deductions</a:t>
            </a:r>
          </a:p>
          <a:p>
            <a:pPr marL="0" indent="0">
              <a:lnSpc>
                <a:spcPct val="120000"/>
              </a:lnSpc>
              <a:spcBef>
                <a:spcPts val="0"/>
              </a:spcBef>
              <a:buNone/>
            </a:pPr>
            <a:r>
              <a:rPr lang="en-US" sz="1800" dirty="0"/>
              <a:t>73. Make permanent the active pass-through loss limitation</a:t>
            </a:r>
          </a:p>
          <a:p>
            <a:pPr marL="0" indent="0">
              <a:lnSpc>
                <a:spcPct val="120000"/>
              </a:lnSpc>
              <a:spcBef>
                <a:spcPts val="0"/>
              </a:spcBef>
              <a:buNone/>
            </a:pPr>
            <a:r>
              <a:rPr lang="en-US" sz="1800" dirty="0"/>
              <a:t>74. Increase the top corporate tax rate to 26.5%</a:t>
            </a:r>
          </a:p>
          <a:p>
            <a:pPr marL="0" indent="0">
              <a:lnSpc>
                <a:spcPct val="120000"/>
              </a:lnSpc>
              <a:spcBef>
                <a:spcPts val="0"/>
              </a:spcBef>
              <a:buNone/>
            </a:pPr>
            <a:r>
              <a:rPr lang="en-US" sz="1800" dirty="0"/>
              <a:t>75. Reduce the deduction for Global Intangible Low-Tax income</a:t>
            </a:r>
          </a:p>
          <a:p>
            <a:pPr marL="0" indent="0">
              <a:lnSpc>
                <a:spcPct val="120000"/>
              </a:lnSpc>
              <a:spcBef>
                <a:spcPts val="0"/>
              </a:spcBef>
              <a:buNone/>
            </a:pPr>
            <a:r>
              <a:rPr lang="en-US" sz="1800" dirty="0"/>
              <a:t>77. Limit interest deductions for multinationals</a:t>
            </a:r>
          </a:p>
          <a:p>
            <a:pPr marL="0" indent="0">
              <a:lnSpc>
                <a:spcPct val="120000"/>
              </a:lnSpc>
              <a:spcBef>
                <a:spcPts val="0"/>
              </a:spcBef>
              <a:buNone/>
            </a:pPr>
            <a:r>
              <a:rPr lang="en-US" sz="1800" dirty="0"/>
              <a:t>78. Delay the requirement to amortize R&amp;D</a:t>
            </a:r>
          </a:p>
          <a:p>
            <a:pPr marL="777240">
              <a:lnSpc>
                <a:spcPct val="120000"/>
              </a:lnSpc>
              <a:spcBef>
                <a:spcPts val="0"/>
              </a:spcBef>
            </a:pPr>
            <a:r>
              <a:rPr lang="en-US" sz="2200" b="1" dirty="0"/>
              <a:t>Select which of these is in Build Back Better</a:t>
            </a:r>
          </a:p>
        </p:txBody>
      </p:sp>
      <p:pic>
        <p:nvPicPr>
          <p:cNvPr id="4" name="Picture 3">
            <a:extLst>
              <a:ext uri="{FF2B5EF4-FFF2-40B4-BE49-F238E27FC236}">
                <a16:creationId xmlns:a16="http://schemas.microsoft.com/office/drawing/2014/main" id="{379169A9-236E-DA4E-8ED7-0F1A7C792EEE}"/>
              </a:ext>
            </a:extLst>
          </p:cNvPr>
          <p:cNvPicPr>
            <a:picLocks noChangeAspect="1"/>
          </p:cNvPicPr>
          <p:nvPr/>
        </p:nvPicPr>
        <p:blipFill>
          <a:blip r:embed="rId2"/>
          <a:stretch>
            <a:fillRect/>
          </a:stretch>
        </p:blipFill>
        <p:spPr>
          <a:xfrm>
            <a:off x="0" y="-70757"/>
            <a:ext cx="3086100" cy="876300"/>
          </a:xfrm>
          <a:prstGeom prst="rect">
            <a:avLst/>
          </a:prstGeom>
        </p:spPr>
      </p:pic>
      <p:sp>
        <p:nvSpPr>
          <p:cNvPr id="6" name="Slide Number Placeholder 5">
            <a:extLst>
              <a:ext uri="{FF2B5EF4-FFF2-40B4-BE49-F238E27FC236}">
                <a16:creationId xmlns:a16="http://schemas.microsoft.com/office/drawing/2014/main" id="{5A661D04-4295-B34D-9745-C8E50E960B9B}"/>
              </a:ext>
            </a:extLst>
          </p:cNvPr>
          <p:cNvSpPr>
            <a:spLocks noGrp="1"/>
          </p:cNvSpPr>
          <p:nvPr>
            <p:ph type="sldNum" sz="quarter" idx="12"/>
          </p:nvPr>
        </p:nvSpPr>
        <p:spPr/>
        <p:txBody>
          <a:bodyPr/>
          <a:lstStyle/>
          <a:p>
            <a:fld id="{5405D423-9D0E-704C-95E0-779C4DF526BB}" type="slidenum">
              <a:rPr lang="en-US" smtClean="0"/>
              <a:t>11</a:t>
            </a:fld>
            <a:endParaRPr lang="en-US" dirty="0"/>
          </a:p>
        </p:txBody>
      </p:sp>
    </p:spTree>
    <p:extLst>
      <p:ext uri="{BB962C8B-B14F-4D97-AF65-F5344CB8AC3E}">
        <p14:creationId xmlns:p14="http://schemas.microsoft.com/office/powerpoint/2010/main" val="3474482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C6E82-0E1B-7F4F-91F0-DFBBC1FCDBBF}"/>
              </a:ext>
            </a:extLst>
          </p:cNvPr>
          <p:cNvSpPr>
            <a:spLocks noGrp="1"/>
          </p:cNvSpPr>
          <p:nvPr>
            <p:ph type="title"/>
          </p:nvPr>
        </p:nvSpPr>
        <p:spPr/>
        <p:txBody>
          <a:bodyPr>
            <a:normAutofit/>
          </a:bodyPr>
          <a:lstStyle/>
          <a:p>
            <a:pPr algn="ctr"/>
            <a:r>
              <a:rPr lang="en-US" sz="3600" b="1" i="1" dirty="0"/>
              <a:t>More Taxation</a:t>
            </a:r>
          </a:p>
        </p:txBody>
      </p:sp>
      <p:sp>
        <p:nvSpPr>
          <p:cNvPr id="3" name="Content Placeholder 2">
            <a:extLst>
              <a:ext uri="{FF2B5EF4-FFF2-40B4-BE49-F238E27FC236}">
                <a16:creationId xmlns:a16="http://schemas.microsoft.com/office/drawing/2014/main" id="{546C5A6A-4B53-5F40-9CD8-72A942AF6C58}"/>
              </a:ext>
            </a:extLst>
          </p:cNvPr>
          <p:cNvSpPr>
            <a:spLocks noGrp="1"/>
          </p:cNvSpPr>
          <p:nvPr>
            <p:ph idx="1"/>
          </p:nvPr>
        </p:nvSpPr>
        <p:spPr/>
        <p:txBody>
          <a:bodyPr>
            <a:normAutofit/>
          </a:bodyPr>
          <a:lstStyle/>
          <a:p>
            <a:pPr marL="0" indent="0">
              <a:lnSpc>
                <a:spcPct val="100000"/>
              </a:lnSpc>
              <a:spcBef>
                <a:spcPts val="0"/>
              </a:spcBef>
              <a:buNone/>
            </a:pPr>
            <a:r>
              <a:rPr lang="en-US" sz="1800" dirty="0"/>
              <a:t>79. Accelerate limitation on business deductions for highly paid individuals</a:t>
            </a:r>
          </a:p>
          <a:p>
            <a:pPr marL="0" indent="0">
              <a:lnSpc>
                <a:spcPct val="100000"/>
              </a:lnSpc>
              <a:spcBef>
                <a:spcPts val="0"/>
              </a:spcBef>
              <a:buNone/>
            </a:pPr>
            <a:r>
              <a:rPr lang="en-US" sz="1800" dirty="0"/>
              <a:t>80. Extend &amp; modify tax credits for green energy, housing, rehabilitation &amp; others</a:t>
            </a:r>
          </a:p>
          <a:p>
            <a:pPr marL="0" indent="0">
              <a:lnSpc>
                <a:spcPct val="100000"/>
              </a:lnSpc>
              <a:spcBef>
                <a:spcPts val="0"/>
              </a:spcBef>
              <a:buNone/>
            </a:pPr>
            <a:r>
              <a:rPr lang="en-US" sz="1800" dirty="0"/>
              <a:t>81. Reinstate superfund tax on petroleum and by-products</a:t>
            </a:r>
          </a:p>
          <a:p>
            <a:pPr marL="0" indent="0">
              <a:lnSpc>
                <a:spcPct val="100000"/>
              </a:lnSpc>
              <a:spcBef>
                <a:spcPts val="0"/>
              </a:spcBef>
              <a:buNone/>
            </a:pPr>
            <a:r>
              <a:rPr lang="en-US" sz="1800" dirty="0"/>
              <a:t>82. Expand tax credits for low-income households </a:t>
            </a:r>
          </a:p>
          <a:p>
            <a:pPr marL="0" indent="0">
              <a:lnSpc>
                <a:spcPct val="100000"/>
              </a:lnSpc>
              <a:spcBef>
                <a:spcPts val="0"/>
              </a:spcBef>
              <a:buNone/>
            </a:pPr>
            <a:r>
              <a:rPr lang="en-US" sz="1800" dirty="0"/>
              <a:t>83. Tax credits for childcare workers and caregivers</a:t>
            </a:r>
          </a:p>
          <a:p>
            <a:pPr marL="0" indent="0">
              <a:lnSpc>
                <a:spcPct val="100000"/>
              </a:lnSpc>
              <a:spcBef>
                <a:spcPts val="0"/>
              </a:spcBef>
              <a:buNone/>
            </a:pPr>
            <a:r>
              <a:rPr lang="en-US" sz="1800" dirty="0"/>
              <a:t>84. Tax changes targeted at Crypto Currencies,  including wash sales</a:t>
            </a:r>
          </a:p>
          <a:p>
            <a:pPr marL="0" indent="0">
              <a:lnSpc>
                <a:spcPct val="100000"/>
              </a:lnSpc>
              <a:spcBef>
                <a:spcPts val="0"/>
              </a:spcBef>
              <a:buNone/>
            </a:pPr>
            <a:r>
              <a:rPr lang="en-US" sz="1800" dirty="0"/>
              <a:t>85. Change valuation rules for transfers of non-business assets</a:t>
            </a:r>
          </a:p>
          <a:p>
            <a:pPr marL="731520"/>
            <a:r>
              <a:rPr lang="en-US" sz="1800" b="1" dirty="0"/>
              <a:t>Select which of these is in Build Back Better.</a:t>
            </a:r>
          </a:p>
          <a:p>
            <a:pPr marL="0" indent="0">
              <a:buNone/>
            </a:pPr>
            <a:endParaRPr lang="en-US" sz="1800" dirty="0"/>
          </a:p>
          <a:p>
            <a:r>
              <a:rPr lang="en-US" sz="2400" b="1" dirty="0"/>
              <a:t>Vote by Number for the policies that are in Build Back Better.</a:t>
            </a:r>
          </a:p>
        </p:txBody>
      </p:sp>
      <p:pic>
        <p:nvPicPr>
          <p:cNvPr id="4" name="Picture 3">
            <a:extLst>
              <a:ext uri="{FF2B5EF4-FFF2-40B4-BE49-F238E27FC236}">
                <a16:creationId xmlns:a16="http://schemas.microsoft.com/office/drawing/2014/main" id="{FE4F06A0-5B38-5D40-9840-3541A184F44C}"/>
              </a:ext>
            </a:extLst>
          </p:cNvPr>
          <p:cNvPicPr>
            <a:picLocks noChangeAspect="1"/>
          </p:cNvPicPr>
          <p:nvPr/>
        </p:nvPicPr>
        <p:blipFill>
          <a:blip r:embed="rId2"/>
          <a:stretch>
            <a:fillRect/>
          </a:stretch>
        </p:blipFill>
        <p:spPr>
          <a:xfrm>
            <a:off x="0" y="-70757"/>
            <a:ext cx="3086100" cy="876300"/>
          </a:xfrm>
          <a:prstGeom prst="rect">
            <a:avLst/>
          </a:prstGeom>
        </p:spPr>
      </p:pic>
      <p:sp>
        <p:nvSpPr>
          <p:cNvPr id="6" name="Slide Number Placeholder 5">
            <a:extLst>
              <a:ext uri="{FF2B5EF4-FFF2-40B4-BE49-F238E27FC236}">
                <a16:creationId xmlns:a16="http://schemas.microsoft.com/office/drawing/2014/main" id="{7BCE612C-2455-9941-9806-4ADC057FE8F3}"/>
              </a:ext>
            </a:extLst>
          </p:cNvPr>
          <p:cNvSpPr>
            <a:spLocks noGrp="1"/>
          </p:cNvSpPr>
          <p:nvPr>
            <p:ph type="sldNum" sz="quarter" idx="12"/>
          </p:nvPr>
        </p:nvSpPr>
        <p:spPr/>
        <p:txBody>
          <a:bodyPr/>
          <a:lstStyle/>
          <a:p>
            <a:fld id="{5405D423-9D0E-704C-95E0-779C4DF526BB}" type="slidenum">
              <a:rPr lang="en-US" smtClean="0"/>
              <a:t>12</a:t>
            </a:fld>
            <a:endParaRPr lang="en-US" dirty="0"/>
          </a:p>
        </p:txBody>
      </p:sp>
    </p:spTree>
    <p:extLst>
      <p:ext uri="{BB962C8B-B14F-4D97-AF65-F5344CB8AC3E}">
        <p14:creationId xmlns:p14="http://schemas.microsoft.com/office/powerpoint/2010/main" val="2993910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C98FC-7A98-3E45-B0F1-A8A6DB0BED55}"/>
              </a:ext>
            </a:extLst>
          </p:cNvPr>
          <p:cNvSpPr>
            <a:spLocks noGrp="1"/>
          </p:cNvSpPr>
          <p:nvPr>
            <p:ph type="title"/>
          </p:nvPr>
        </p:nvSpPr>
        <p:spPr/>
        <p:txBody>
          <a:bodyPr>
            <a:normAutofit/>
          </a:bodyPr>
          <a:lstStyle/>
          <a:p>
            <a:pPr algn="ctr"/>
            <a:r>
              <a:rPr lang="en-US" sz="3600" b="1" i="1" dirty="0"/>
              <a:t>OOPS—We Didn’t Pay Zoom</a:t>
            </a:r>
          </a:p>
        </p:txBody>
      </p:sp>
      <p:sp>
        <p:nvSpPr>
          <p:cNvPr id="3" name="Content Placeholder 2">
            <a:extLst>
              <a:ext uri="{FF2B5EF4-FFF2-40B4-BE49-F238E27FC236}">
                <a16:creationId xmlns:a16="http://schemas.microsoft.com/office/drawing/2014/main" id="{3D309B88-2A60-704B-B3D5-062257C77B94}"/>
              </a:ext>
            </a:extLst>
          </p:cNvPr>
          <p:cNvSpPr>
            <a:spLocks noGrp="1"/>
          </p:cNvSpPr>
          <p:nvPr>
            <p:ph idx="1"/>
          </p:nvPr>
        </p:nvSpPr>
        <p:spPr/>
        <p:txBody>
          <a:bodyPr>
            <a:normAutofit lnSpcReduction="10000"/>
          </a:bodyPr>
          <a:lstStyle/>
          <a:p>
            <a:pPr marL="0" indent="0">
              <a:buNone/>
            </a:pPr>
            <a:r>
              <a:rPr lang="en-US" sz="2000" dirty="0"/>
              <a:t>We were planning to give you a few minutes to review the 85 choices for our poll, but I have just been informed by </a:t>
            </a:r>
            <a:r>
              <a:rPr lang="en-US" sz="2000" b="1" i="1" dirty="0"/>
              <a:t>Herb Kaplan, </a:t>
            </a:r>
            <a:r>
              <a:rPr lang="en-US" sz="2000" dirty="0"/>
              <a:t>our master poll taker, that our Zoom contract only allows us 10 choices. Unfortunately, we are going to have to cancel our poll. We apologize! </a:t>
            </a:r>
          </a:p>
          <a:p>
            <a:pPr marL="0" indent="0">
              <a:buNone/>
            </a:pPr>
            <a:r>
              <a:rPr lang="en-US" sz="2000" dirty="0"/>
              <a:t>Since we cannot have a poll, we are going to give you the correct answers. </a:t>
            </a:r>
          </a:p>
          <a:p>
            <a:r>
              <a:rPr lang="en-US" sz="2000" dirty="0"/>
              <a:t>If you voted for #1,#2, and #3, you  are correct. </a:t>
            </a:r>
          </a:p>
          <a:p>
            <a:r>
              <a:rPr lang="en-US" sz="2000" dirty="0"/>
              <a:t>If you voted for #4, #5, and #6 you are also correct. </a:t>
            </a:r>
          </a:p>
          <a:p>
            <a:r>
              <a:rPr lang="en-US" sz="2000" dirty="0"/>
              <a:t>In fact, if you voted for all the 85 choices, you get 100%.</a:t>
            </a:r>
          </a:p>
          <a:p>
            <a:r>
              <a:rPr lang="en-US" sz="2000" dirty="0"/>
              <a:t>There are actually many more than 85 items in the bill, but we got tired typing. </a:t>
            </a:r>
          </a:p>
          <a:p>
            <a:pPr marL="0" indent="0">
              <a:buNone/>
            </a:pPr>
            <a:endParaRPr lang="en-US" sz="2000" dirty="0"/>
          </a:p>
          <a:p>
            <a:pPr marL="0" indent="0">
              <a:buNone/>
            </a:pPr>
            <a:r>
              <a:rPr lang="en-US" sz="2000" dirty="0"/>
              <a:t>This bill is so complex and the negotiations for what is or is not included have been so opaque, that whatever occurs, the impact on American Democracy will be negative. </a:t>
            </a:r>
          </a:p>
          <a:p>
            <a:pPr marL="0" indent="0">
              <a:buNone/>
            </a:pPr>
            <a:r>
              <a:rPr lang="en-US" sz="2000" dirty="0"/>
              <a:t>Let’s look at the issues with Omnibus bills like Build Back Better. </a:t>
            </a:r>
          </a:p>
          <a:p>
            <a:pPr marL="0" indent="0">
              <a:buNone/>
            </a:pPr>
            <a:endParaRPr lang="en-US" sz="2000" dirty="0"/>
          </a:p>
        </p:txBody>
      </p:sp>
      <p:pic>
        <p:nvPicPr>
          <p:cNvPr id="4" name="Picture 3">
            <a:extLst>
              <a:ext uri="{FF2B5EF4-FFF2-40B4-BE49-F238E27FC236}">
                <a16:creationId xmlns:a16="http://schemas.microsoft.com/office/drawing/2014/main" id="{762FF4A5-30FF-A84F-BF8E-4C74E7C21BF1}"/>
              </a:ext>
            </a:extLst>
          </p:cNvPr>
          <p:cNvPicPr>
            <a:picLocks noChangeAspect="1"/>
          </p:cNvPicPr>
          <p:nvPr/>
        </p:nvPicPr>
        <p:blipFill>
          <a:blip r:embed="rId2"/>
          <a:stretch>
            <a:fillRect/>
          </a:stretch>
        </p:blipFill>
        <p:spPr>
          <a:xfrm>
            <a:off x="0" y="-70757"/>
            <a:ext cx="3086100" cy="876300"/>
          </a:xfrm>
          <a:prstGeom prst="rect">
            <a:avLst/>
          </a:prstGeom>
        </p:spPr>
      </p:pic>
      <p:sp>
        <p:nvSpPr>
          <p:cNvPr id="6" name="Slide Number Placeholder 5">
            <a:extLst>
              <a:ext uri="{FF2B5EF4-FFF2-40B4-BE49-F238E27FC236}">
                <a16:creationId xmlns:a16="http://schemas.microsoft.com/office/drawing/2014/main" id="{F21ACA7E-DEA2-6A40-B13C-F3BBAF3512CE}"/>
              </a:ext>
            </a:extLst>
          </p:cNvPr>
          <p:cNvSpPr>
            <a:spLocks noGrp="1"/>
          </p:cNvSpPr>
          <p:nvPr>
            <p:ph type="sldNum" sz="quarter" idx="12"/>
          </p:nvPr>
        </p:nvSpPr>
        <p:spPr/>
        <p:txBody>
          <a:bodyPr/>
          <a:lstStyle/>
          <a:p>
            <a:fld id="{5405D423-9D0E-704C-95E0-779C4DF526BB}" type="slidenum">
              <a:rPr lang="en-US" smtClean="0"/>
              <a:t>13</a:t>
            </a:fld>
            <a:endParaRPr lang="en-US" dirty="0"/>
          </a:p>
        </p:txBody>
      </p:sp>
    </p:spTree>
    <p:extLst>
      <p:ext uri="{BB962C8B-B14F-4D97-AF65-F5344CB8AC3E}">
        <p14:creationId xmlns:p14="http://schemas.microsoft.com/office/powerpoint/2010/main" val="1167984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9672B-09AA-F248-8C9B-46D22F338CD7}"/>
              </a:ext>
            </a:extLst>
          </p:cNvPr>
          <p:cNvSpPr>
            <a:spLocks noGrp="1"/>
          </p:cNvSpPr>
          <p:nvPr>
            <p:ph type="title"/>
          </p:nvPr>
        </p:nvSpPr>
        <p:spPr/>
        <p:txBody>
          <a:bodyPr>
            <a:normAutofit/>
          </a:bodyPr>
          <a:lstStyle/>
          <a:p>
            <a:pPr algn="ctr"/>
            <a:r>
              <a:rPr lang="en-US" sz="3600" b="1" i="1" dirty="0"/>
              <a:t>Problems With Omnibus Bills</a:t>
            </a:r>
          </a:p>
        </p:txBody>
      </p:sp>
      <p:sp>
        <p:nvSpPr>
          <p:cNvPr id="3" name="Content Placeholder 2">
            <a:extLst>
              <a:ext uri="{FF2B5EF4-FFF2-40B4-BE49-F238E27FC236}">
                <a16:creationId xmlns:a16="http://schemas.microsoft.com/office/drawing/2014/main" id="{BB4648FB-3924-0947-B61A-21C85F95DF52}"/>
              </a:ext>
            </a:extLst>
          </p:cNvPr>
          <p:cNvSpPr>
            <a:spLocks noGrp="1"/>
          </p:cNvSpPr>
          <p:nvPr>
            <p:ph idx="1"/>
          </p:nvPr>
        </p:nvSpPr>
        <p:spPr/>
        <p:txBody>
          <a:bodyPr>
            <a:normAutofit lnSpcReduction="10000"/>
          </a:bodyPr>
          <a:lstStyle/>
          <a:p>
            <a:pPr marL="0" indent="0">
              <a:buNone/>
            </a:pPr>
            <a:r>
              <a:rPr lang="en-US" sz="2000" dirty="0"/>
              <a:t>Most Americans do not understand what is in the bill, further alienating them from government. </a:t>
            </a:r>
          </a:p>
          <a:p>
            <a:pPr marL="502920"/>
            <a:r>
              <a:rPr lang="en-US" sz="2000" dirty="0"/>
              <a:t>If no bill passes, Democrats will have wasted their opportunity.  </a:t>
            </a:r>
          </a:p>
          <a:p>
            <a:pPr marL="502920"/>
            <a:r>
              <a:rPr lang="en-US" sz="2000" dirty="0"/>
              <a:t>If a bill passes, one group of Democrats (moderates or progressives) will be disappointed.  </a:t>
            </a:r>
          </a:p>
          <a:p>
            <a:pPr marL="502920"/>
            <a:r>
              <a:rPr lang="en-US" sz="2000" dirty="0"/>
              <a:t>In either case, voters will  have been left in the dark with no way to indicate their preferences. </a:t>
            </a:r>
          </a:p>
          <a:p>
            <a:pPr marL="502920"/>
            <a:r>
              <a:rPr lang="en-US" sz="2000" dirty="0"/>
              <a:t>Republicans will have opposed many policies they support, because they are focused on opposing Democrats, not on governing. </a:t>
            </a:r>
          </a:p>
          <a:p>
            <a:pPr marL="502920"/>
            <a:r>
              <a:rPr lang="en-US" sz="2000" dirty="0"/>
              <a:t>Partisanship will continue to increase. </a:t>
            </a:r>
          </a:p>
          <a:p>
            <a:pPr marL="502920"/>
            <a:r>
              <a:rPr lang="en-US" sz="2000" dirty="0"/>
              <a:t>When Democrats run in 2022 or 2024, they will have a difficult time articulating what they have done for the American public. </a:t>
            </a:r>
          </a:p>
          <a:p>
            <a:pPr marL="502920"/>
            <a:r>
              <a:rPr lang="en-US" sz="2000" dirty="0"/>
              <a:t>Republicans will also have a difficult time, because they will have done nothing positive, although “Stop the Steal,” ”Build a Wall,” and “Make America Great  Again” may work for them. </a:t>
            </a:r>
          </a:p>
          <a:p>
            <a:pPr marL="502920"/>
            <a:r>
              <a:rPr lang="en-US" sz="2000" dirty="0"/>
              <a:t>Government will become even more deadlocked. </a:t>
            </a:r>
          </a:p>
          <a:p>
            <a:pPr marL="457200" lvl="1" indent="0">
              <a:lnSpc>
                <a:spcPct val="100000"/>
              </a:lnSpc>
              <a:spcBef>
                <a:spcPts val="0"/>
              </a:spcBef>
              <a:buNone/>
            </a:pPr>
            <a:endParaRPr lang="en-US" sz="1900" dirty="0"/>
          </a:p>
          <a:p>
            <a:pPr lvl="1"/>
            <a:endParaRPr lang="en-US" sz="1600" dirty="0"/>
          </a:p>
        </p:txBody>
      </p:sp>
      <p:pic>
        <p:nvPicPr>
          <p:cNvPr id="4" name="Picture 3">
            <a:extLst>
              <a:ext uri="{FF2B5EF4-FFF2-40B4-BE49-F238E27FC236}">
                <a16:creationId xmlns:a16="http://schemas.microsoft.com/office/drawing/2014/main" id="{0C48FBE2-D2E7-6E4D-A975-FB090E6F5210}"/>
              </a:ext>
            </a:extLst>
          </p:cNvPr>
          <p:cNvPicPr>
            <a:picLocks noChangeAspect="1"/>
          </p:cNvPicPr>
          <p:nvPr/>
        </p:nvPicPr>
        <p:blipFill>
          <a:blip r:embed="rId2"/>
          <a:stretch>
            <a:fillRect/>
          </a:stretch>
        </p:blipFill>
        <p:spPr>
          <a:xfrm>
            <a:off x="0" y="-70757"/>
            <a:ext cx="3086100" cy="876300"/>
          </a:xfrm>
          <a:prstGeom prst="rect">
            <a:avLst/>
          </a:prstGeom>
        </p:spPr>
      </p:pic>
      <p:sp>
        <p:nvSpPr>
          <p:cNvPr id="6" name="Slide Number Placeholder 5">
            <a:extLst>
              <a:ext uri="{FF2B5EF4-FFF2-40B4-BE49-F238E27FC236}">
                <a16:creationId xmlns:a16="http://schemas.microsoft.com/office/drawing/2014/main" id="{4EFB288A-E42B-174B-932A-3D820F85BB7C}"/>
              </a:ext>
            </a:extLst>
          </p:cNvPr>
          <p:cNvSpPr>
            <a:spLocks noGrp="1"/>
          </p:cNvSpPr>
          <p:nvPr>
            <p:ph type="sldNum" sz="quarter" idx="12"/>
          </p:nvPr>
        </p:nvSpPr>
        <p:spPr/>
        <p:txBody>
          <a:bodyPr/>
          <a:lstStyle/>
          <a:p>
            <a:fld id="{5405D423-9D0E-704C-95E0-779C4DF526BB}" type="slidenum">
              <a:rPr lang="en-US" smtClean="0"/>
              <a:t>14</a:t>
            </a:fld>
            <a:endParaRPr lang="en-US" dirty="0"/>
          </a:p>
        </p:txBody>
      </p:sp>
    </p:spTree>
    <p:extLst>
      <p:ext uri="{BB962C8B-B14F-4D97-AF65-F5344CB8AC3E}">
        <p14:creationId xmlns:p14="http://schemas.microsoft.com/office/powerpoint/2010/main" val="4142299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09A4-638B-9A4F-9242-61EEE87AA71C}"/>
              </a:ext>
            </a:extLst>
          </p:cNvPr>
          <p:cNvSpPr>
            <a:spLocks noGrp="1"/>
          </p:cNvSpPr>
          <p:nvPr>
            <p:ph type="title"/>
          </p:nvPr>
        </p:nvSpPr>
        <p:spPr>
          <a:xfrm>
            <a:off x="838200" y="897732"/>
            <a:ext cx="10515600" cy="815454"/>
          </a:xfrm>
        </p:spPr>
        <p:txBody>
          <a:bodyPr>
            <a:normAutofit/>
          </a:bodyPr>
          <a:lstStyle/>
          <a:p>
            <a:pPr algn="ctr"/>
            <a:r>
              <a:rPr lang="en-US" sz="3600" b="1" i="1" dirty="0"/>
              <a:t>Voters Don’t Understand Build Back Better</a:t>
            </a:r>
          </a:p>
        </p:txBody>
      </p:sp>
      <p:sp>
        <p:nvSpPr>
          <p:cNvPr id="3" name="Content Placeholder 2">
            <a:extLst>
              <a:ext uri="{FF2B5EF4-FFF2-40B4-BE49-F238E27FC236}">
                <a16:creationId xmlns:a16="http://schemas.microsoft.com/office/drawing/2014/main" id="{67B4CF82-8C3D-B348-BD8C-2E1646E95457}"/>
              </a:ext>
            </a:extLst>
          </p:cNvPr>
          <p:cNvSpPr>
            <a:spLocks noGrp="1"/>
          </p:cNvSpPr>
          <p:nvPr>
            <p:ph idx="1"/>
          </p:nvPr>
        </p:nvSpPr>
        <p:spPr>
          <a:xfrm>
            <a:off x="680544" y="1713186"/>
            <a:ext cx="10515600" cy="4247082"/>
          </a:xfrm>
        </p:spPr>
        <p:txBody>
          <a:bodyPr>
            <a:normAutofit/>
          </a:bodyPr>
          <a:lstStyle/>
          <a:p>
            <a:pPr marL="0" indent="0">
              <a:buNone/>
            </a:pPr>
            <a:r>
              <a:rPr lang="en-US" sz="2000" dirty="0"/>
              <a:t>The first, and largest problem with Omnibus bills, like Build Back Better, is that few understand what is in the bills. </a:t>
            </a:r>
          </a:p>
          <a:p>
            <a:r>
              <a:rPr lang="en-US" sz="2000" dirty="0"/>
              <a:t> According to a recent CBS/YouGov poll, only 10% of Americans thought they knew a lot of the specifics, compared to 28% who knew none of the specifics and 29% who had no clue to what was in the bill. </a:t>
            </a:r>
          </a:p>
          <a:p>
            <a:r>
              <a:rPr lang="en-US" sz="1800" dirty="0"/>
              <a:t>We suspect that even 10% could be overstating knowledge. </a:t>
            </a:r>
          </a:p>
          <a:p>
            <a:pPr marL="0" indent="0">
              <a:lnSpc>
                <a:spcPct val="100000"/>
              </a:lnSpc>
              <a:spcBef>
                <a:spcPts val="0"/>
              </a:spcBef>
              <a:buNone/>
            </a:pPr>
            <a:r>
              <a:rPr lang="en-US" sz="2000" dirty="0"/>
              <a:t> </a:t>
            </a:r>
          </a:p>
          <a:p>
            <a:pPr marL="0" indent="0">
              <a:lnSpc>
                <a:spcPct val="100000"/>
              </a:lnSpc>
              <a:spcBef>
                <a:spcPts val="0"/>
              </a:spcBef>
              <a:buNone/>
            </a:pPr>
            <a:endParaRPr lang="en-US" sz="2000" dirty="0"/>
          </a:p>
          <a:p>
            <a:pPr marL="0" indent="0">
              <a:lnSpc>
                <a:spcPct val="100000"/>
              </a:lnSpc>
              <a:spcBef>
                <a:spcPts val="0"/>
              </a:spcBef>
              <a:buNone/>
            </a:pPr>
            <a:r>
              <a:rPr lang="en-US" sz="2000" b="1" dirty="0"/>
              <a:t>$3.5 trillion is a lot to</a:t>
            </a:r>
          </a:p>
          <a:p>
            <a:pPr marL="0" indent="0">
              <a:lnSpc>
                <a:spcPct val="100000"/>
              </a:lnSpc>
              <a:spcBef>
                <a:spcPts val="0"/>
              </a:spcBef>
              <a:buNone/>
            </a:pPr>
            <a:r>
              <a:rPr lang="en-US" sz="2000" b="1" dirty="0"/>
              <a:t>spend on a bill very  </a:t>
            </a:r>
          </a:p>
          <a:p>
            <a:pPr marL="0" indent="0">
              <a:lnSpc>
                <a:spcPct val="100000"/>
              </a:lnSpc>
              <a:spcBef>
                <a:spcPts val="0"/>
              </a:spcBef>
              <a:buNone/>
            </a:pPr>
            <a:r>
              <a:rPr lang="en-US" sz="2000" b="1" dirty="0"/>
              <a:t>few know much about. </a:t>
            </a:r>
          </a:p>
          <a:p>
            <a:pPr marL="0" indent="0">
              <a:lnSpc>
                <a:spcPct val="100000"/>
              </a:lnSpc>
              <a:spcBef>
                <a:spcPts val="0"/>
              </a:spcBef>
              <a:buNone/>
            </a:pPr>
            <a:endParaRPr lang="en-US" sz="2000" b="1" dirty="0"/>
          </a:p>
        </p:txBody>
      </p:sp>
      <p:pic>
        <p:nvPicPr>
          <p:cNvPr id="4" name="Picture 3" descr="Text&#10;&#10;Description automatically generated">
            <a:extLst>
              <a:ext uri="{FF2B5EF4-FFF2-40B4-BE49-F238E27FC236}">
                <a16:creationId xmlns:a16="http://schemas.microsoft.com/office/drawing/2014/main" id="{6BBB806C-47BB-8941-86DE-56367A487EE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126523" y="3773214"/>
            <a:ext cx="8065477" cy="30847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B62F851-CE8E-8C45-A1FC-CE6779B3669C}"/>
              </a:ext>
            </a:extLst>
          </p:cNvPr>
          <p:cNvPicPr>
            <a:picLocks noChangeAspect="1"/>
          </p:cNvPicPr>
          <p:nvPr/>
        </p:nvPicPr>
        <p:blipFill>
          <a:blip r:embed="rId4"/>
          <a:stretch>
            <a:fillRect/>
          </a:stretch>
        </p:blipFill>
        <p:spPr>
          <a:xfrm>
            <a:off x="0" y="-70757"/>
            <a:ext cx="3086100" cy="876300"/>
          </a:xfrm>
          <a:prstGeom prst="rect">
            <a:avLst/>
          </a:prstGeom>
        </p:spPr>
      </p:pic>
      <p:sp>
        <p:nvSpPr>
          <p:cNvPr id="8" name="Slide Number Placeholder 7">
            <a:extLst>
              <a:ext uri="{FF2B5EF4-FFF2-40B4-BE49-F238E27FC236}">
                <a16:creationId xmlns:a16="http://schemas.microsoft.com/office/drawing/2014/main" id="{FC8F2F51-50DE-C140-9F3F-FD82E419DD3E}"/>
              </a:ext>
            </a:extLst>
          </p:cNvPr>
          <p:cNvSpPr>
            <a:spLocks noGrp="1"/>
          </p:cNvSpPr>
          <p:nvPr>
            <p:ph type="sldNum" sz="quarter" idx="12"/>
          </p:nvPr>
        </p:nvSpPr>
        <p:spPr/>
        <p:txBody>
          <a:bodyPr/>
          <a:lstStyle/>
          <a:p>
            <a:fld id="{5405D423-9D0E-704C-95E0-779C4DF526BB}" type="slidenum">
              <a:rPr lang="en-US" smtClean="0"/>
              <a:t>15</a:t>
            </a:fld>
            <a:endParaRPr lang="en-US" dirty="0"/>
          </a:p>
        </p:txBody>
      </p:sp>
    </p:spTree>
    <p:extLst>
      <p:ext uri="{BB962C8B-B14F-4D97-AF65-F5344CB8AC3E}">
        <p14:creationId xmlns:p14="http://schemas.microsoft.com/office/powerpoint/2010/main" val="3435237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F99D3-0059-7C4F-9D58-491E09743997}"/>
              </a:ext>
            </a:extLst>
          </p:cNvPr>
          <p:cNvSpPr>
            <a:spLocks noGrp="1"/>
          </p:cNvSpPr>
          <p:nvPr>
            <p:ph type="title"/>
          </p:nvPr>
        </p:nvSpPr>
        <p:spPr>
          <a:xfrm>
            <a:off x="838200" y="735724"/>
            <a:ext cx="10515600" cy="954964"/>
          </a:xfrm>
        </p:spPr>
        <p:txBody>
          <a:bodyPr>
            <a:normAutofit/>
          </a:bodyPr>
          <a:lstStyle/>
          <a:p>
            <a:pPr algn="ctr"/>
            <a:r>
              <a:rPr lang="en-US" sz="3600" b="1" i="1" dirty="0"/>
              <a:t>Voters Don’t Think Build Back Better Will Help Them</a:t>
            </a:r>
          </a:p>
        </p:txBody>
      </p:sp>
      <p:sp>
        <p:nvSpPr>
          <p:cNvPr id="3" name="Content Placeholder 2">
            <a:extLst>
              <a:ext uri="{FF2B5EF4-FFF2-40B4-BE49-F238E27FC236}">
                <a16:creationId xmlns:a16="http://schemas.microsoft.com/office/drawing/2014/main" id="{2C26EC34-BBCA-6840-B507-9CC14B9E4074}"/>
              </a:ext>
            </a:extLst>
          </p:cNvPr>
          <p:cNvSpPr>
            <a:spLocks noGrp="1"/>
          </p:cNvSpPr>
          <p:nvPr>
            <p:ph idx="1"/>
          </p:nvPr>
        </p:nvSpPr>
        <p:spPr>
          <a:xfrm>
            <a:off x="7086600" y="5126037"/>
            <a:ext cx="10515600" cy="4351338"/>
          </a:xfrm>
        </p:spPr>
        <p:txBody>
          <a:bodyPr/>
          <a:lstStyle/>
          <a:p>
            <a:pPr marL="0" indent="0">
              <a:buNone/>
            </a:pPr>
            <a:endParaRPr lang="en-US" dirty="0"/>
          </a:p>
        </p:txBody>
      </p:sp>
      <p:sp>
        <p:nvSpPr>
          <p:cNvPr id="4" name="Rectangle 2">
            <a:extLst>
              <a:ext uri="{FF2B5EF4-FFF2-40B4-BE49-F238E27FC236}">
                <a16:creationId xmlns:a16="http://schemas.microsoft.com/office/drawing/2014/main" id="{7C5DAE1F-5F2B-6843-8719-72ECC6A7BA90}"/>
              </a:ext>
            </a:extLst>
          </p:cNvPr>
          <p:cNvSpPr>
            <a:spLocks noChangeArrowheads="1"/>
          </p:cNvSpPr>
          <p:nvPr/>
        </p:nvSpPr>
        <p:spPr bwMode="auto">
          <a:xfrm>
            <a:off x="6248400" y="330041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3073" name="Picture 34" descr="Table&#10;&#10;Description automatically generated">
            <a:extLst>
              <a:ext uri="{FF2B5EF4-FFF2-40B4-BE49-F238E27FC236}">
                <a16:creationId xmlns:a16="http://schemas.microsoft.com/office/drawing/2014/main" id="{32AB98CA-83E9-6F45-B0B2-D17CDDEFB0F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862387" y="3720665"/>
            <a:ext cx="8329613" cy="29732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30B837A-C5A9-C046-980D-806028E8FBA0}"/>
              </a:ext>
            </a:extLst>
          </p:cNvPr>
          <p:cNvSpPr txBox="1"/>
          <p:nvPr/>
        </p:nvSpPr>
        <p:spPr>
          <a:xfrm>
            <a:off x="1003902" y="1721052"/>
            <a:ext cx="10787062" cy="2246769"/>
          </a:xfrm>
          <a:prstGeom prst="rect">
            <a:avLst/>
          </a:prstGeom>
          <a:noFill/>
        </p:spPr>
        <p:txBody>
          <a:bodyPr wrap="square" rtlCol="0">
            <a:spAutoFit/>
          </a:bodyPr>
          <a:lstStyle/>
          <a:p>
            <a:r>
              <a:rPr lang="en-US" sz="2000" dirty="0"/>
              <a:t>If people don’t know what is in a bill, they will have no clue as to how the bill will benefit them. </a:t>
            </a:r>
          </a:p>
          <a:p>
            <a:r>
              <a:rPr lang="en-US" sz="2000" dirty="0"/>
              <a:t>In the CBS/You.Gov poll, </a:t>
            </a:r>
          </a:p>
          <a:p>
            <a:pPr marL="342900" indent="-342900">
              <a:buFont typeface="Arial" panose="020B0604020202020204" pitchFamily="34" charset="0"/>
              <a:buChar char="•"/>
            </a:pPr>
            <a:r>
              <a:rPr lang="en-US" sz="2000" dirty="0"/>
              <a:t>Only 36%. think the expenditure of $3.5 trillion would help them or the economy. </a:t>
            </a:r>
          </a:p>
          <a:p>
            <a:pPr marL="342900" indent="-342900">
              <a:buFont typeface="Arial" panose="020B0604020202020204" pitchFamily="34" charset="0"/>
              <a:buChar char="•"/>
            </a:pPr>
            <a:r>
              <a:rPr lang="en-US" sz="2000" dirty="0"/>
              <a:t>33% said it would hurt, and </a:t>
            </a:r>
          </a:p>
          <a:p>
            <a:pPr marL="342900" indent="-342900">
              <a:buFont typeface="Arial" panose="020B0604020202020204" pitchFamily="34" charset="0"/>
              <a:buChar char="•"/>
            </a:pPr>
            <a:r>
              <a:rPr lang="en-US" sz="2000" dirty="0"/>
              <a:t>31% said it would have no impact.</a:t>
            </a:r>
          </a:p>
          <a:p>
            <a:endParaRPr lang="en-US" sz="2000" dirty="0"/>
          </a:p>
          <a:p>
            <a:endParaRPr lang="en-US" sz="2000" dirty="0"/>
          </a:p>
        </p:txBody>
      </p:sp>
      <p:sp>
        <p:nvSpPr>
          <p:cNvPr id="6" name="TextBox 5">
            <a:extLst>
              <a:ext uri="{FF2B5EF4-FFF2-40B4-BE49-F238E27FC236}">
                <a16:creationId xmlns:a16="http://schemas.microsoft.com/office/drawing/2014/main" id="{29DC5269-1A56-0B4E-9D0A-CC4C4A44650C}"/>
              </a:ext>
            </a:extLst>
          </p:cNvPr>
          <p:cNvSpPr txBox="1"/>
          <p:nvPr/>
        </p:nvSpPr>
        <p:spPr>
          <a:xfrm rot="10800000" flipV="1">
            <a:off x="691662" y="3582689"/>
            <a:ext cx="3060531" cy="2308324"/>
          </a:xfrm>
          <a:prstGeom prst="rect">
            <a:avLst/>
          </a:prstGeom>
          <a:noFill/>
        </p:spPr>
        <p:txBody>
          <a:bodyPr wrap="square" rtlCol="0">
            <a:spAutoFit/>
          </a:bodyPr>
          <a:lstStyle/>
          <a:p>
            <a:r>
              <a:rPr lang="en-US" dirty="0"/>
              <a:t>People react to specific benefits not to big think concepts. </a:t>
            </a:r>
          </a:p>
          <a:p>
            <a:pPr marL="285750" indent="-285750">
              <a:buFont typeface="Arial" panose="020B0604020202020204" pitchFamily="34" charset="0"/>
              <a:buChar char="•"/>
            </a:pPr>
            <a:r>
              <a:rPr lang="en-US" dirty="0"/>
              <a:t>A 60% increase in gas prices is real. </a:t>
            </a:r>
          </a:p>
          <a:p>
            <a:pPr marL="285750" indent="-285750">
              <a:buFont typeface="Arial" panose="020B0604020202020204" pitchFamily="34" charset="0"/>
              <a:buChar char="•"/>
            </a:pPr>
            <a:r>
              <a:rPr lang="en-US" dirty="0"/>
              <a:t>Creating a climate conservation corps is a concept. </a:t>
            </a:r>
          </a:p>
        </p:txBody>
      </p:sp>
      <p:pic>
        <p:nvPicPr>
          <p:cNvPr id="8" name="Picture 7">
            <a:extLst>
              <a:ext uri="{FF2B5EF4-FFF2-40B4-BE49-F238E27FC236}">
                <a16:creationId xmlns:a16="http://schemas.microsoft.com/office/drawing/2014/main" id="{E7B19841-1006-254D-98EF-5F8C0C982D3E}"/>
              </a:ext>
            </a:extLst>
          </p:cNvPr>
          <p:cNvPicPr>
            <a:picLocks noChangeAspect="1"/>
          </p:cNvPicPr>
          <p:nvPr/>
        </p:nvPicPr>
        <p:blipFill>
          <a:blip r:embed="rId4"/>
          <a:stretch>
            <a:fillRect/>
          </a:stretch>
        </p:blipFill>
        <p:spPr>
          <a:xfrm>
            <a:off x="0" y="-70757"/>
            <a:ext cx="3086100" cy="876300"/>
          </a:xfrm>
          <a:prstGeom prst="rect">
            <a:avLst/>
          </a:prstGeom>
        </p:spPr>
      </p:pic>
      <p:sp>
        <p:nvSpPr>
          <p:cNvPr id="9" name="Slide Number Placeholder 8">
            <a:extLst>
              <a:ext uri="{FF2B5EF4-FFF2-40B4-BE49-F238E27FC236}">
                <a16:creationId xmlns:a16="http://schemas.microsoft.com/office/drawing/2014/main" id="{01B28635-2896-7F45-922A-08807114B33E}"/>
              </a:ext>
            </a:extLst>
          </p:cNvPr>
          <p:cNvSpPr>
            <a:spLocks noGrp="1"/>
          </p:cNvSpPr>
          <p:nvPr>
            <p:ph type="sldNum" sz="quarter" idx="12"/>
          </p:nvPr>
        </p:nvSpPr>
        <p:spPr/>
        <p:txBody>
          <a:bodyPr/>
          <a:lstStyle/>
          <a:p>
            <a:fld id="{5405D423-9D0E-704C-95E0-779C4DF526BB}" type="slidenum">
              <a:rPr lang="en-US" smtClean="0"/>
              <a:t>16</a:t>
            </a:fld>
            <a:endParaRPr lang="en-US" dirty="0"/>
          </a:p>
        </p:txBody>
      </p:sp>
    </p:spTree>
    <p:extLst>
      <p:ext uri="{BB962C8B-B14F-4D97-AF65-F5344CB8AC3E}">
        <p14:creationId xmlns:p14="http://schemas.microsoft.com/office/powerpoint/2010/main" val="1560633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325B6-CCBC-DD4C-B04E-D3983298D293}"/>
              </a:ext>
            </a:extLst>
          </p:cNvPr>
          <p:cNvSpPr>
            <a:spLocks noGrp="1"/>
          </p:cNvSpPr>
          <p:nvPr>
            <p:ph type="title"/>
          </p:nvPr>
        </p:nvSpPr>
        <p:spPr>
          <a:xfrm>
            <a:off x="838200" y="681037"/>
            <a:ext cx="10515600" cy="1009651"/>
          </a:xfrm>
        </p:spPr>
        <p:txBody>
          <a:bodyPr>
            <a:normAutofit/>
          </a:bodyPr>
          <a:lstStyle/>
          <a:p>
            <a:pPr algn="ctr"/>
            <a:r>
              <a:rPr lang="en-US" sz="3600" b="1" i="1" dirty="0"/>
              <a:t>Critical Bipartisan Elements Can Get Buried </a:t>
            </a:r>
          </a:p>
        </p:txBody>
      </p:sp>
      <p:sp>
        <p:nvSpPr>
          <p:cNvPr id="3" name="Content Placeholder 2">
            <a:extLst>
              <a:ext uri="{FF2B5EF4-FFF2-40B4-BE49-F238E27FC236}">
                <a16:creationId xmlns:a16="http://schemas.microsoft.com/office/drawing/2014/main" id="{DCCB7F02-C1E7-B24C-BDEE-112EE8A02FAB}"/>
              </a:ext>
            </a:extLst>
          </p:cNvPr>
          <p:cNvSpPr>
            <a:spLocks noGrp="1"/>
          </p:cNvSpPr>
          <p:nvPr>
            <p:ph idx="1"/>
          </p:nvPr>
        </p:nvSpPr>
        <p:spPr>
          <a:xfrm>
            <a:off x="838200" y="1690687"/>
            <a:ext cx="10515600" cy="4486275"/>
          </a:xfrm>
        </p:spPr>
        <p:txBody>
          <a:bodyPr>
            <a:normAutofit/>
          </a:bodyPr>
          <a:lstStyle/>
          <a:p>
            <a:pPr marL="0" indent="0">
              <a:buNone/>
            </a:pPr>
            <a:r>
              <a:rPr lang="en-US" sz="1800" dirty="0"/>
              <a:t>Another problem with Omnibus bills is that critical elements, with bipartisan support can get buried. </a:t>
            </a:r>
          </a:p>
          <a:p>
            <a:pPr marL="0" indent="0">
              <a:buNone/>
            </a:pPr>
            <a:r>
              <a:rPr lang="en-US" sz="1800" dirty="0"/>
              <a:t>This week, we asked two of the country’s leading constitutional scholars, Ned Foley of Ohio State and Rick Pildes of NYU, about the greatest threat to Democracy. </a:t>
            </a:r>
          </a:p>
          <a:p>
            <a:pPr marL="0" indent="0">
              <a:buNone/>
            </a:pPr>
            <a:r>
              <a:rPr lang="en-US" sz="1800" dirty="0"/>
              <a:t>They responded that loopholes in the election acts of 1845 and 1887 as well as in the 12</a:t>
            </a:r>
            <a:r>
              <a:rPr lang="en-US" sz="1800" baseline="30000" dirty="0"/>
              <a:t>th</a:t>
            </a:r>
            <a:r>
              <a:rPr lang="en-US" sz="1800" dirty="0"/>
              <a:t> and 20</a:t>
            </a:r>
            <a:r>
              <a:rPr lang="en-US" sz="1800" baseline="30000" dirty="0"/>
              <a:t>th</a:t>
            </a:r>
            <a:r>
              <a:rPr lang="en-US" sz="1800" dirty="0"/>
              <a:t> amendments could lead to disputed elections and a constitutional crisis. They noted that neither Democrats nor Republicans want a constitutional crisis or a disputed election, and that there was bipartisan support for fixing these loopholes.</a:t>
            </a:r>
          </a:p>
          <a:p>
            <a:pPr marL="0" indent="0">
              <a:buNone/>
            </a:pPr>
            <a:r>
              <a:rPr lang="en-US" sz="1800" dirty="0"/>
              <a:t>We then asked, what was happening with the legislation and were informed the fixes were buried in the Omnibus “H.R.4 - John R. Lewis Voting Rights Advancement Act of 2021.”</a:t>
            </a:r>
          </a:p>
          <a:p>
            <a:r>
              <a:rPr lang="en-US" sz="1800" dirty="0"/>
              <a:t>Because this bill is complex and partisan, Congress is unlikely to pass it.</a:t>
            </a:r>
          </a:p>
          <a:p>
            <a:pPr marL="0" indent="0">
              <a:buNone/>
            </a:pPr>
            <a:endParaRPr lang="en-US" sz="1800" dirty="0"/>
          </a:p>
          <a:p>
            <a:pPr marL="0" indent="0">
              <a:buNone/>
            </a:pPr>
            <a:r>
              <a:rPr lang="en-US" sz="1800" dirty="0"/>
              <a:t>Thus, we are risking a disputed elections and a constitutional crisis because simple but critical legislation is buried in Omnibus bills. </a:t>
            </a:r>
          </a:p>
          <a:p>
            <a:r>
              <a:rPr lang="en-US" sz="1800" dirty="0"/>
              <a:t>We will have a presentation on this legislation in the next several months. </a:t>
            </a:r>
          </a:p>
          <a:p>
            <a:pPr marL="0" indent="0">
              <a:buNone/>
            </a:pPr>
            <a:endParaRPr lang="en-US" sz="1800" dirty="0"/>
          </a:p>
          <a:p>
            <a:pPr marL="0" indent="0">
              <a:buNone/>
            </a:pPr>
            <a:endParaRPr lang="en-US" sz="2000" dirty="0"/>
          </a:p>
          <a:p>
            <a:pPr marL="0" indent="0">
              <a:buNone/>
            </a:pPr>
            <a:endParaRPr lang="en-US" sz="2000" dirty="0"/>
          </a:p>
        </p:txBody>
      </p:sp>
      <p:sp>
        <p:nvSpPr>
          <p:cNvPr id="4" name="Slide Number Placeholder 3">
            <a:extLst>
              <a:ext uri="{FF2B5EF4-FFF2-40B4-BE49-F238E27FC236}">
                <a16:creationId xmlns:a16="http://schemas.microsoft.com/office/drawing/2014/main" id="{C0F7B387-AB29-D243-A1E5-CDF18440BFB5}"/>
              </a:ext>
            </a:extLst>
          </p:cNvPr>
          <p:cNvSpPr>
            <a:spLocks noGrp="1"/>
          </p:cNvSpPr>
          <p:nvPr>
            <p:ph type="sldNum" sz="quarter" idx="12"/>
          </p:nvPr>
        </p:nvSpPr>
        <p:spPr/>
        <p:txBody>
          <a:bodyPr/>
          <a:lstStyle/>
          <a:p>
            <a:fld id="{5405D423-9D0E-704C-95E0-779C4DF526BB}" type="slidenum">
              <a:rPr lang="en-US" smtClean="0"/>
              <a:t>17</a:t>
            </a:fld>
            <a:endParaRPr lang="en-US" dirty="0"/>
          </a:p>
        </p:txBody>
      </p:sp>
      <p:pic>
        <p:nvPicPr>
          <p:cNvPr id="5" name="Picture 4">
            <a:extLst>
              <a:ext uri="{FF2B5EF4-FFF2-40B4-BE49-F238E27FC236}">
                <a16:creationId xmlns:a16="http://schemas.microsoft.com/office/drawing/2014/main" id="{CC93D933-2B7E-2D45-9840-F3E8A5A5F3A1}"/>
              </a:ext>
            </a:extLst>
          </p:cNvPr>
          <p:cNvPicPr>
            <a:picLocks noChangeAspect="1"/>
          </p:cNvPicPr>
          <p:nvPr/>
        </p:nvPicPr>
        <p:blipFill>
          <a:blip r:embed="rId2"/>
          <a:stretch>
            <a:fillRect/>
          </a:stretch>
        </p:blipFill>
        <p:spPr>
          <a:xfrm>
            <a:off x="0" y="-70757"/>
            <a:ext cx="3086100" cy="876300"/>
          </a:xfrm>
          <a:prstGeom prst="rect">
            <a:avLst/>
          </a:prstGeom>
        </p:spPr>
      </p:pic>
    </p:spTree>
    <p:extLst>
      <p:ext uri="{BB962C8B-B14F-4D97-AF65-F5344CB8AC3E}">
        <p14:creationId xmlns:p14="http://schemas.microsoft.com/office/powerpoint/2010/main" val="417026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C01FB-2492-574C-9A69-4A11D047A8D2}"/>
              </a:ext>
            </a:extLst>
          </p:cNvPr>
          <p:cNvSpPr>
            <a:spLocks noGrp="1"/>
          </p:cNvSpPr>
          <p:nvPr>
            <p:ph type="title"/>
          </p:nvPr>
        </p:nvSpPr>
        <p:spPr/>
        <p:txBody>
          <a:bodyPr>
            <a:normAutofit/>
          </a:bodyPr>
          <a:lstStyle/>
          <a:p>
            <a:pPr algn="ctr"/>
            <a:r>
              <a:rPr lang="en-US" sz="3600" b="1" i="1" dirty="0"/>
              <a:t>Omnibus Bills Hurt Democrats</a:t>
            </a:r>
          </a:p>
        </p:txBody>
      </p:sp>
      <p:sp>
        <p:nvSpPr>
          <p:cNvPr id="3" name="Content Placeholder 2">
            <a:extLst>
              <a:ext uri="{FF2B5EF4-FFF2-40B4-BE49-F238E27FC236}">
                <a16:creationId xmlns:a16="http://schemas.microsoft.com/office/drawing/2014/main" id="{FA5A57E6-8668-6147-90E1-DEC646955004}"/>
              </a:ext>
            </a:extLst>
          </p:cNvPr>
          <p:cNvSpPr>
            <a:spLocks noGrp="1"/>
          </p:cNvSpPr>
          <p:nvPr>
            <p:ph idx="1"/>
          </p:nvPr>
        </p:nvSpPr>
        <p:spPr/>
        <p:txBody>
          <a:bodyPr/>
          <a:lstStyle/>
          <a:p>
            <a:pPr marL="0" indent="0">
              <a:buNone/>
            </a:pPr>
            <a:r>
              <a:rPr lang="en-US" sz="2000" dirty="0"/>
              <a:t>Democrats are risking everything with Omnibus Bills. </a:t>
            </a:r>
          </a:p>
          <a:p>
            <a:r>
              <a:rPr lang="en-US" sz="2000" dirty="0"/>
              <a:t>The  first Omnibus bill, HR-1 for the People Act has already failed,  leaving Democrats with no accomplishments in voting rights, while Republicans have passed specific legislation in many states. </a:t>
            </a:r>
          </a:p>
          <a:p>
            <a:r>
              <a:rPr lang="en-US" sz="2000" dirty="0"/>
              <a:t>If Build Back Better fails, Democrats will be  left with no signature accomplishments, except for the infrastructure bill, which could take a while before it impacts individual Americans.</a:t>
            </a:r>
          </a:p>
          <a:p>
            <a:r>
              <a:rPr lang="en-US" sz="2000" dirty="0"/>
              <a:t>The negotiations between moderate and progressive Democrats have lowered support for the party and the President. </a:t>
            </a:r>
          </a:p>
          <a:p>
            <a:r>
              <a:rPr lang="en-US" sz="2000" dirty="0"/>
              <a:t>If Build Back Better is passed, Democrats will not get much credit, because few understand what is in the bill and by the time they realize the positive elements, Democrats could have lost  their slim majorities. </a:t>
            </a:r>
          </a:p>
          <a:p>
            <a:r>
              <a:rPr lang="en-US" sz="2000" dirty="0"/>
              <a:t>Depending on what is ultimately included in Build Back Better, either progressive Democrats will have disappointed voters or moderate Democrats could lose their seats.</a:t>
            </a:r>
          </a:p>
          <a:p>
            <a:pPr marL="0" indent="0">
              <a:buNone/>
            </a:pPr>
            <a:endParaRPr lang="en-US" dirty="0"/>
          </a:p>
        </p:txBody>
      </p:sp>
      <p:pic>
        <p:nvPicPr>
          <p:cNvPr id="4" name="Picture 3">
            <a:extLst>
              <a:ext uri="{FF2B5EF4-FFF2-40B4-BE49-F238E27FC236}">
                <a16:creationId xmlns:a16="http://schemas.microsoft.com/office/drawing/2014/main" id="{35C5325F-F726-8C46-87B5-CA768B0C23B8}"/>
              </a:ext>
            </a:extLst>
          </p:cNvPr>
          <p:cNvPicPr>
            <a:picLocks noChangeAspect="1"/>
          </p:cNvPicPr>
          <p:nvPr/>
        </p:nvPicPr>
        <p:blipFill>
          <a:blip r:embed="rId2"/>
          <a:stretch>
            <a:fillRect/>
          </a:stretch>
        </p:blipFill>
        <p:spPr>
          <a:xfrm>
            <a:off x="0" y="-70757"/>
            <a:ext cx="3086100" cy="876300"/>
          </a:xfrm>
          <a:prstGeom prst="rect">
            <a:avLst/>
          </a:prstGeom>
        </p:spPr>
      </p:pic>
      <p:sp>
        <p:nvSpPr>
          <p:cNvPr id="6" name="Slide Number Placeholder 5">
            <a:extLst>
              <a:ext uri="{FF2B5EF4-FFF2-40B4-BE49-F238E27FC236}">
                <a16:creationId xmlns:a16="http://schemas.microsoft.com/office/drawing/2014/main" id="{5028CFC7-9BC3-134F-A8D1-4D8B9FD99D48}"/>
              </a:ext>
            </a:extLst>
          </p:cNvPr>
          <p:cNvSpPr>
            <a:spLocks noGrp="1"/>
          </p:cNvSpPr>
          <p:nvPr>
            <p:ph type="sldNum" sz="quarter" idx="12"/>
          </p:nvPr>
        </p:nvSpPr>
        <p:spPr/>
        <p:txBody>
          <a:bodyPr/>
          <a:lstStyle/>
          <a:p>
            <a:fld id="{5405D423-9D0E-704C-95E0-779C4DF526BB}" type="slidenum">
              <a:rPr lang="en-US" smtClean="0"/>
              <a:t>18</a:t>
            </a:fld>
            <a:endParaRPr lang="en-US" dirty="0"/>
          </a:p>
        </p:txBody>
      </p:sp>
    </p:spTree>
    <p:extLst>
      <p:ext uri="{BB962C8B-B14F-4D97-AF65-F5344CB8AC3E}">
        <p14:creationId xmlns:p14="http://schemas.microsoft.com/office/powerpoint/2010/main" val="933187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D47C4-A352-2D49-B7AD-A30AB14B88AC}"/>
              </a:ext>
            </a:extLst>
          </p:cNvPr>
          <p:cNvSpPr>
            <a:spLocks noGrp="1"/>
          </p:cNvSpPr>
          <p:nvPr>
            <p:ph type="title"/>
          </p:nvPr>
        </p:nvSpPr>
        <p:spPr>
          <a:xfrm>
            <a:off x="838200" y="984929"/>
            <a:ext cx="10515600" cy="1043895"/>
          </a:xfrm>
        </p:spPr>
        <p:txBody>
          <a:bodyPr>
            <a:normAutofit/>
          </a:bodyPr>
          <a:lstStyle/>
          <a:p>
            <a:pPr algn="ctr"/>
            <a:r>
              <a:rPr lang="en-US" sz="3600" b="1" i="1" dirty="0"/>
              <a:t>Approval Rates for Democrats &amp; Biden are Plunging</a:t>
            </a:r>
            <a:endParaRPr lang="en-US" sz="3600" dirty="0"/>
          </a:p>
        </p:txBody>
      </p:sp>
      <p:sp>
        <p:nvSpPr>
          <p:cNvPr id="3" name="Content Placeholder 2">
            <a:extLst>
              <a:ext uri="{FF2B5EF4-FFF2-40B4-BE49-F238E27FC236}">
                <a16:creationId xmlns:a16="http://schemas.microsoft.com/office/drawing/2014/main" id="{804C9493-CF09-F347-9F59-E342200B51B3}"/>
              </a:ext>
            </a:extLst>
          </p:cNvPr>
          <p:cNvSpPr>
            <a:spLocks noGrp="1"/>
          </p:cNvSpPr>
          <p:nvPr>
            <p:ph idx="1"/>
          </p:nvPr>
        </p:nvSpPr>
        <p:spPr>
          <a:xfrm>
            <a:off x="957262" y="2208209"/>
            <a:ext cx="10515600" cy="3968753"/>
          </a:xfrm>
        </p:spPr>
        <p:txBody>
          <a:bodyPr>
            <a:normAutofit/>
          </a:bodyPr>
          <a:lstStyle/>
          <a:p>
            <a:r>
              <a:rPr lang="en-US" sz="2000" dirty="0"/>
              <a:t>We believe there is a correlation between Omnibus bills and Democrats’ popularity. </a:t>
            </a:r>
          </a:p>
          <a:p>
            <a:r>
              <a:rPr lang="en-US" sz="2000" dirty="0"/>
              <a:t>Since Democrats embarked on the Omnibus strategy, polls have shown strong negative reactions. </a:t>
            </a:r>
          </a:p>
          <a:p>
            <a:pPr marL="285750" indent="-285750"/>
            <a:r>
              <a:rPr lang="en-US" sz="2000" dirty="0"/>
              <a:t>Biden’s popularity ratings have plunged. </a:t>
            </a:r>
          </a:p>
          <a:p>
            <a:pPr marL="742950" lvl="1" indent="-285750"/>
            <a:r>
              <a:rPr lang="en-US" sz="2000" b="1" dirty="0"/>
              <a:t>A recent Suffolk poll has Biden’s approval at 38% and disapproval at 59%.</a:t>
            </a:r>
          </a:p>
          <a:p>
            <a:pPr marL="0" lvl="1" indent="-285750"/>
            <a:r>
              <a:rPr lang="en-US" sz="2000" b="1" dirty="0"/>
              <a:t>Kamala Harris is much less popular</a:t>
            </a:r>
          </a:p>
          <a:p>
            <a:pPr marL="740664" lvl="2" indent="-285750"/>
            <a:r>
              <a:rPr lang="en-US" b="1" dirty="0"/>
              <a:t>Harris’s popularity rating was 28%</a:t>
            </a:r>
          </a:p>
          <a:p>
            <a:pPr marL="285750" lvl="1" indent="-285750"/>
            <a:r>
              <a:rPr lang="en-US" sz="2000" b="1" dirty="0"/>
              <a:t>Congress is even more pitiful. </a:t>
            </a:r>
          </a:p>
          <a:p>
            <a:pPr marL="742950" lvl="2" indent="-285750"/>
            <a:r>
              <a:rPr lang="en-US" b="1" dirty="0"/>
              <a:t>Its approval rating is 12% and its disapproval rating is 75%.</a:t>
            </a:r>
          </a:p>
          <a:p>
            <a:pPr marL="285750" indent="-285750"/>
            <a:r>
              <a:rPr lang="en-US" sz="2000" dirty="0"/>
              <a:t>64% of the people think the country is moving in the wrong direction and only 27% think it is moving in the right direction. </a:t>
            </a:r>
          </a:p>
          <a:p>
            <a:pPr marL="285750" indent="-285750"/>
            <a:r>
              <a:rPr lang="en-US" sz="2000" dirty="0"/>
              <a:t>The intent of the Omnibus bills does not seem to be registering with voters.</a:t>
            </a:r>
          </a:p>
        </p:txBody>
      </p:sp>
      <p:sp>
        <p:nvSpPr>
          <p:cNvPr id="4" name="Slide Number Placeholder 3">
            <a:extLst>
              <a:ext uri="{FF2B5EF4-FFF2-40B4-BE49-F238E27FC236}">
                <a16:creationId xmlns:a16="http://schemas.microsoft.com/office/drawing/2014/main" id="{FF0014A3-0601-D44F-8DDE-C4D8D42FDB73}"/>
              </a:ext>
            </a:extLst>
          </p:cNvPr>
          <p:cNvSpPr>
            <a:spLocks noGrp="1"/>
          </p:cNvSpPr>
          <p:nvPr>
            <p:ph type="sldNum" sz="quarter" idx="12"/>
          </p:nvPr>
        </p:nvSpPr>
        <p:spPr/>
        <p:txBody>
          <a:bodyPr/>
          <a:lstStyle/>
          <a:p>
            <a:fld id="{5405D423-9D0E-704C-95E0-779C4DF526BB}" type="slidenum">
              <a:rPr lang="en-US" smtClean="0"/>
              <a:t>19</a:t>
            </a:fld>
            <a:endParaRPr lang="en-US" dirty="0"/>
          </a:p>
        </p:txBody>
      </p:sp>
      <p:pic>
        <p:nvPicPr>
          <p:cNvPr id="6" name="Picture 5">
            <a:extLst>
              <a:ext uri="{FF2B5EF4-FFF2-40B4-BE49-F238E27FC236}">
                <a16:creationId xmlns:a16="http://schemas.microsoft.com/office/drawing/2014/main" id="{9E3532A5-D1DC-214D-B90B-215DA2A3B468}"/>
              </a:ext>
            </a:extLst>
          </p:cNvPr>
          <p:cNvPicPr>
            <a:picLocks noChangeAspect="1"/>
          </p:cNvPicPr>
          <p:nvPr/>
        </p:nvPicPr>
        <p:blipFill>
          <a:blip r:embed="rId2"/>
          <a:stretch>
            <a:fillRect/>
          </a:stretch>
        </p:blipFill>
        <p:spPr>
          <a:xfrm>
            <a:off x="0" y="-70757"/>
            <a:ext cx="3086100" cy="876300"/>
          </a:xfrm>
          <a:prstGeom prst="rect">
            <a:avLst/>
          </a:prstGeom>
        </p:spPr>
      </p:pic>
    </p:spTree>
    <p:extLst>
      <p:ext uri="{BB962C8B-B14F-4D97-AF65-F5344CB8AC3E}">
        <p14:creationId xmlns:p14="http://schemas.microsoft.com/office/powerpoint/2010/main" val="4165095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15B6D-B15D-C144-8436-CFFFB7540F3F}"/>
              </a:ext>
            </a:extLst>
          </p:cNvPr>
          <p:cNvSpPr>
            <a:spLocks noGrp="1"/>
          </p:cNvSpPr>
          <p:nvPr>
            <p:ph type="title"/>
          </p:nvPr>
        </p:nvSpPr>
        <p:spPr/>
        <p:txBody>
          <a:bodyPr>
            <a:normAutofit/>
          </a:bodyPr>
          <a:lstStyle/>
          <a:p>
            <a:pPr algn="ctr"/>
            <a:r>
              <a:rPr lang="en-US" sz="3600" b="1" i="1" dirty="0"/>
              <a:t>Marketing 101</a:t>
            </a:r>
          </a:p>
        </p:txBody>
      </p:sp>
      <p:sp>
        <p:nvSpPr>
          <p:cNvPr id="3" name="Content Placeholder 2">
            <a:extLst>
              <a:ext uri="{FF2B5EF4-FFF2-40B4-BE49-F238E27FC236}">
                <a16:creationId xmlns:a16="http://schemas.microsoft.com/office/drawing/2014/main" id="{BDF30F5A-9FF3-CC4E-8CD9-FB6A0397AF59}"/>
              </a:ext>
            </a:extLst>
          </p:cNvPr>
          <p:cNvSpPr>
            <a:spLocks noGrp="1"/>
          </p:cNvSpPr>
          <p:nvPr>
            <p:ph idx="1"/>
          </p:nvPr>
        </p:nvSpPr>
        <p:spPr/>
        <p:txBody>
          <a:bodyPr>
            <a:normAutofit/>
          </a:bodyPr>
          <a:lstStyle/>
          <a:p>
            <a:pPr marL="0" indent="0">
              <a:buNone/>
            </a:pPr>
            <a:r>
              <a:rPr lang="en-US" sz="2000" dirty="0"/>
              <a:t>The Harvard Business School rules of marketing are pretty simple. </a:t>
            </a:r>
          </a:p>
          <a:p>
            <a:pPr marL="777240" lvl="0">
              <a:lnSpc>
                <a:spcPct val="120000"/>
              </a:lnSpc>
              <a:spcBef>
                <a:spcPts val="0"/>
              </a:spcBef>
            </a:pPr>
            <a:r>
              <a:rPr lang="en-US" sz="2000" dirty="0"/>
              <a:t>Keep it simple stupid (KISS)</a:t>
            </a:r>
          </a:p>
          <a:p>
            <a:pPr marL="777240" lvl="0">
              <a:lnSpc>
                <a:spcPct val="120000"/>
              </a:lnSpc>
              <a:spcBef>
                <a:spcPts val="0"/>
              </a:spcBef>
            </a:pPr>
            <a:r>
              <a:rPr lang="en-US" sz="2000" dirty="0"/>
              <a:t>Know your product</a:t>
            </a:r>
          </a:p>
          <a:p>
            <a:pPr marL="777240" lvl="0">
              <a:lnSpc>
                <a:spcPct val="120000"/>
              </a:lnSpc>
              <a:spcBef>
                <a:spcPts val="0"/>
              </a:spcBef>
            </a:pPr>
            <a:r>
              <a:rPr lang="en-US" sz="2000" dirty="0"/>
              <a:t>Know your customer</a:t>
            </a:r>
          </a:p>
          <a:p>
            <a:pPr marL="777240" lvl="0">
              <a:lnSpc>
                <a:spcPct val="120000"/>
              </a:lnSpc>
              <a:spcBef>
                <a:spcPts val="0"/>
              </a:spcBef>
            </a:pPr>
            <a:r>
              <a:rPr lang="en-US" sz="2000" dirty="0"/>
              <a:t>Provide clear targeted messages for each product. </a:t>
            </a:r>
          </a:p>
        </p:txBody>
      </p:sp>
      <p:pic>
        <p:nvPicPr>
          <p:cNvPr id="4" name="Picture 3">
            <a:extLst>
              <a:ext uri="{FF2B5EF4-FFF2-40B4-BE49-F238E27FC236}">
                <a16:creationId xmlns:a16="http://schemas.microsoft.com/office/drawing/2014/main" id="{CF73724C-4EC5-154E-ACE4-564ABFAEA9BF}"/>
              </a:ext>
            </a:extLst>
          </p:cNvPr>
          <p:cNvPicPr>
            <a:picLocks noChangeAspect="1"/>
          </p:cNvPicPr>
          <p:nvPr/>
        </p:nvPicPr>
        <p:blipFill>
          <a:blip r:embed="rId2"/>
          <a:stretch>
            <a:fillRect/>
          </a:stretch>
        </p:blipFill>
        <p:spPr>
          <a:xfrm>
            <a:off x="0" y="0"/>
            <a:ext cx="3086100" cy="876300"/>
          </a:xfrm>
          <a:prstGeom prst="rect">
            <a:avLst/>
          </a:prstGeom>
        </p:spPr>
      </p:pic>
      <p:sp>
        <p:nvSpPr>
          <p:cNvPr id="6" name="Slide Number Placeholder 5">
            <a:extLst>
              <a:ext uri="{FF2B5EF4-FFF2-40B4-BE49-F238E27FC236}">
                <a16:creationId xmlns:a16="http://schemas.microsoft.com/office/drawing/2014/main" id="{C14F7B63-50E8-6F48-AA97-8BA6827350AF}"/>
              </a:ext>
            </a:extLst>
          </p:cNvPr>
          <p:cNvSpPr>
            <a:spLocks noGrp="1"/>
          </p:cNvSpPr>
          <p:nvPr>
            <p:ph type="sldNum" sz="quarter" idx="12"/>
          </p:nvPr>
        </p:nvSpPr>
        <p:spPr/>
        <p:txBody>
          <a:bodyPr/>
          <a:lstStyle/>
          <a:p>
            <a:fld id="{5405D423-9D0E-704C-95E0-779C4DF526BB}" type="slidenum">
              <a:rPr lang="en-US" smtClean="0"/>
              <a:t>2</a:t>
            </a:fld>
            <a:endParaRPr lang="en-US" dirty="0"/>
          </a:p>
        </p:txBody>
      </p:sp>
    </p:spTree>
    <p:extLst>
      <p:ext uri="{BB962C8B-B14F-4D97-AF65-F5344CB8AC3E}">
        <p14:creationId xmlns:p14="http://schemas.microsoft.com/office/powerpoint/2010/main" val="997170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1761E-9B3D-5944-8B34-3B3664FB080A}"/>
              </a:ext>
            </a:extLst>
          </p:cNvPr>
          <p:cNvSpPr>
            <a:spLocks noGrp="1"/>
          </p:cNvSpPr>
          <p:nvPr>
            <p:ph type="title"/>
          </p:nvPr>
        </p:nvSpPr>
        <p:spPr/>
        <p:txBody>
          <a:bodyPr>
            <a:normAutofit/>
          </a:bodyPr>
          <a:lstStyle/>
          <a:p>
            <a:pPr algn="ctr"/>
            <a:r>
              <a:rPr lang="en-US" sz="3600" b="1" i="1" dirty="0"/>
              <a:t>Omnibus Bills Hurt Republicans</a:t>
            </a:r>
          </a:p>
        </p:txBody>
      </p:sp>
      <p:sp>
        <p:nvSpPr>
          <p:cNvPr id="3" name="Content Placeholder 2">
            <a:extLst>
              <a:ext uri="{FF2B5EF4-FFF2-40B4-BE49-F238E27FC236}">
                <a16:creationId xmlns:a16="http://schemas.microsoft.com/office/drawing/2014/main" id="{61AECDE9-E62D-FC4C-8E00-80CB488DB4B1}"/>
              </a:ext>
            </a:extLst>
          </p:cNvPr>
          <p:cNvSpPr>
            <a:spLocks noGrp="1"/>
          </p:cNvSpPr>
          <p:nvPr>
            <p:ph idx="1"/>
          </p:nvPr>
        </p:nvSpPr>
        <p:spPr/>
        <p:txBody>
          <a:bodyPr>
            <a:normAutofit/>
          </a:bodyPr>
          <a:lstStyle/>
          <a:p>
            <a:pPr marL="0" indent="0">
              <a:buNone/>
            </a:pPr>
            <a:r>
              <a:rPr lang="en-US" sz="2000" dirty="0"/>
              <a:t>While Republicans will benefit from Biden’s lack of popularity and the view that the country is moving in the wrong direction, they may not be better off because they have sat on the sidelines. </a:t>
            </a:r>
          </a:p>
          <a:p>
            <a:r>
              <a:rPr lang="en-US" sz="2000" dirty="0"/>
              <a:t>Republicans have been good at articulating negative positions like “Stop the Steal,” “Build a Wall,” and  “Make America Great Again.” </a:t>
            </a:r>
          </a:p>
          <a:p>
            <a:r>
              <a:rPr lang="en-US" sz="2000" dirty="0"/>
              <a:t>However, if Build Back Better fails, Democrats can blame Republicans for opposing lowering drug prices, leaving the elderly without long-term care, stopping actions to improve the electric grid or modernizing schools, and refusing to debate on some of the most important legislation in decades. </a:t>
            </a:r>
          </a:p>
          <a:p>
            <a:r>
              <a:rPr lang="en-US" sz="2000" dirty="0"/>
              <a:t>If Build Back Better passes and is successful, Democrats will get credit for all the new  programs.</a:t>
            </a:r>
          </a:p>
          <a:p>
            <a:r>
              <a:rPr lang="en-US" sz="2000" dirty="0"/>
              <a:t>How will the Republicans justify their complete inaction?  </a:t>
            </a:r>
          </a:p>
          <a:p>
            <a:pPr marL="0" indent="0">
              <a:buNone/>
            </a:pPr>
            <a:endParaRPr lang="en-US" sz="2000" dirty="0"/>
          </a:p>
        </p:txBody>
      </p:sp>
      <p:pic>
        <p:nvPicPr>
          <p:cNvPr id="4" name="Picture 3">
            <a:extLst>
              <a:ext uri="{FF2B5EF4-FFF2-40B4-BE49-F238E27FC236}">
                <a16:creationId xmlns:a16="http://schemas.microsoft.com/office/drawing/2014/main" id="{50F47F65-8309-8144-95E5-BD06301BC666}"/>
              </a:ext>
            </a:extLst>
          </p:cNvPr>
          <p:cNvPicPr>
            <a:picLocks noChangeAspect="1"/>
          </p:cNvPicPr>
          <p:nvPr/>
        </p:nvPicPr>
        <p:blipFill>
          <a:blip r:embed="rId2"/>
          <a:stretch>
            <a:fillRect/>
          </a:stretch>
        </p:blipFill>
        <p:spPr>
          <a:xfrm>
            <a:off x="0" y="-70757"/>
            <a:ext cx="3086100" cy="876300"/>
          </a:xfrm>
          <a:prstGeom prst="rect">
            <a:avLst/>
          </a:prstGeom>
        </p:spPr>
      </p:pic>
      <p:sp>
        <p:nvSpPr>
          <p:cNvPr id="6" name="Slide Number Placeholder 5">
            <a:extLst>
              <a:ext uri="{FF2B5EF4-FFF2-40B4-BE49-F238E27FC236}">
                <a16:creationId xmlns:a16="http://schemas.microsoft.com/office/drawing/2014/main" id="{51225021-DAE0-E543-8C94-20AA3B44ABBD}"/>
              </a:ext>
            </a:extLst>
          </p:cNvPr>
          <p:cNvSpPr>
            <a:spLocks noGrp="1"/>
          </p:cNvSpPr>
          <p:nvPr>
            <p:ph type="sldNum" sz="quarter" idx="12"/>
          </p:nvPr>
        </p:nvSpPr>
        <p:spPr/>
        <p:txBody>
          <a:bodyPr/>
          <a:lstStyle/>
          <a:p>
            <a:fld id="{5405D423-9D0E-704C-95E0-779C4DF526BB}" type="slidenum">
              <a:rPr lang="en-US" smtClean="0"/>
              <a:t>20</a:t>
            </a:fld>
            <a:endParaRPr lang="en-US" dirty="0"/>
          </a:p>
        </p:txBody>
      </p:sp>
    </p:spTree>
    <p:extLst>
      <p:ext uri="{BB962C8B-B14F-4D97-AF65-F5344CB8AC3E}">
        <p14:creationId xmlns:p14="http://schemas.microsoft.com/office/powerpoint/2010/main" val="4240565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DA322-5B6D-C34D-823F-3EFF2BFD6972}"/>
              </a:ext>
            </a:extLst>
          </p:cNvPr>
          <p:cNvSpPr>
            <a:spLocks noGrp="1"/>
          </p:cNvSpPr>
          <p:nvPr>
            <p:ph type="title"/>
          </p:nvPr>
        </p:nvSpPr>
        <p:spPr>
          <a:xfrm>
            <a:off x="838200" y="945931"/>
            <a:ext cx="10515600" cy="744757"/>
          </a:xfrm>
        </p:spPr>
        <p:txBody>
          <a:bodyPr>
            <a:normAutofit fontScale="90000"/>
          </a:bodyPr>
          <a:lstStyle/>
          <a:p>
            <a:pPr algn="ctr"/>
            <a:r>
              <a:rPr lang="en-US" sz="3600" b="1" i="1" dirty="0"/>
              <a:t>Great Legislation Is Usually Bipartisan</a:t>
            </a:r>
            <a:br>
              <a:rPr lang="en-US" sz="3600" b="1" i="1" dirty="0"/>
            </a:br>
            <a:endParaRPr lang="en-US" sz="3600" b="1" i="1" dirty="0"/>
          </a:p>
        </p:txBody>
      </p:sp>
      <p:sp>
        <p:nvSpPr>
          <p:cNvPr id="3" name="Content Placeholder 2">
            <a:extLst>
              <a:ext uri="{FF2B5EF4-FFF2-40B4-BE49-F238E27FC236}">
                <a16:creationId xmlns:a16="http://schemas.microsoft.com/office/drawing/2014/main" id="{35126388-7B13-D947-890F-679B49D145A3}"/>
              </a:ext>
            </a:extLst>
          </p:cNvPr>
          <p:cNvSpPr>
            <a:spLocks noGrp="1"/>
          </p:cNvSpPr>
          <p:nvPr>
            <p:ph idx="1"/>
          </p:nvPr>
        </p:nvSpPr>
        <p:spPr/>
        <p:txBody>
          <a:bodyPr>
            <a:normAutofit fontScale="92500" lnSpcReduction="20000"/>
          </a:bodyPr>
          <a:lstStyle/>
          <a:p>
            <a:pPr marL="0" indent="0">
              <a:buNone/>
            </a:pPr>
            <a:r>
              <a:rPr lang="en-US" sz="2200" dirty="0"/>
              <a:t>Most important legislation in U.S. history like</a:t>
            </a:r>
          </a:p>
          <a:p>
            <a:pPr marL="685800">
              <a:lnSpc>
                <a:spcPct val="120000"/>
              </a:lnSpc>
              <a:spcBef>
                <a:spcPts val="0"/>
              </a:spcBef>
            </a:pPr>
            <a:r>
              <a:rPr lang="en-US" sz="2200" dirty="0"/>
              <a:t>Social Security, </a:t>
            </a:r>
          </a:p>
          <a:p>
            <a:pPr marL="685800">
              <a:lnSpc>
                <a:spcPct val="120000"/>
              </a:lnSpc>
              <a:spcBef>
                <a:spcPts val="0"/>
              </a:spcBef>
            </a:pPr>
            <a:r>
              <a:rPr lang="en-US" sz="2200" dirty="0"/>
              <a:t>The Interstate Highway System, </a:t>
            </a:r>
          </a:p>
          <a:p>
            <a:pPr marL="685800">
              <a:lnSpc>
                <a:spcPct val="120000"/>
              </a:lnSpc>
              <a:spcBef>
                <a:spcPts val="0"/>
              </a:spcBef>
            </a:pPr>
            <a:r>
              <a:rPr lang="en-US" sz="2200" dirty="0"/>
              <a:t>the Civil Rights Act, </a:t>
            </a:r>
          </a:p>
          <a:p>
            <a:pPr marL="685800">
              <a:lnSpc>
                <a:spcPct val="120000"/>
              </a:lnSpc>
              <a:spcBef>
                <a:spcPts val="0"/>
              </a:spcBef>
            </a:pPr>
            <a:r>
              <a:rPr lang="en-US" sz="2200" dirty="0"/>
              <a:t>Medicare, </a:t>
            </a:r>
          </a:p>
          <a:p>
            <a:pPr marL="685800">
              <a:lnSpc>
                <a:spcPct val="120000"/>
              </a:lnSpc>
              <a:spcBef>
                <a:spcPts val="0"/>
              </a:spcBef>
            </a:pPr>
            <a:r>
              <a:rPr lang="en-US" sz="2200" dirty="0"/>
              <a:t>The Food Stamp Program, </a:t>
            </a:r>
          </a:p>
          <a:p>
            <a:pPr marL="685800">
              <a:lnSpc>
                <a:spcPct val="120000"/>
              </a:lnSpc>
              <a:spcBef>
                <a:spcPts val="0"/>
              </a:spcBef>
            </a:pPr>
            <a:r>
              <a:rPr lang="en-US" sz="2200" dirty="0"/>
              <a:t>Social Security Reform, </a:t>
            </a:r>
          </a:p>
          <a:p>
            <a:pPr marL="685800">
              <a:lnSpc>
                <a:spcPct val="120000"/>
              </a:lnSpc>
              <a:spcBef>
                <a:spcPts val="0"/>
              </a:spcBef>
            </a:pPr>
            <a:r>
              <a:rPr lang="en-US" sz="2200" dirty="0"/>
              <a:t>Tax Reform Act of 1986, </a:t>
            </a:r>
          </a:p>
          <a:p>
            <a:pPr marL="685800">
              <a:lnSpc>
                <a:spcPct val="120000"/>
              </a:lnSpc>
              <a:spcBef>
                <a:spcPts val="0"/>
              </a:spcBef>
            </a:pPr>
            <a:r>
              <a:rPr lang="en-US" sz="2200" dirty="0"/>
              <a:t>Americans with Disabilities Act, </a:t>
            </a:r>
          </a:p>
          <a:p>
            <a:pPr marL="685800">
              <a:lnSpc>
                <a:spcPct val="120000"/>
              </a:lnSpc>
              <a:spcBef>
                <a:spcPts val="0"/>
              </a:spcBef>
            </a:pPr>
            <a:r>
              <a:rPr lang="en-US" sz="2200" dirty="0"/>
              <a:t>Welfare Reform 1996. </a:t>
            </a:r>
          </a:p>
          <a:p>
            <a:pPr marL="0" indent="0">
              <a:lnSpc>
                <a:spcPct val="120000"/>
              </a:lnSpc>
              <a:spcBef>
                <a:spcPts val="0"/>
              </a:spcBef>
              <a:buNone/>
            </a:pPr>
            <a:r>
              <a:rPr lang="en-US" sz="2200" dirty="0"/>
              <a:t>was passed with strong bipartisan majorities.</a:t>
            </a:r>
          </a:p>
          <a:p>
            <a:pPr marL="0" indent="0">
              <a:lnSpc>
                <a:spcPct val="120000"/>
              </a:lnSpc>
              <a:spcBef>
                <a:spcPts val="0"/>
              </a:spcBef>
              <a:buNone/>
            </a:pPr>
            <a:endParaRPr lang="en-US" sz="2200" dirty="0"/>
          </a:p>
          <a:p>
            <a:pPr marL="0" indent="0">
              <a:lnSpc>
                <a:spcPct val="120000"/>
              </a:lnSpc>
              <a:spcBef>
                <a:spcPts val="0"/>
              </a:spcBef>
              <a:buNone/>
            </a:pPr>
            <a:r>
              <a:rPr lang="en-US" sz="2100" dirty="0"/>
              <a:t>In recent years, the major legislation passed by only one party was The Affordable Care Act (Obamacare), and when the other party gained control, its focus was to undo the legislation (repeal &amp; replace.) </a:t>
            </a:r>
          </a:p>
          <a:p>
            <a:endParaRPr lang="en-US" sz="2200" dirty="0"/>
          </a:p>
          <a:p>
            <a:endParaRPr lang="en-US" sz="2900" dirty="0"/>
          </a:p>
          <a:p>
            <a:pPr marL="0" indent="0">
              <a:buNone/>
            </a:pPr>
            <a:endParaRPr lang="en-US" sz="2000" dirty="0"/>
          </a:p>
          <a:p>
            <a:pPr marL="0" indent="0">
              <a:buNone/>
            </a:pPr>
            <a:endParaRPr lang="en-US" sz="2000" dirty="0"/>
          </a:p>
        </p:txBody>
      </p:sp>
      <p:pic>
        <p:nvPicPr>
          <p:cNvPr id="4" name="Picture 3">
            <a:extLst>
              <a:ext uri="{FF2B5EF4-FFF2-40B4-BE49-F238E27FC236}">
                <a16:creationId xmlns:a16="http://schemas.microsoft.com/office/drawing/2014/main" id="{3D7F84AE-8CDF-2640-B90B-5B1BDDC68808}"/>
              </a:ext>
            </a:extLst>
          </p:cNvPr>
          <p:cNvPicPr>
            <a:picLocks noChangeAspect="1"/>
          </p:cNvPicPr>
          <p:nvPr/>
        </p:nvPicPr>
        <p:blipFill>
          <a:blip r:embed="rId2"/>
          <a:stretch>
            <a:fillRect/>
          </a:stretch>
        </p:blipFill>
        <p:spPr>
          <a:xfrm>
            <a:off x="0" y="2163"/>
            <a:ext cx="3086100" cy="876300"/>
          </a:xfrm>
          <a:prstGeom prst="rect">
            <a:avLst/>
          </a:prstGeom>
        </p:spPr>
      </p:pic>
      <p:sp>
        <p:nvSpPr>
          <p:cNvPr id="6" name="Slide Number Placeholder 5">
            <a:extLst>
              <a:ext uri="{FF2B5EF4-FFF2-40B4-BE49-F238E27FC236}">
                <a16:creationId xmlns:a16="http://schemas.microsoft.com/office/drawing/2014/main" id="{3C923FE0-BF03-754C-9AC4-A235D4D1C30A}"/>
              </a:ext>
            </a:extLst>
          </p:cNvPr>
          <p:cNvSpPr>
            <a:spLocks noGrp="1"/>
          </p:cNvSpPr>
          <p:nvPr>
            <p:ph type="sldNum" sz="quarter" idx="12"/>
          </p:nvPr>
        </p:nvSpPr>
        <p:spPr/>
        <p:txBody>
          <a:bodyPr/>
          <a:lstStyle/>
          <a:p>
            <a:fld id="{5405D423-9D0E-704C-95E0-779C4DF526BB}" type="slidenum">
              <a:rPr lang="en-US" smtClean="0"/>
              <a:t>21</a:t>
            </a:fld>
            <a:endParaRPr lang="en-US" dirty="0"/>
          </a:p>
        </p:txBody>
      </p:sp>
    </p:spTree>
    <p:extLst>
      <p:ext uri="{BB962C8B-B14F-4D97-AF65-F5344CB8AC3E}">
        <p14:creationId xmlns:p14="http://schemas.microsoft.com/office/powerpoint/2010/main" val="1098604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1C9CA-BCD0-154B-938B-C8A7627BD6BE}"/>
              </a:ext>
            </a:extLst>
          </p:cNvPr>
          <p:cNvSpPr>
            <a:spLocks noGrp="1"/>
          </p:cNvSpPr>
          <p:nvPr>
            <p:ph type="title"/>
          </p:nvPr>
        </p:nvSpPr>
        <p:spPr/>
        <p:txBody>
          <a:bodyPr>
            <a:normAutofit/>
          </a:bodyPr>
          <a:lstStyle/>
          <a:p>
            <a:pPr algn="ctr"/>
            <a:r>
              <a:rPr lang="en-US" sz="3600" b="1" i="1" dirty="0"/>
              <a:t>Stalemating Government</a:t>
            </a:r>
          </a:p>
        </p:txBody>
      </p:sp>
      <p:sp>
        <p:nvSpPr>
          <p:cNvPr id="3" name="Content Placeholder 2">
            <a:extLst>
              <a:ext uri="{FF2B5EF4-FFF2-40B4-BE49-F238E27FC236}">
                <a16:creationId xmlns:a16="http://schemas.microsoft.com/office/drawing/2014/main" id="{71DF8771-33CE-374F-80ED-67C39642D75A}"/>
              </a:ext>
            </a:extLst>
          </p:cNvPr>
          <p:cNvSpPr>
            <a:spLocks noGrp="1"/>
          </p:cNvSpPr>
          <p:nvPr>
            <p:ph idx="1"/>
          </p:nvPr>
        </p:nvSpPr>
        <p:spPr/>
        <p:txBody>
          <a:bodyPr>
            <a:normAutofit/>
          </a:bodyPr>
          <a:lstStyle/>
          <a:p>
            <a:pPr marL="0" indent="0">
              <a:buNone/>
            </a:pPr>
            <a:r>
              <a:rPr lang="en-US" sz="2000" dirty="0"/>
              <a:t>When Omnibus bills have the support of only one party, </a:t>
            </a:r>
          </a:p>
          <a:p>
            <a:pPr marL="685800"/>
            <a:r>
              <a:rPr lang="en-US" sz="2000" dirty="0"/>
              <a:t>Cooperation between the parties ceases to exist. </a:t>
            </a:r>
          </a:p>
          <a:p>
            <a:pPr marL="685800"/>
            <a:r>
              <a:rPr lang="en-US" sz="2000" dirty="0"/>
              <a:t>Instead of working together to legislate in the interests of all Americans, the two parties become islands fighting each other. </a:t>
            </a:r>
          </a:p>
          <a:p>
            <a:pPr marL="685800"/>
            <a:r>
              <a:rPr lang="en-US" sz="2000" dirty="0"/>
              <a:t>With bills too complex for voters to understand the public becomes increasingly alienated from its elected officials. </a:t>
            </a:r>
          </a:p>
          <a:p>
            <a:pPr marL="685800"/>
            <a:r>
              <a:rPr lang="en-US" sz="2000" dirty="0"/>
              <a:t>The two parties continue to war over issues few understand. </a:t>
            </a:r>
          </a:p>
          <a:p>
            <a:pPr marL="685800">
              <a:buNone/>
            </a:pPr>
            <a:endParaRPr lang="en-US" dirty="0"/>
          </a:p>
          <a:p>
            <a:endParaRPr lang="en-US" dirty="0"/>
          </a:p>
        </p:txBody>
      </p:sp>
      <p:pic>
        <p:nvPicPr>
          <p:cNvPr id="4" name="Picture 3">
            <a:extLst>
              <a:ext uri="{FF2B5EF4-FFF2-40B4-BE49-F238E27FC236}">
                <a16:creationId xmlns:a16="http://schemas.microsoft.com/office/drawing/2014/main" id="{B5ADF3DB-0297-DD41-8351-0006DEC17DA7}"/>
              </a:ext>
            </a:extLst>
          </p:cNvPr>
          <p:cNvPicPr>
            <a:picLocks noChangeAspect="1"/>
          </p:cNvPicPr>
          <p:nvPr/>
        </p:nvPicPr>
        <p:blipFill>
          <a:blip r:embed="rId2"/>
          <a:stretch>
            <a:fillRect/>
          </a:stretch>
        </p:blipFill>
        <p:spPr>
          <a:xfrm>
            <a:off x="0" y="-70757"/>
            <a:ext cx="3086100" cy="876300"/>
          </a:xfrm>
          <a:prstGeom prst="rect">
            <a:avLst/>
          </a:prstGeom>
        </p:spPr>
      </p:pic>
      <p:sp>
        <p:nvSpPr>
          <p:cNvPr id="6" name="Slide Number Placeholder 5">
            <a:extLst>
              <a:ext uri="{FF2B5EF4-FFF2-40B4-BE49-F238E27FC236}">
                <a16:creationId xmlns:a16="http://schemas.microsoft.com/office/drawing/2014/main" id="{0E5014D3-9829-7C45-8ECF-2379888DB94F}"/>
              </a:ext>
            </a:extLst>
          </p:cNvPr>
          <p:cNvSpPr>
            <a:spLocks noGrp="1"/>
          </p:cNvSpPr>
          <p:nvPr>
            <p:ph type="sldNum" sz="quarter" idx="12"/>
          </p:nvPr>
        </p:nvSpPr>
        <p:spPr/>
        <p:txBody>
          <a:bodyPr/>
          <a:lstStyle/>
          <a:p>
            <a:fld id="{5405D423-9D0E-704C-95E0-779C4DF526BB}" type="slidenum">
              <a:rPr lang="en-US" smtClean="0"/>
              <a:t>22</a:t>
            </a:fld>
            <a:endParaRPr lang="en-US" dirty="0"/>
          </a:p>
        </p:txBody>
      </p:sp>
    </p:spTree>
    <p:extLst>
      <p:ext uri="{BB962C8B-B14F-4D97-AF65-F5344CB8AC3E}">
        <p14:creationId xmlns:p14="http://schemas.microsoft.com/office/powerpoint/2010/main" val="385152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C03F3-40E9-5546-997D-A253270B39CC}"/>
              </a:ext>
            </a:extLst>
          </p:cNvPr>
          <p:cNvSpPr>
            <a:spLocks noGrp="1"/>
          </p:cNvSpPr>
          <p:nvPr>
            <p:ph type="title"/>
          </p:nvPr>
        </p:nvSpPr>
        <p:spPr>
          <a:xfrm>
            <a:off x="838200" y="876300"/>
            <a:ext cx="10515600" cy="814388"/>
          </a:xfrm>
        </p:spPr>
        <p:txBody>
          <a:bodyPr>
            <a:normAutofit/>
          </a:bodyPr>
          <a:lstStyle/>
          <a:p>
            <a:pPr algn="ctr"/>
            <a:r>
              <a:rPr lang="en-US" sz="3600" b="1" i="1" dirty="0"/>
              <a:t>Congress Throws a Hail Mary</a:t>
            </a:r>
          </a:p>
        </p:txBody>
      </p:sp>
      <p:sp>
        <p:nvSpPr>
          <p:cNvPr id="3" name="Content Placeholder 2">
            <a:extLst>
              <a:ext uri="{FF2B5EF4-FFF2-40B4-BE49-F238E27FC236}">
                <a16:creationId xmlns:a16="http://schemas.microsoft.com/office/drawing/2014/main" id="{BA2F8E0D-D61F-C94C-96B3-0376217CA311}"/>
              </a:ext>
            </a:extLst>
          </p:cNvPr>
          <p:cNvSpPr>
            <a:spLocks noGrp="1"/>
          </p:cNvSpPr>
          <p:nvPr>
            <p:ph idx="1"/>
          </p:nvPr>
        </p:nvSpPr>
        <p:spPr/>
        <p:txBody>
          <a:bodyPr>
            <a:normAutofit/>
          </a:bodyPr>
          <a:lstStyle/>
          <a:p>
            <a:pPr marL="0" indent="0">
              <a:buNone/>
            </a:pPr>
            <a:r>
              <a:rPr lang="en-US" sz="2000" dirty="0"/>
              <a:t>If Omnibus bills confuse voters, increase partisanship, stalemate government, and often fail, why do politicians continue to introduce them?</a:t>
            </a:r>
            <a:endParaRPr lang="en-US" dirty="0"/>
          </a:p>
          <a:p>
            <a:pPr lvl="1"/>
            <a:r>
              <a:rPr lang="en-US" sz="2000" b="1" dirty="0"/>
              <a:t>The answer is: Partisan Politics</a:t>
            </a:r>
            <a:endParaRPr lang="en-US" b="1" dirty="0"/>
          </a:p>
          <a:p>
            <a:pPr marL="0" lvl="1" indent="0">
              <a:buNone/>
            </a:pPr>
            <a:endParaRPr lang="en-US" sz="2000" dirty="0"/>
          </a:p>
          <a:p>
            <a:pPr marL="0" lvl="1" indent="0">
              <a:buNone/>
            </a:pPr>
            <a:r>
              <a:rPr lang="en-US" sz="2000" dirty="0"/>
              <a:t>Look at  any Omnibus bill and you will see  buried inside it issues that have little relation to the bill and that have no chance of passing unless they are hidden in a bill too complex for people to understand</a:t>
            </a:r>
            <a:r>
              <a:rPr lang="en-US" sz="2000" b="1" dirty="0"/>
              <a:t>. </a:t>
            </a:r>
            <a:r>
              <a:rPr lang="en-US" sz="2000" dirty="0"/>
              <a:t>This is the politicians’ way of saying</a:t>
            </a:r>
          </a:p>
          <a:p>
            <a:pPr marL="0" lvl="1" indent="0">
              <a:buNone/>
            </a:pPr>
            <a:endParaRPr lang="en-US" b="1" dirty="0"/>
          </a:p>
          <a:p>
            <a:pPr marL="342900" lvl="1" indent="-342900"/>
            <a:r>
              <a:rPr lang="en-US" sz="2000" b="1" dirty="0"/>
              <a:t>“Right now, we have power. If the next election works against us, we will lose our chance. Let’s pack in everything we can and go for the big win.”  </a:t>
            </a:r>
          </a:p>
          <a:p>
            <a:pPr marL="342900" lvl="1" indent="-342900"/>
            <a:endParaRPr lang="en-US" sz="2000" b="1" dirty="0"/>
          </a:p>
          <a:p>
            <a:pPr marL="342900" lvl="1" indent="-342900"/>
            <a:r>
              <a:rPr lang="en-US" sz="2000" b="1" dirty="0"/>
              <a:t>In sports parlance, we would call this strategy a </a:t>
            </a:r>
            <a:r>
              <a:rPr lang="en-US" sz="3200" b="1" dirty="0"/>
              <a:t>“Hail Mary.” </a:t>
            </a:r>
          </a:p>
          <a:p>
            <a:pPr marL="342900" lvl="1" indent="-342900"/>
            <a:endParaRPr lang="en-US" dirty="0"/>
          </a:p>
          <a:p>
            <a:pPr marL="0" lvl="1" indent="0">
              <a:buNone/>
            </a:pPr>
            <a:endParaRPr lang="en-US" dirty="0"/>
          </a:p>
        </p:txBody>
      </p:sp>
      <p:pic>
        <p:nvPicPr>
          <p:cNvPr id="4" name="Picture 3">
            <a:extLst>
              <a:ext uri="{FF2B5EF4-FFF2-40B4-BE49-F238E27FC236}">
                <a16:creationId xmlns:a16="http://schemas.microsoft.com/office/drawing/2014/main" id="{B2FD6181-CBE9-A048-8D06-8D2F8E438775}"/>
              </a:ext>
            </a:extLst>
          </p:cNvPr>
          <p:cNvPicPr>
            <a:picLocks noChangeAspect="1"/>
          </p:cNvPicPr>
          <p:nvPr/>
        </p:nvPicPr>
        <p:blipFill>
          <a:blip r:embed="rId2"/>
          <a:stretch>
            <a:fillRect/>
          </a:stretch>
        </p:blipFill>
        <p:spPr>
          <a:xfrm>
            <a:off x="0" y="0"/>
            <a:ext cx="3086100" cy="876300"/>
          </a:xfrm>
          <a:prstGeom prst="rect">
            <a:avLst/>
          </a:prstGeom>
        </p:spPr>
      </p:pic>
      <p:sp>
        <p:nvSpPr>
          <p:cNvPr id="6" name="Slide Number Placeholder 5">
            <a:extLst>
              <a:ext uri="{FF2B5EF4-FFF2-40B4-BE49-F238E27FC236}">
                <a16:creationId xmlns:a16="http://schemas.microsoft.com/office/drawing/2014/main" id="{59EF9803-2204-D542-8F8D-8AD4C82A46EE}"/>
              </a:ext>
            </a:extLst>
          </p:cNvPr>
          <p:cNvSpPr>
            <a:spLocks noGrp="1"/>
          </p:cNvSpPr>
          <p:nvPr>
            <p:ph type="sldNum" sz="quarter" idx="12"/>
          </p:nvPr>
        </p:nvSpPr>
        <p:spPr/>
        <p:txBody>
          <a:bodyPr/>
          <a:lstStyle/>
          <a:p>
            <a:fld id="{5405D423-9D0E-704C-95E0-779C4DF526BB}" type="slidenum">
              <a:rPr lang="en-US" smtClean="0"/>
              <a:t>23</a:t>
            </a:fld>
            <a:endParaRPr lang="en-US" dirty="0"/>
          </a:p>
        </p:txBody>
      </p:sp>
    </p:spTree>
    <p:extLst>
      <p:ext uri="{BB962C8B-B14F-4D97-AF65-F5344CB8AC3E}">
        <p14:creationId xmlns:p14="http://schemas.microsoft.com/office/powerpoint/2010/main" val="752088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0A131-AA38-2347-950D-12B1410AE03B}"/>
              </a:ext>
            </a:extLst>
          </p:cNvPr>
          <p:cNvSpPr>
            <a:spLocks noGrp="1"/>
          </p:cNvSpPr>
          <p:nvPr>
            <p:ph type="title"/>
          </p:nvPr>
        </p:nvSpPr>
        <p:spPr/>
        <p:txBody>
          <a:bodyPr>
            <a:normAutofit/>
          </a:bodyPr>
          <a:lstStyle/>
          <a:p>
            <a:pPr algn="ctr"/>
            <a:r>
              <a:rPr lang="en-US" sz="3600" b="1" i="1" dirty="0"/>
              <a:t>HR-1 Sleight of Hand</a:t>
            </a:r>
          </a:p>
        </p:txBody>
      </p:sp>
      <p:sp>
        <p:nvSpPr>
          <p:cNvPr id="3" name="Content Placeholder 2">
            <a:extLst>
              <a:ext uri="{FF2B5EF4-FFF2-40B4-BE49-F238E27FC236}">
                <a16:creationId xmlns:a16="http://schemas.microsoft.com/office/drawing/2014/main" id="{2BA13C61-AB93-C44E-BBAB-643E8F16C88C}"/>
              </a:ext>
            </a:extLst>
          </p:cNvPr>
          <p:cNvSpPr>
            <a:spLocks noGrp="1"/>
          </p:cNvSpPr>
          <p:nvPr>
            <p:ph idx="1"/>
          </p:nvPr>
        </p:nvSpPr>
        <p:spPr>
          <a:xfrm>
            <a:off x="838200" y="1690687"/>
            <a:ext cx="10515600" cy="4486275"/>
          </a:xfrm>
        </p:spPr>
        <p:txBody>
          <a:bodyPr>
            <a:normAutofit fontScale="25000" lnSpcReduction="20000"/>
          </a:bodyPr>
          <a:lstStyle/>
          <a:p>
            <a:pPr marL="0" lvl="0" indent="0">
              <a:buNone/>
            </a:pPr>
            <a:r>
              <a:rPr lang="en-US" sz="8000" dirty="0"/>
              <a:t>HR-1 has many sections that would improve our elections, but Democrats snuck in sections that would be deal breakers. </a:t>
            </a:r>
          </a:p>
          <a:p>
            <a:pPr>
              <a:lnSpc>
                <a:spcPct val="120000"/>
              </a:lnSpc>
              <a:spcBef>
                <a:spcPts val="1200"/>
              </a:spcBef>
            </a:pPr>
            <a:r>
              <a:rPr lang="en-US" sz="7200" b="1" dirty="0"/>
              <a:t>Granting statehood to the District of Columbia and giving Territories the right to vote. </a:t>
            </a:r>
          </a:p>
          <a:p>
            <a:pPr lvl="1">
              <a:lnSpc>
                <a:spcPct val="120000"/>
              </a:lnSpc>
              <a:spcBef>
                <a:spcPts val="0"/>
              </a:spcBef>
            </a:pPr>
            <a:r>
              <a:rPr lang="en-US" sz="6400" dirty="0"/>
              <a:t>These may be good actions, but they are partisan as D.C. and the territories are strongly Democratic.</a:t>
            </a:r>
          </a:p>
          <a:p>
            <a:pPr lvl="1">
              <a:lnSpc>
                <a:spcPct val="120000"/>
              </a:lnSpc>
              <a:spcBef>
                <a:spcPts val="0"/>
              </a:spcBef>
            </a:pPr>
            <a:r>
              <a:rPr lang="en-US" sz="6400" dirty="0"/>
              <a:t>Votes for statehood have always been passed separately. </a:t>
            </a:r>
          </a:p>
          <a:p>
            <a:pPr lvl="0">
              <a:lnSpc>
                <a:spcPct val="120000"/>
              </a:lnSpc>
              <a:spcBef>
                <a:spcPts val="0"/>
              </a:spcBef>
            </a:pPr>
            <a:r>
              <a:rPr lang="en-US" sz="7200" b="1" dirty="0"/>
              <a:t>Presidential Tax Transparency</a:t>
            </a:r>
          </a:p>
          <a:p>
            <a:pPr lvl="1">
              <a:lnSpc>
                <a:spcPct val="120000"/>
              </a:lnSpc>
              <a:spcBef>
                <a:spcPts val="0"/>
              </a:spcBef>
            </a:pPr>
            <a:r>
              <a:rPr lang="en-US" sz="6400" dirty="0"/>
              <a:t>Making Presidential candidates release 10 years of tax returns.---Do you hear the name Donald Trump? </a:t>
            </a:r>
          </a:p>
          <a:p>
            <a:pPr marL="228600" lvl="1">
              <a:lnSpc>
                <a:spcPct val="120000"/>
              </a:lnSpc>
              <a:spcBef>
                <a:spcPts val="0"/>
              </a:spcBef>
            </a:pPr>
            <a:r>
              <a:rPr lang="en-US" sz="7200" b="1" dirty="0"/>
              <a:t>Presidential Conflicts of Interest</a:t>
            </a:r>
          </a:p>
          <a:p>
            <a:pPr marL="685800" lvl="2">
              <a:lnSpc>
                <a:spcPct val="120000"/>
              </a:lnSpc>
              <a:spcBef>
                <a:spcPts val="0"/>
              </a:spcBef>
            </a:pPr>
            <a:r>
              <a:rPr lang="en-US" sz="6400" dirty="0"/>
              <a:t>Making government officials divulge financial conflicts of interest. Do you hear the name Donald Trump?</a:t>
            </a:r>
          </a:p>
          <a:p>
            <a:pPr marL="342900" lvl="2" indent="-342900">
              <a:lnSpc>
                <a:spcPct val="120000"/>
              </a:lnSpc>
              <a:spcBef>
                <a:spcPts val="0"/>
              </a:spcBef>
            </a:pPr>
            <a:r>
              <a:rPr lang="en-US" sz="7200" b="1" dirty="0"/>
              <a:t>Executive Branch Ethics Enforcement Act of 2019. </a:t>
            </a:r>
          </a:p>
          <a:p>
            <a:pPr marL="742950" lvl="3" indent="-285750">
              <a:lnSpc>
                <a:spcPct val="120000"/>
              </a:lnSpc>
              <a:spcBef>
                <a:spcPts val="0"/>
              </a:spcBef>
            </a:pPr>
            <a:r>
              <a:rPr lang="en-US" sz="6400" dirty="0"/>
              <a:t>Designed to get at all the ethics violations Democrats claimed were in the Trump Administration. </a:t>
            </a:r>
            <a:endParaRPr lang="en-US" sz="3800" dirty="0"/>
          </a:p>
          <a:p>
            <a:pPr marL="342900" lvl="2" indent="-342900">
              <a:lnSpc>
                <a:spcPct val="120000"/>
              </a:lnSpc>
              <a:spcBef>
                <a:spcPts val="0"/>
              </a:spcBef>
            </a:pPr>
            <a:r>
              <a:rPr lang="en-US" sz="7200" b="1" dirty="0"/>
              <a:t>Federal funding of Campaigns</a:t>
            </a:r>
          </a:p>
          <a:p>
            <a:pPr marL="742950" lvl="3" indent="-285750">
              <a:lnSpc>
                <a:spcPct val="120000"/>
              </a:lnSpc>
              <a:spcBef>
                <a:spcPts val="0"/>
              </a:spcBef>
            </a:pPr>
            <a:r>
              <a:rPr lang="en-US" sz="6400" dirty="0"/>
              <a:t>Sounds good, but has anyone studied its impact?</a:t>
            </a:r>
            <a:endParaRPr lang="en-US" sz="3800" dirty="0"/>
          </a:p>
          <a:p>
            <a:pPr lvl="0">
              <a:lnSpc>
                <a:spcPct val="120000"/>
              </a:lnSpc>
              <a:spcBef>
                <a:spcPts val="0"/>
              </a:spcBef>
            </a:pPr>
            <a:r>
              <a:rPr lang="en-US" sz="7200" b="1" dirty="0"/>
              <a:t>Congressional redistricting reform. </a:t>
            </a:r>
          </a:p>
          <a:p>
            <a:pPr lvl="1">
              <a:lnSpc>
                <a:spcPct val="120000"/>
              </a:lnSpc>
              <a:spcBef>
                <a:spcPts val="0"/>
              </a:spcBef>
            </a:pPr>
            <a:r>
              <a:rPr lang="en-US" sz="6000" dirty="0"/>
              <a:t>Changing the way states draw election boundaries without debate. Redistricting is a mess but hiding it in an Omnibus bill is not the way to solve it. </a:t>
            </a:r>
          </a:p>
        </p:txBody>
      </p:sp>
      <p:pic>
        <p:nvPicPr>
          <p:cNvPr id="4" name="Picture 3">
            <a:extLst>
              <a:ext uri="{FF2B5EF4-FFF2-40B4-BE49-F238E27FC236}">
                <a16:creationId xmlns:a16="http://schemas.microsoft.com/office/drawing/2014/main" id="{F594C735-62EA-3145-839D-1F1E52B681DF}"/>
              </a:ext>
            </a:extLst>
          </p:cNvPr>
          <p:cNvPicPr>
            <a:picLocks noChangeAspect="1"/>
          </p:cNvPicPr>
          <p:nvPr/>
        </p:nvPicPr>
        <p:blipFill>
          <a:blip r:embed="rId2"/>
          <a:stretch>
            <a:fillRect/>
          </a:stretch>
        </p:blipFill>
        <p:spPr>
          <a:xfrm>
            <a:off x="0" y="-70757"/>
            <a:ext cx="3086100" cy="876300"/>
          </a:xfrm>
          <a:prstGeom prst="rect">
            <a:avLst/>
          </a:prstGeom>
        </p:spPr>
      </p:pic>
      <p:sp>
        <p:nvSpPr>
          <p:cNvPr id="6" name="Slide Number Placeholder 5">
            <a:extLst>
              <a:ext uri="{FF2B5EF4-FFF2-40B4-BE49-F238E27FC236}">
                <a16:creationId xmlns:a16="http://schemas.microsoft.com/office/drawing/2014/main" id="{D13153CC-BD06-A842-A5AD-A006787DCD05}"/>
              </a:ext>
            </a:extLst>
          </p:cNvPr>
          <p:cNvSpPr>
            <a:spLocks noGrp="1"/>
          </p:cNvSpPr>
          <p:nvPr>
            <p:ph type="sldNum" sz="quarter" idx="12"/>
          </p:nvPr>
        </p:nvSpPr>
        <p:spPr/>
        <p:txBody>
          <a:bodyPr/>
          <a:lstStyle/>
          <a:p>
            <a:fld id="{5405D423-9D0E-704C-95E0-779C4DF526BB}" type="slidenum">
              <a:rPr lang="en-US" smtClean="0"/>
              <a:t>24</a:t>
            </a:fld>
            <a:endParaRPr lang="en-US" dirty="0"/>
          </a:p>
        </p:txBody>
      </p:sp>
    </p:spTree>
    <p:extLst>
      <p:ext uri="{BB962C8B-B14F-4D97-AF65-F5344CB8AC3E}">
        <p14:creationId xmlns:p14="http://schemas.microsoft.com/office/powerpoint/2010/main" val="1736030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F3800-BBF3-1348-B805-33758873E8A3}"/>
              </a:ext>
            </a:extLst>
          </p:cNvPr>
          <p:cNvSpPr>
            <a:spLocks noGrp="1"/>
          </p:cNvSpPr>
          <p:nvPr>
            <p:ph type="title"/>
          </p:nvPr>
        </p:nvSpPr>
        <p:spPr/>
        <p:txBody>
          <a:bodyPr>
            <a:normAutofit/>
          </a:bodyPr>
          <a:lstStyle/>
          <a:p>
            <a:pPr algn="ctr"/>
            <a:r>
              <a:rPr lang="en-US" sz="3600" b="1" i="1" dirty="0"/>
              <a:t>Build Back Better Sleight of Hand</a:t>
            </a:r>
          </a:p>
        </p:txBody>
      </p:sp>
      <p:sp>
        <p:nvSpPr>
          <p:cNvPr id="3" name="Content Placeholder 2">
            <a:extLst>
              <a:ext uri="{FF2B5EF4-FFF2-40B4-BE49-F238E27FC236}">
                <a16:creationId xmlns:a16="http://schemas.microsoft.com/office/drawing/2014/main" id="{DF2FCCCA-18BD-8A4D-B460-B9345F609BA7}"/>
              </a:ext>
            </a:extLst>
          </p:cNvPr>
          <p:cNvSpPr>
            <a:spLocks noGrp="1"/>
          </p:cNvSpPr>
          <p:nvPr>
            <p:ph idx="1"/>
          </p:nvPr>
        </p:nvSpPr>
        <p:spPr>
          <a:xfrm>
            <a:off x="838200" y="1383323"/>
            <a:ext cx="10515600" cy="4985946"/>
          </a:xfrm>
        </p:spPr>
        <p:txBody>
          <a:bodyPr>
            <a:normAutofit fontScale="62500" lnSpcReduction="20000"/>
          </a:bodyPr>
          <a:lstStyle/>
          <a:p>
            <a:pPr marL="0" indent="0">
              <a:spcBef>
                <a:spcPts val="400"/>
              </a:spcBef>
              <a:buNone/>
            </a:pPr>
            <a:r>
              <a:rPr lang="en-US" sz="2900" dirty="0"/>
              <a:t>Build Back Better has policies that have little to do with Building (i.e.. granting citizenship to large numbers of people living in the U.S.) or would seem to have relatively limited support among voters (I.e.. providing offshore wind for U.S. territories.) </a:t>
            </a:r>
          </a:p>
          <a:p>
            <a:pPr marL="754380" indent="-342900">
              <a:spcBef>
                <a:spcPts val="400"/>
              </a:spcBef>
            </a:pPr>
            <a:endParaRPr lang="en-US" sz="2300" dirty="0"/>
          </a:p>
          <a:p>
            <a:pPr marL="754380" indent="-342900">
              <a:lnSpc>
                <a:spcPct val="120000"/>
              </a:lnSpc>
              <a:spcBef>
                <a:spcPts val="0"/>
              </a:spcBef>
            </a:pPr>
            <a:r>
              <a:rPr lang="en-US" sz="2900" dirty="0"/>
              <a:t>Wildlife Service funding for trails. </a:t>
            </a:r>
          </a:p>
          <a:p>
            <a:pPr marL="754380" indent="-342900">
              <a:lnSpc>
                <a:spcPct val="120000"/>
              </a:lnSpc>
              <a:spcBef>
                <a:spcPts val="0"/>
              </a:spcBef>
            </a:pPr>
            <a:r>
              <a:rPr lang="en-US" sz="2900" dirty="0"/>
              <a:t>Urban Agriculture </a:t>
            </a:r>
          </a:p>
          <a:p>
            <a:pPr marL="754380" indent="-342900">
              <a:lnSpc>
                <a:spcPct val="120000"/>
              </a:lnSpc>
              <a:spcBef>
                <a:spcPts val="0"/>
              </a:spcBef>
            </a:pPr>
            <a:r>
              <a:rPr lang="en-US" sz="2900" dirty="0"/>
              <a:t>Tuition Assistance for Students at Historically Black Colleges </a:t>
            </a:r>
          </a:p>
          <a:p>
            <a:pPr marL="754380" indent="-342900">
              <a:lnSpc>
                <a:spcPct val="120000"/>
              </a:lnSpc>
              <a:spcBef>
                <a:spcPts val="0"/>
              </a:spcBef>
            </a:pPr>
            <a:r>
              <a:rPr lang="en-US" sz="2900" dirty="0"/>
              <a:t>Migrant &amp; Seasonal Farmworker Programs.</a:t>
            </a:r>
          </a:p>
          <a:p>
            <a:pPr marL="754380" indent="-342900">
              <a:lnSpc>
                <a:spcPct val="120000"/>
              </a:lnSpc>
              <a:spcBef>
                <a:spcPts val="0"/>
              </a:spcBef>
            </a:pPr>
            <a:r>
              <a:rPr lang="en-US" sz="2900" dirty="0"/>
              <a:t>Family Violence Prevention</a:t>
            </a:r>
          </a:p>
          <a:p>
            <a:pPr marL="754380" indent="-342900">
              <a:lnSpc>
                <a:spcPct val="120000"/>
              </a:lnSpc>
              <a:spcBef>
                <a:spcPts val="0"/>
              </a:spcBef>
            </a:pPr>
            <a:r>
              <a:rPr lang="en-US" sz="2900" dirty="0"/>
              <a:t>Pregnancy Assistance Fund</a:t>
            </a:r>
          </a:p>
          <a:p>
            <a:pPr marL="754380" indent="-342900">
              <a:lnSpc>
                <a:spcPct val="120000"/>
              </a:lnSpc>
              <a:spcBef>
                <a:spcPts val="0"/>
              </a:spcBef>
            </a:pPr>
            <a:r>
              <a:rPr lang="fr-FR" sz="2900" dirty="0"/>
              <a:t>Law full permanent résidence for certain entrants. </a:t>
            </a:r>
          </a:p>
          <a:p>
            <a:pPr marL="754380" indent="-342900">
              <a:lnSpc>
                <a:spcPct val="120000"/>
              </a:lnSpc>
              <a:spcBef>
                <a:spcPts val="0"/>
              </a:spcBef>
            </a:pPr>
            <a:r>
              <a:rPr lang="en-US" sz="2900" dirty="0"/>
              <a:t>Modification of Visa Provisions</a:t>
            </a:r>
          </a:p>
          <a:p>
            <a:pPr marL="754380" indent="-342900">
              <a:lnSpc>
                <a:spcPct val="120000"/>
              </a:lnSpc>
              <a:spcBef>
                <a:spcPts val="0"/>
              </a:spcBef>
            </a:pPr>
            <a:r>
              <a:rPr lang="en-US" sz="2900" dirty="0"/>
              <a:t>Every Kid Outdoors</a:t>
            </a:r>
          </a:p>
          <a:p>
            <a:pPr marL="754380" indent="-342900">
              <a:lnSpc>
                <a:spcPct val="120000"/>
              </a:lnSpc>
              <a:spcBef>
                <a:spcPts val="0"/>
              </a:spcBef>
            </a:pPr>
            <a:r>
              <a:rPr lang="en-US" sz="2900" dirty="0"/>
              <a:t>Park Service Climate Resilience</a:t>
            </a:r>
          </a:p>
          <a:p>
            <a:pPr marL="754380" indent="-342900">
              <a:lnSpc>
                <a:spcPct val="120000"/>
              </a:lnSpc>
              <a:spcBef>
                <a:spcPts val="0"/>
              </a:spcBef>
            </a:pPr>
            <a:r>
              <a:rPr lang="en-US" sz="2900" dirty="0"/>
              <a:t>Great Lakes Icebreaker</a:t>
            </a:r>
          </a:p>
          <a:p>
            <a:pPr marL="754380" indent="-342900">
              <a:lnSpc>
                <a:spcPct val="120000"/>
              </a:lnSpc>
              <a:spcBef>
                <a:spcPts val="0"/>
              </a:spcBef>
            </a:pPr>
            <a:r>
              <a:rPr lang="en-US" sz="2900" dirty="0"/>
              <a:t>21st Century Sustainable and Equitable Communities</a:t>
            </a:r>
          </a:p>
          <a:p>
            <a:pPr marL="754380" indent="-342900">
              <a:lnSpc>
                <a:spcPct val="120000"/>
              </a:lnSpc>
              <a:spcBef>
                <a:spcPts val="0"/>
              </a:spcBef>
            </a:pPr>
            <a:r>
              <a:rPr lang="en-US" sz="2900" dirty="0"/>
              <a:t>Offshore Wind for the territories.</a:t>
            </a:r>
          </a:p>
          <a:p>
            <a:pPr marL="754380" indent="-342900">
              <a:lnSpc>
                <a:spcPct val="120000"/>
              </a:lnSpc>
              <a:spcBef>
                <a:spcPts val="0"/>
              </a:spcBef>
            </a:pPr>
            <a:endParaRPr lang="en-US" sz="2300" b="1" dirty="0"/>
          </a:p>
          <a:p>
            <a:pPr marL="0" indent="0">
              <a:lnSpc>
                <a:spcPct val="120000"/>
              </a:lnSpc>
              <a:spcBef>
                <a:spcPts val="0"/>
              </a:spcBef>
              <a:buNone/>
            </a:pPr>
            <a:r>
              <a:rPr lang="en-US" sz="2900" dirty="0"/>
              <a:t>The authors of this bill inserted these and other jewels that they knew could never pass Congress. </a:t>
            </a:r>
            <a:endParaRPr lang="en-US" sz="2400" dirty="0"/>
          </a:p>
          <a:p>
            <a:pPr marL="0" indent="0">
              <a:lnSpc>
                <a:spcPct val="120000"/>
              </a:lnSpc>
              <a:spcBef>
                <a:spcPts val="0"/>
              </a:spcBef>
              <a:buNone/>
            </a:pPr>
            <a:endParaRPr lang="en-US" dirty="0"/>
          </a:p>
          <a:p>
            <a:pPr marL="0" indent="0">
              <a:lnSpc>
                <a:spcPct val="120000"/>
              </a:lnSpc>
              <a:spcBef>
                <a:spcPts val="0"/>
              </a:spcBef>
              <a:buNone/>
            </a:pPr>
            <a:endParaRPr lang="en-US" dirty="0"/>
          </a:p>
          <a:p>
            <a:pPr marL="0" indent="0">
              <a:lnSpc>
                <a:spcPct val="120000"/>
              </a:lnSpc>
              <a:spcBef>
                <a:spcPts val="0"/>
              </a:spcBef>
              <a:buNone/>
            </a:pPr>
            <a:endParaRPr lang="en-US" dirty="0"/>
          </a:p>
        </p:txBody>
      </p:sp>
      <p:pic>
        <p:nvPicPr>
          <p:cNvPr id="4" name="Picture 3">
            <a:extLst>
              <a:ext uri="{FF2B5EF4-FFF2-40B4-BE49-F238E27FC236}">
                <a16:creationId xmlns:a16="http://schemas.microsoft.com/office/drawing/2014/main" id="{957CF45F-36B2-DC4C-9938-EE95E8CB513D}"/>
              </a:ext>
            </a:extLst>
          </p:cNvPr>
          <p:cNvPicPr>
            <a:picLocks noChangeAspect="1"/>
          </p:cNvPicPr>
          <p:nvPr/>
        </p:nvPicPr>
        <p:blipFill>
          <a:blip r:embed="rId2"/>
          <a:stretch>
            <a:fillRect/>
          </a:stretch>
        </p:blipFill>
        <p:spPr>
          <a:xfrm>
            <a:off x="0" y="-70757"/>
            <a:ext cx="3086100" cy="876300"/>
          </a:xfrm>
          <a:prstGeom prst="rect">
            <a:avLst/>
          </a:prstGeom>
        </p:spPr>
      </p:pic>
      <p:sp>
        <p:nvSpPr>
          <p:cNvPr id="6" name="Slide Number Placeholder 5">
            <a:extLst>
              <a:ext uri="{FF2B5EF4-FFF2-40B4-BE49-F238E27FC236}">
                <a16:creationId xmlns:a16="http://schemas.microsoft.com/office/drawing/2014/main" id="{67563D51-409C-AB4E-AA98-59E6CF5BB4CD}"/>
              </a:ext>
            </a:extLst>
          </p:cNvPr>
          <p:cNvSpPr>
            <a:spLocks noGrp="1"/>
          </p:cNvSpPr>
          <p:nvPr>
            <p:ph type="sldNum" sz="quarter" idx="12"/>
          </p:nvPr>
        </p:nvSpPr>
        <p:spPr/>
        <p:txBody>
          <a:bodyPr/>
          <a:lstStyle/>
          <a:p>
            <a:fld id="{5405D423-9D0E-704C-95E0-779C4DF526BB}" type="slidenum">
              <a:rPr lang="en-US" smtClean="0"/>
              <a:t>25</a:t>
            </a:fld>
            <a:endParaRPr lang="en-US" dirty="0"/>
          </a:p>
        </p:txBody>
      </p:sp>
    </p:spTree>
    <p:extLst>
      <p:ext uri="{BB962C8B-B14F-4D97-AF65-F5344CB8AC3E}">
        <p14:creationId xmlns:p14="http://schemas.microsoft.com/office/powerpoint/2010/main" val="4274703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722BB-2FFF-5B4D-B78C-9CE49ED2D83D}"/>
              </a:ext>
            </a:extLst>
          </p:cNvPr>
          <p:cNvSpPr>
            <a:spLocks noGrp="1"/>
          </p:cNvSpPr>
          <p:nvPr>
            <p:ph type="title"/>
          </p:nvPr>
        </p:nvSpPr>
        <p:spPr>
          <a:xfrm>
            <a:off x="838200" y="809297"/>
            <a:ext cx="10515600" cy="881391"/>
          </a:xfrm>
        </p:spPr>
        <p:txBody>
          <a:bodyPr>
            <a:normAutofit/>
          </a:bodyPr>
          <a:lstStyle/>
          <a:p>
            <a:pPr algn="ctr"/>
            <a:r>
              <a:rPr lang="en-US" sz="3600" i="1" dirty="0"/>
              <a:t>Voting on Specific Policies Is a Better Alternative</a:t>
            </a:r>
          </a:p>
        </p:txBody>
      </p:sp>
      <p:sp>
        <p:nvSpPr>
          <p:cNvPr id="3" name="Content Placeholder 2">
            <a:extLst>
              <a:ext uri="{FF2B5EF4-FFF2-40B4-BE49-F238E27FC236}">
                <a16:creationId xmlns:a16="http://schemas.microsoft.com/office/drawing/2014/main" id="{8C59602F-BB34-3345-A6FA-25085B448C90}"/>
              </a:ext>
            </a:extLst>
          </p:cNvPr>
          <p:cNvSpPr>
            <a:spLocks noGrp="1"/>
          </p:cNvSpPr>
          <p:nvPr>
            <p:ph idx="1"/>
          </p:nvPr>
        </p:nvSpPr>
        <p:spPr/>
        <p:txBody>
          <a:bodyPr>
            <a:normAutofit/>
          </a:bodyPr>
          <a:lstStyle/>
          <a:p>
            <a:pPr marL="0" indent="0">
              <a:buNone/>
            </a:pPr>
            <a:r>
              <a:rPr lang="en-US" sz="2000" dirty="0"/>
              <a:t>Instead of having one large Omnibus bill, like “HR-1” or “Build Back Better,” Congress could consider splitting these bills into many parts and allowing voters and politicians to have their say on each of  the items. </a:t>
            </a:r>
          </a:p>
          <a:p>
            <a:pPr marL="685800"/>
            <a:r>
              <a:rPr lang="en-US" sz="2000" dirty="0"/>
              <a:t>Voters could signal their preferences. </a:t>
            </a:r>
          </a:p>
          <a:p>
            <a:pPr marL="685800"/>
            <a:r>
              <a:rPr lang="en-US" sz="2000" dirty="0"/>
              <a:t>Leaders of both parties could work together. </a:t>
            </a:r>
          </a:p>
          <a:p>
            <a:pPr marL="685800"/>
            <a:r>
              <a:rPr lang="en-US" sz="2000" dirty="0"/>
              <a:t>Congress might finally be able to accomplish something. </a:t>
            </a:r>
          </a:p>
        </p:txBody>
      </p:sp>
      <p:pic>
        <p:nvPicPr>
          <p:cNvPr id="4" name="Picture 3">
            <a:extLst>
              <a:ext uri="{FF2B5EF4-FFF2-40B4-BE49-F238E27FC236}">
                <a16:creationId xmlns:a16="http://schemas.microsoft.com/office/drawing/2014/main" id="{F91864FF-E46F-4242-B951-93C6DD4EEDE6}"/>
              </a:ext>
            </a:extLst>
          </p:cNvPr>
          <p:cNvPicPr>
            <a:picLocks noChangeAspect="1"/>
          </p:cNvPicPr>
          <p:nvPr/>
        </p:nvPicPr>
        <p:blipFill>
          <a:blip r:embed="rId2"/>
          <a:stretch>
            <a:fillRect/>
          </a:stretch>
        </p:blipFill>
        <p:spPr>
          <a:xfrm>
            <a:off x="0" y="-70757"/>
            <a:ext cx="3086100" cy="876300"/>
          </a:xfrm>
          <a:prstGeom prst="rect">
            <a:avLst/>
          </a:prstGeom>
        </p:spPr>
      </p:pic>
      <p:sp>
        <p:nvSpPr>
          <p:cNvPr id="6" name="Slide Number Placeholder 5">
            <a:extLst>
              <a:ext uri="{FF2B5EF4-FFF2-40B4-BE49-F238E27FC236}">
                <a16:creationId xmlns:a16="http://schemas.microsoft.com/office/drawing/2014/main" id="{9AD068F4-9E56-5D44-AA5D-DFD1EE677537}"/>
              </a:ext>
            </a:extLst>
          </p:cNvPr>
          <p:cNvSpPr>
            <a:spLocks noGrp="1"/>
          </p:cNvSpPr>
          <p:nvPr>
            <p:ph type="sldNum" sz="quarter" idx="12"/>
          </p:nvPr>
        </p:nvSpPr>
        <p:spPr/>
        <p:txBody>
          <a:bodyPr/>
          <a:lstStyle/>
          <a:p>
            <a:fld id="{5405D423-9D0E-704C-95E0-779C4DF526BB}" type="slidenum">
              <a:rPr lang="en-US" smtClean="0"/>
              <a:t>26</a:t>
            </a:fld>
            <a:endParaRPr lang="en-US" dirty="0"/>
          </a:p>
        </p:txBody>
      </p:sp>
    </p:spTree>
    <p:extLst>
      <p:ext uri="{BB962C8B-B14F-4D97-AF65-F5344CB8AC3E}">
        <p14:creationId xmlns:p14="http://schemas.microsoft.com/office/powerpoint/2010/main" val="2696384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C0770-B87E-B64D-8C51-A1618C15EFFE}"/>
              </a:ext>
            </a:extLst>
          </p:cNvPr>
          <p:cNvSpPr>
            <a:spLocks noGrp="1"/>
          </p:cNvSpPr>
          <p:nvPr>
            <p:ph type="title"/>
          </p:nvPr>
        </p:nvSpPr>
        <p:spPr>
          <a:xfrm>
            <a:off x="657922" y="365125"/>
            <a:ext cx="10883590" cy="1673743"/>
          </a:xfrm>
        </p:spPr>
        <p:txBody>
          <a:bodyPr>
            <a:normAutofit/>
          </a:bodyPr>
          <a:lstStyle/>
          <a:p>
            <a:pPr algn="ctr"/>
            <a:r>
              <a:rPr lang="en-US" sz="3200" b="1" i="1" dirty="0"/>
              <a:t>Many  Parts of Build Back Better Enjoy Strong Bipartisan Support. </a:t>
            </a:r>
          </a:p>
        </p:txBody>
      </p:sp>
      <p:sp>
        <p:nvSpPr>
          <p:cNvPr id="4" name="Rectangle 2">
            <a:extLst>
              <a:ext uri="{FF2B5EF4-FFF2-40B4-BE49-F238E27FC236}">
                <a16:creationId xmlns:a16="http://schemas.microsoft.com/office/drawing/2014/main" id="{16B26649-4D27-6449-A5D8-B5C111E70F5A}"/>
              </a:ext>
            </a:extLst>
          </p:cNvPr>
          <p:cNvSpPr>
            <a:spLocks noChangeArrowheads="1"/>
          </p:cNvSpPr>
          <p:nvPr/>
        </p:nvSpPr>
        <p:spPr bwMode="auto">
          <a:xfrm>
            <a:off x="6748096" y="3429000"/>
            <a:ext cx="1201615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4097" name="Picture 37" descr="Text&#10;&#10;Description automatically generated with low confidence">
            <a:extLst>
              <a:ext uri="{FF2B5EF4-FFF2-40B4-BE49-F238E27FC236}">
                <a16:creationId xmlns:a16="http://schemas.microsoft.com/office/drawing/2014/main" id="{6A301488-491F-E240-9FEF-137B3C85E8A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699641" y="2195675"/>
            <a:ext cx="8282153" cy="39812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ACBE560-5028-8341-879D-1D848071978E}"/>
              </a:ext>
            </a:extLst>
          </p:cNvPr>
          <p:cNvPicPr>
            <a:picLocks noChangeAspect="1"/>
          </p:cNvPicPr>
          <p:nvPr/>
        </p:nvPicPr>
        <p:blipFill>
          <a:blip r:embed="rId4"/>
          <a:stretch>
            <a:fillRect/>
          </a:stretch>
        </p:blipFill>
        <p:spPr>
          <a:xfrm>
            <a:off x="0" y="-70757"/>
            <a:ext cx="3086100" cy="876300"/>
          </a:xfrm>
          <a:prstGeom prst="rect">
            <a:avLst/>
          </a:prstGeom>
        </p:spPr>
      </p:pic>
      <p:sp>
        <p:nvSpPr>
          <p:cNvPr id="7" name="Slide Number Placeholder 6">
            <a:extLst>
              <a:ext uri="{FF2B5EF4-FFF2-40B4-BE49-F238E27FC236}">
                <a16:creationId xmlns:a16="http://schemas.microsoft.com/office/drawing/2014/main" id="{331B418C-0676-A140-A2E9-9E1C75F68A25}"/>
              </a:ext>
            </a:extLst>
          </p:cNvPr>
          <p:cNvSpPr>
            <a:spLocks noGrp="1"/>
          </p:cNvSpPr>
          <p:nvPr>
            <p:ph type="sldNum" sz="quarter" idx="12"/>
          </p:nvPr>
        </p:nvSpPr>
        <p:spPr/>
        <p:txBody>
          <a:bodyPr/>
          <a:lstStyle/>
          <a:p>
            <a:fld id="{5405D423-9D0E-704C-95E0-779C4DF526BB}" type="slidenum">
              <a:rPr lang="en-US" smtClean="0"/>
              <a:t>27</a:t>
            </a:fld>
            <a:endParaRPr lang="en-US" dirty="0"/>
          </a:p>
        </p:txBody>
      </p:sp>
    </p:spTree>
    <p:extLst>
      <p:ext uri="{BB962C8B-B14F-4D97-AF65-F5344CB8AC3E}">
        <p14:creationId xmlns:p14="http://schemas.microsoft.com/office/powerpoint/2010/main" val="1019645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4E5A1-51CF-2344-A081-88D6CE164228}"/>
              </a:ext>
            </a:extLst>
          </p:cNvPr>
          <p:cNvSpPr>
            <a:spLocks noGrp="1"/>
          </p:cNvSpPr>
          <p:nvPr>
            <p:ph type="title"/>
          </p:nvPr>
        </p:nvSpPr>
        <p:spPr/>
        <p:txBody>
          <a:bodyPr>
            <a:normAutofit/>
          </a:bodyPr>
          <a:lstStyle/>
          <a:p>
            <a:pPr algn="ctr"/>
            <a:r>
              <a:rPr lang="en-US" sz="3200" b="1" i="1" dirty="0"/>
              <a:t>Some Are Supported by Majorities of all Political Groups</a:t>
            </a:r>
          </a:p>
        </p:txBody>
      </p:sp>
      <p:sp>
        <p:nvSpPr>
          <p:cNvPr id="3" name="Content Placeholder 2">
            <a:extLst>
              <a:ext uri="{FF2B5EF4-FFF2-40B4-BE49-F238E27FC236}">
                <a16:creationId xmlns:a16="http://schemas.microsoft.com/office/drawing/2014/main" id="{E6E227E7-DC8D-904B-BB5C-27449F7E756B}"/>
              </a:ext>
            </a:extLst>
          </p:cNvPr>
          <p:cNvSpPr>
            <a:spLocks noGrp="1"/>
          </p:cNvSpPr>
          <p:nvPr>
            <p:ph idx="1"/>
          </p:nvPr>
        </p:nvSpPr>
        <p:spPr>
          <a:xfrm>
            <a:off x="702527" y="1825625"/>
            <a:ext cx="7114477" cy="4351338"/>
          </a:xfrm>
        </p:spPr>
        <p:txBody>
          <a:bodyPr>
            <a:normAutofit lnSpcReduction="10000"/>
          </a:bodyPr>
          <a:lstStyle/>
          <a:p>
            <a:pPr marL="0" indent="0">
              <a:buNone/>
            </a:pPr>
            <a:r>
              <a:rPr lang="en-US" sz="2000" dirty="0"/>
              <a:t>Long term care for seniors and allowing Medicare to negotiate drug prices are strongly supported by large majorities of all political groups. </a:t>
            </a:r>
          </a:p>
          <a:p>
            <a:pPr marL="502920"/>
            <a:r>
              <a:rPr lang="en-US" sz="1800" dirty="0"/>
              <a:t>Republicans support Long Term Care for seniors with 75% pro and only 17% con. </a:t>
            </a:r>
          </a:p>
          <a:p>
            <a:pPr marL="502920"/>
            <a:r>
              <a:rPr lang="en-US" sz="1800" dirty="0"/>
              <a:t>Republicans support letting Medicare negotiate drug prices with 63% pro and only 24% con. </a:t>
            </a:r>
          </a:p>
          <a:p>
            <a:pPr marL="0" indent="0">
              <a:buNone/>
            </a:pPr>
            <a:r>
              <a:rPr lang="en-US" sz="1800" dirty="0"/>
              <a:t>Would Mitch McConnell really want to run on a platform telling voters that he opposed Long Term Care for their parents? </a:t>
            </a:r>
          </a:p>
          <a:p>
            <a:pPr marL="0" indent="0">
              <a:buNone/>
            </a:pPr>
            <a:r>
              <a:rPr lang="en-US" sz="1800" dirty="0"/>
              <a:t>Would Marco Rubio want to tell Seniors in Florida that he voted for them to pay higher drug prices? </a:t>
            </a:r>
          </a:p>
          <a:p>
            <a:pPr marL="0" indent="0">
              <a:buNone/>
            </a:pPr>
            <a:endParaRPr lang="en-US" sz="1800" dirty="0"/>
          </a:p>
          <a:p>
            <a:pPr marL="0" indent="0">
              <a:buNone/>
            </a:pPr>
            <a:r>
              <a:rPr lang="en-US" sz="1800" dirty="0"/>
              <a:t>If these two policies were placed in single bills, they would likely pass with strong support from both parties. </a:t>
            </a:r>
          </a:p>
        </p:txBody>
      </p:sp>
      <p:graphicFrame>
        <p:nvGraphicFramePr>
          <p:cNvPr id="4" name="Object 3">
            <a:extLst>
              <a:ext uri="{FF2B5EF4-FFF2-40B4-BE49-F238E27FC236}">
                <a16:creationId xmlns:a16="http://schemas.microsoft.com/office/drawing/2014/main" id="{224427BD-F4D9-BA47-B9BB-99053D01FD2B}"/>
              </a:ext>
            </a:extLst>
          </p:cNvPr>
          <p:cNvGraphicFramePr>
            <a:graphicFrameLocks noChangeAspect="1"/>
          </p:cNvGraphicFramePr>
          <p:nvPr>
            <p:extLst>
              <p:ext uri="{D42A27DB-BD31-4B8C-83A1-F6EECF244321}">
                <p14:modId xmlns:p14="http://schemas.microsoft.com/office/powerpoint/2010/main" val="546460258"/>
              </p:ext>
            </p:extLst>
          </p:nvPr>
        </p:nvGraphicFramePr>
        <p:xfrm>
          <a:off x="7817005" y="1775517"/>
          <a:ext cx="3923926" cy="825500"/>
        </p:xfrm>
        <a:graphic>
          <a:graphicData uri="http://schemas.openxmlformats.org/presentationml/2006/ole">
            <mc:AlternateContent xmlns:mc="http://schemas.openxmlformats.org/markup-compatibility/2006">
              <mc:Choice xmlns:v="urn:schemas-microsoft-com:vml" Requires="v">
                <p:oleObj spid="_x0000_s2085" name="Worksheet" r:id="rId3" imgW="5003800" imgH="825500" progId="Excel.Sheet.12">
                  <p:embed/>
                </p:oleObj>
              </mc:Choice>
              <mc:Fallback>
                <p:oleObj name="Worksheet" r:id="rId3" imgW="5003800" imgH="825500" progId="Excel.Sheet.12">
                  <p:embed/>
                  <p:pic>
                    <p:nvPicPr>
                      <p:cNvPr id="4" name="Object 3">
                        <a:extLst>
                          <a:ext uri="{FF2B5EF4-FFF2-40B4-BE49-F238E27FC236}">
                            <a16:creationId xmlns:a16="http://schemas.microsoft.com/office/drawing/2014/main" id="{224427BD-F4D9-BA47-B9BB-99053D01FD2B}"/>
                          </a:ext>
                        </a:extLst>
                      </p:cNvPr>
                      <p:cNvPicPr/>
                      <p:nvPr/>
                    </p:nvPicPr>
                    <p:blipFill>
                      <a:blip r:embed="rId4"/>
                      <a:stretch>
                        <a:fillRect/>
                      </a:stretch>
                    </p:blipFill>
                    <p:spPr>
                      <a:xfrm>
                        <a:off x="7817005" y="1775517"/>
                        <a:ext cx="3923926" cy="8255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B2B497E2-14BF-E647-B94B-9BF225303D1D}"/>
              </a:ext>
            </a:extLst>
          </p:cNvPr>
          <p:cNvGraphicFramePr>
            <a:graphicFrameLocks noChangeAspect="1"/>
          </p:cNvGraphicFramePr>
          <p:nvPr>
            <p:extLst>
              <p:ext uri="{D42A27DB-BD31-4B8C-83A1-F6EECF244321}">
                <p14:modId xmlns:p14="http://schemas.microsoft.com/office/powerpoint/2010/main" val="472451669"/>
              </p:ext>
            </p:extLst>
          </p:nvPr>
        </p:nvGraphicFramePr>
        <p:xfrm>
          <a:off x="7817004" y="2735954"/>
          <a:ext cx="3923927" cy="622300"/>
        </p:xfrm>
        <a:graphic>
          <a:graphicData uri="http://schemas.openxmlformats.org/presentationml/2006/ole">
            <mc:AlternateContent xmlns:mc="http://schemas.openxmlformats.org/markup-compatibility/2006">
              <mc:Choice xmlns:v="urn:schemas-microsoft-com:vml" Requires="v">
                <p:oleObj spid="_x0000_s2086" name="Worksheet" r:id="rId5" imgW="5003800" imgH="622300" progId="Excel.Sheet.12">
                  <p:embed/>
                </p:oleObj>
              </mc:Choice>
              <mc:Fallback>
                <p:oleObj name="Worksheet" r:id="rId5" imgW="5003800" imgH="622300" progId="Excel.Sheet.12">
                  <p:embed/>
                  <p:pic>
                    <p:nvPicPr>
                      <p:cNvPr id="6" name="Object 5">
                        <a:extLst>
                          <a:ext uri="{FF2B5EF4-FFF2-40B4-BE49-F238E27FC236}">
                            <a16:creationId xmlns:a16="http://schemas.microsoft.com/office/drawing/2014/main" id="{B2B497E2-14BF-E647-B94B-9BF225303D1D}"/>
                          </a:ext>
                        </a:extLst>
                      </p:cNvPr>
                      <p:cNvPicPr/>
                      <p:nvPr/>
                    </p:nvPicPr>
                    <p:blipFill>
                      <a:blip r:embed="rId6"/>
                      <a:stretch>
                        <a:fillRect/>
                      </a:stretch>
                    </p:blipFill>
                    <p:spPr>
                      <a:xfrm>
                        <a:off x="7817004" y="2735954"/>
                        <a:ext cx="3923927" cy="622300"/>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877B404B-52C4-8E43-BD31-E43AA7DA34B8}"/>
              </a:ext>
            </a:extLst>
          </p:cNvPr>
          <p:cNvPicPr>
            <a:picLocks noChangeAspect="1"/>
          </p:cNvPicPr>
          <p:nvPr/>
        </p:nvPicPr>
        <p:blipFill>
          <a:blip r:embed="rId7"/>
          <a:stretch>
            <a:fillRect/>
          </a:stretch>
        </p:blipFill>
        <p:spPr>
          <a:xfrm>
            <a:off x="0" y="-70757"/>
            <a:ext cx="3086100" cy="876300"/>
          </a:xfrm>
          <a:prstGeom prst="rect">
            <a:avLst/>
          </a:prstGeom>
        </p:spPr>
      </p:pic>
      <p:sp>
        <p:nvSpPr>
          <p:cNvPr id="8" name="Slide Number Placeholder 7">
            <a:extLst>
              <a:ext uri="{FF2B5EF4-FFF2-40B4-BE49-F238E27FC236}">
                <a16:creationId xmlns:a16="http://schemas.microsoft.com/office/drawing/2014/main" id="{CFC4D958-CCFD-FE41-A4AC-C99728046405}"/>
              </a:ext>
            </a:extLst>
          </p:cNvPr>
          <p:cNvSpPr>
            <a:spLocks noGrp="1"/>
          </p:cNvSpPr>
          <p:nvPr>
            <p:ph type="sldNum" sz="quarter" idx="12"/>
          </p:nvPr>
        </p:nvSpPr>
        <p:spPr/>
        <p:txBody>
          <a:bodyPr/>
          <a:lstStyle/>
          <a:p>
            <a:fld id="{5405D423-9D0E-704C-95E0-779C4DF526BB}" type="slidenum">
              <a:rPr lang="en-US" smtClean="0"/>
              <a:t>28</a:t>
            </a:fld>
            <a:endParaRPr lang="en-US" dirty="0"/>
          </a:p>
        </p:txBody>
      </p:sp>
      <p:sp>
        <p:nvSpPr>
          <p:cNvPr id="5" name="TextBox 4">
            <a:extLst>
              <a:ext uri="{FF2B5EF4-FFF2-40B4-BE49-F238E27FC236}">
                <a16:creationId xmlns:a16="http://schemas.microsoft.com/office/drawing/2014/main" id="{8382875C-5B07-A343-91FD-AB2BD0C96BBB}"/>
              </a:ext>
            </a:extLst>
          </p:cNvPr>
          <p:cNvSpPr txBox="1"/>
          <p:nvPr/>
        </p:nvSpPr>
        <p:spPr>
          <a:xfrm>
            <a:off x="8319911" y="3488267"/>
            <a:ext cx="2607317" cy="307777"/>
          </a:xfrm>
          <a:prstGeom prst="rect">
            <a:avLst/>
          </a:prstGeom>
          <a:noFill/>
        </p:spPr>
        <p:txBody>
          <a:bodyPr wrap="none" rtlCol="0">
            <a:spAutoFit/>
          </a:bodyPr>
          <a:lstStyle/>
          <a:p>
            <a:r>
              <a:rPr lang="en-US" sz="1400" dirty="0"/>
              <a:t>Source Data for Progress 9/13/21</a:t>
            </a:r>
          </a:p>
        </p:txBody>
      </p:sp>
    </p:spTree>
    <p:extLst>
      <p:ext uri="{BB962C8B-B14F-4D97-AF65-F5344CB8AC3E}">
        <p14:creationId xmlns:p14="http://schemas.microsoft.com/office/powerpoint/2010/main" val="625902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A25D-FBFC-6841-B8F6-F8418C00A7B2}"/>
              </a:ext>
            </a:extLst>
          </p:cNvPr>
          <p:cNvSpPr>
            <a:spLocks noGrp="1"/>
          </p:cNvSpPr>
          <p:nvPr>
            <p:ph type="title"/>
          </p:nvPr>
        </p:nvSpPr>
        <p:spPr/>
        <p:txBody>
          <a:bodyPr>
            <a:normAutofit/>
          </a:bodyPr>
          <a:lstStyle/>
          <a:p>
            <a:pPr algn="ctr"/>
            <a:r>
              <a:rPr lang="en-US" sz="3600" b="1" i="1" dirty="0"/>
              <a:t>More Policies with Bipartisan Support</a:t>
            </a:r>
          </a:p>
        </p:txBody>
      </p:sp>
      <p:graphicFrame>
        <p:nvGraphicFramePr>
          <p:cNvPr id="4" name="Object 3">
            <a:extLst>
              <a:ext uri="{FF2B5EF4-FFF2-40B4-BE49-F238E27FC236}">
                <a16:creationId xmlns:a16="http://schemas.microsoft.com/office/drawing/2014/main" id="{9BD41C85-667D-B743-8855-67D62A24149A}"/>
              </a:ext>
            </a:extLst>
          </p:cNvPr>
          <p:cNvGraphicFramePr>
            <a:graphicFrameLocks noChangeAspect="1"/>
          </p:cNvGraphicFramePr>
          <p:nvPr>
            <p:extLst>
              <p:ext uri="{D42A27DB-BD31-4B8C-83A1-F6EECF244321}">
                <p14:modId xmlns:p14="http://schemas.microsoft.com/office/powerpoint/2010/main" val="4005563177"/>
              </p:ext>
            </p:extLst>
          </p:nvPr>
        </p:nvGraphicFramePr>
        <p:xfrm>
          <a:off x="8408020" y="2588021"/>
          <a:ext cx="3332911" cy="622300"/>
        </p:xfrm>
        <a:graphic>
          <a:graphicData uri="http://schemas.openxmlformats.org/presentationml/2006/ole">
            <mc:AlternateContent xmlns:mc="http://schemas.openxmlformats.org/markup-compatibility/2006">
              <mc:Choice xmlns:v="urn:schemas-microsoft-com:vml" Requires="v">
                <p:oleObj spid="_x0000_s3109" name="Worksheet" r:id="rId3" imgW="5003800" imgH="622300" progId="Excel.Sheet.12">
                  <p:embed/>
                </p:oleObj>
              </mc:Choice>
              <mc:Fallback>
                <p:oleObj name="Worksheet" r:id="rId3" imgW="5003800" imgH="622300" progId="Excel.Sheet.12">
                  <p:embed/>
                  <p:pic>
                    <p:nvPicPr>
                      <p:cNvPr id="4" name="Object 3">
                        <a:extLst>
                          <a:ext uri="{FF2B5EF4-FFF2-40B4-BE49-F238E27FC236}">
                            <a16:creationId xmlns:a16="http://schemas.microsoft.com/office/drawing/2014/main" id="{9BD41C85-667D-B743-8855-67D62A24149A}"/>
                          </a:ext>
                        </a:extLst>
                      </p:cNvPr>
                      <p:cNvPicPr/>
                      <p:nvPr/>
                    </p:nvPicPr>
                    <p:blipFill>
                      <a:blip r:embed="rId4"/>
                      <a:stretch>
                        <a:fillRect/>
                      </a:stretch>
                    </p:blipFill>
                    <p:spPr>
                      <a:xfrm>
                        <a:off x="8408020" y="2588021"/>
                        <a:ext cx="3332911" cy="622300"/>
                      </a:xfrm>
                      <a:prstGeom prst="rect">
                        <a:avLst/>
                      </a:prstGeom>
                    </p:spPr>
                  </p:pic>
                </p:oleObj>
              </mc:Fallback>
            </mc:AlternateContent>
          </a:graphicData>
        </a:graphic>
      </p:graphicFrame>
      <p:graphicFrame>
        <p:nvGraphicFramePr>
          <p:cNvPr id="5" name="Content Placeholder 4">
            <a:extLst>
              <a:ext uri="{FF2B5EF4-FFF2-40B4-BE49-F238E27FC236}">
                <a16:creationId xmlns:a16="http://schemas.microsoft.com/office/drawing/2014/main" id="{A6AB314E-5639-0644-ADA1-88812F1794D1}"/>
              </a:ext>
            </a:extLst>
          </p:cNvPr>
          <p:cNvGraphicFramePr>
            <a:graphicFrameLocks noGrp="1" noChangeAspect="1"/>
          </p:cNvGraphicFramePr>
          <p:nvPr>
            <p:ph idx="1"/>
            <p:extLst>
              <p:ext uri="{D42A27DB-BD31-4B8C-83A1-F6EECF244321}">
                <p14:modId xmlns:p14="http://schemas.microsoft.com/office/powerpoint/2010/main" val="3345651937"/>
              </p:ext>
            </p:extLst>
          </p:nvPr>
        </p:nvGraphicFramePr>
        <p:xfrm>
          <a:off x="8408020" y="3336530"/>
          <a:ext cx="3512943" cy="622300"/>
        </p:xfrm>
        <a:graphic>
          <a:graphicData uri="http://schemas.openxmlformats.org/presentationml/2006/ole">
            <mc:AlternateContent xmlns:mc="http://schemas.openxmlformats.org/markup-compatibility/2006">
              <mc:Choice xmlns:v="urn:schemas-microsoft-com:vml" Requires="v">
                <p:oleObj spid="_x0000_s3110" name="Worksheet" r:id="rId5" imgW="5003800" imgH="622300" progId="Excel.Sheet.12">
                  <p:embed/>
                </p:oleObj>
              </mc:Choice>
              <mc:Fallback>
                <p:oleObj name="Worksheet" r:id="rId5" imgW="5003800" imgH="622300" progId="Excel.Sheet.12">
                  <p:embed/>
                  <p:pic>
                    <p:nvPicPr>
                      <p:cNvPr id="5" name="Content Placeholder 4">
                        <a:extLst>
                          <a:ext uri="{FF2B5EF4-FFF2-40B4-BE49-F238E27FC236}">
                            <a16:creationId xmlns:a16="http://schemas.microsoft.com/office/drawing/2014/main" id="{A6AB314E-5639-0644-ADA1-88812F1794D1}"/>
                          </a:ext>
                        </a:extLst>
                      </p:cNvPr>
                      <p:cNvPicPr/>
                      <p:nvPr/>
                    </p:nvPicPr>
                    <p:blipFill>
                      <a:blip r:embed="rId6"/>
                      <a:stretch>
                        <a:fillRect/>
                      </a:stretch>
                    </p:blipFill>
                    <p:spPr>
                      <a:xfrm>
                        <a:off x="8408020" y="3336530"/>
                        <a:ext cx="3512943" cy="622300"/>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ABC14A2D-63CF-6E40-A47F-6FDE4A5B4914}"/>
              </a:ext>
            </a:extLst>
          </p:cNvPr>
          <p:cNvSpPr/>
          <p:nvPr/>
        </p:nvSpPr>
        <p:spPr>
          <a:xfrm>
            <a:off x="451069" y="1550020"/>
            <a:ext cx="7956951" cy="4247317"/>
          </a:xfrm>
          <a:prstGeom prst="rect">
            <a:avLst/>
          </a:prstGeom>
        </p:spPr>
        <p:txBody>
          <a:bodyPr wrap="square">
            <a:spAutoFit/>
          </a:bodyPr>
          <a:lstStyle/>
          <a:p>
            <a:r>
              <a:rPr lang="en-US" dirty="0"/>
              <a:t>Modernizing the electric grid and school buildings also enjoy strong bipartisan support. </a:t>
            </a:r>
          </a:p>
          <a:p>
            <a:pPr marL="788670" indent="-285750">
              <a:buFont typeface="Arial" panose="020B0604020202020204" pitchFamily="34" charset="0"/>
              <a:buChar char="•"/>
            </a:pPr>
            <a:r>
              <a:rPr lang="en-US" dirty="0"/>
              <a:t>65% of Republicans support modernizing the electric grid with only 25% opposed. </a:t>
            </a:r>
          </a:p>
          <a:p>
            <a:pPr marL="788670" indent="-285750">
              <a:buFont typeface="Arial" panose="020B0604020202020204" pitchFamily="34" charset="0"/>
              <a:buChar char="•"/>
            </a:pPr>
            <a:r>
              <a:rPr lang="en-US" dirty="0"/>
              <a:t>66% support modernizing school buildings with only 25% opposed. </a:t>
            </a:r>
          </a:p>
          <a:p>
            <a:pPr marL="788670" indent="-285750">
              <a:buFont typeface="Arial" panose="020B0604020202020204" pitchFamily="34" charset="0"/>
              <a:buChar char="•"/>
            </a:pPr>
            <a:endParaRPr lang="en-US" dirty="0"/>
          </a:p>
          <a:p>
            <a:r>
              <a:rPr lang="en-US" dirty="0"/>
              <a:t>Would Louisiana’s two Republican Senators vote against modernizing the electric grid after Hurricane Ida knocked out much of the state’s electricity for more than one month? </a:t>
            </a:r>
          </a:p>
          <a:p>
            <a:endParaRPr lang="en-US" dirty="0"/>
          </a:p>
          <a:p>
            <a:r>
              <a:rPr lang="en-US" dirty="0"/>
              <a:t>Would Senators from rural states really vote to deprive students from being able to attend schools that are not falling apart and that have internet? </a:t>
            </a:r>
          </a:p>
          <a:p>
            <a:endParaRPr lang="en-US" dirty="0"/>
          </a:p>
          <a:p>
            <a:endParaRPr lang="en-US" dirty="0"/>
          </a:p>
          <a:p>
            <a:pPr marL="502920"/>
            <a:endParaRPr lang="en-US" dirty="0"/>
          </a:p>
        </p:txBody>
      </p:sp>
      <p:pic>
        <p:nvPicPr>
          <p:cNvPr id="7" name="Picture 6">
            <a:extLst>
              <a:ext uri="{FF2B5EF4-FFF2-40B4-BE49-F238E27FC236}">
                <a16:creationId xmlns:a16="http://schemas.microsoft.com/office/drawing/2014/main" id="{75955053-279A-0640-9EA9-A525C216F9BC}"/>
              </a:ext>
            </a:extLst>
          </p:cNvPr>
          <p:cNvPicPr>
            <a:picLocks noChangeAspect="1"/>
          </p:cNvPicPr>
          <p:nvPr/>
        </p:nvPicPr>
        <p:blipFill>
          <a:blip r:embed="rId7"/>
          <a:stretch>
            <a:fillRect/>
          </a:stretch>
        </p:blipFill>
        <p:spPr>
          <a:xfrm>
            <a:off x="0" y="-70757"/>
            <a:ext cx="3086100" cy="876300"/>
          </a:xfrm>
          <a:prstGeom prst="rect">
            <a:avLst/>
          </a:prstGeom>
        </p:spPr>
      </p:pic>
      <p:sp>
        <p:nvSpPr>
          <p:cNvPr id="8" name="Slide Number Placeholder 7">
            <a:extLst>
              <a:ext uri="{FF2B5EF4-FFF2-40B4-BE49-F238E27FC236}">
                <a16:creationId xmlns:a16="http://schemas.microsoft.com/office/drawing/2014/main" id="{5474170C-BF8D-534D-8FD4-2B97F77CC09E}"/>
              </a:ext>
            </a:extLst>
          </p:cNvPr>
          <p:cNvSpPr>
            <a:spLocks noGrp="1"/>
          </p:cNvSpPr>
          <p:nvPr>
            <p:ph type="sldNum" sz="quarter" idx="12"/>
          </p:nvPr>
        </p:nvSpPr>
        <p:spPr/>
        <p:txBody>
          <a:bodyPr/>
          <a:lstStyle/>
          <a:p>
            <a:fld id="{5405D423-9D0E-704C-95E0-779C4DF526BB}" type="slidenum">
              <a:rPr lang="en-US" smtClean="0"/>
              <a:t>29</a:t>
            </a:fld>
            <a:endParaRPr lang="en-US" dirty="0"/>
          </a:p>
        </p:txBody>
      </p:sp>
      <p:sp>
        <p:nvSpPr>
          <p:cNvPr id="9" name="TextBox 8">
            <a:extLst>
              <a:ext uri="{FF2B5EF4-FFF2-40B4-BE49-F238E27FC236}">
                <a16:creationId xmlns:a16="http://schemas.microsoft.com/office/drawing/2014/main" id="{EBBF6B59-0F35-414A-8D45-CD7952F0EB64}"/>
              </a:ext>
            </a:extLst>
          </p:cNvPr>
          <p:cNvSpPr txBox="1"/>
          <p:nvPr/>
        </p:nvSpPr>
        <p:spPr>
          <a:xfrm>
            <a:off x="8918222" y="4064000"/>
            <a:ext cx="2607317" cy="584775"/>
          </a:xfrm>
          <a:prstGeom prst="rect">
            <a:avLst/>
          </a:prstGeom>
          <a:noFill/>
        </p:spPr>
        <p:txBody>
          <a:bodyPr wrap="none" rtlCol="0">
            <a:spAutoFit/>
          </a:bodyPr>
          <a:lstStyle/>
          <a:p>
            <a:r>
              <a:rPr lang="en-US" sz="1400" dirty="0"/>
              <a:t>Source Data for Progress 9/13/21</a:t>
            </a:r>
          </a:p>
          <a:p>
            <a:endParaRPr lang="en-US" dirty="0"/>
          </a:p>
        </p:txBody>
      </p:sp>
    </p:spTree>
    <p:extLst>
      <p:ext uri="{BB962C8B-B14F-4D97-AF65-F5344CB8AC3E}">
        <p14:creationId xmlns:p14="http://schemas.microsoft.com/office/powerpoint/2010/main" val="1820424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CFF97-76FE-CE49-AA23-EAA2CBB7488E}"/>
              </a:ext>
            </a:extLst>
          </p:cNvPr>
          <p:cNvSpPr>
            <a:spLocks noGrp="1"/>
          </p:cNvSpPr>
          <p:nvPr>
            <p:ph type="title"/>
          </p:nvPr>
        </p:nvSpPr>
        <p:spPr>
          <a:xfrm>
            <a:off x="838200" y="681037"/>
            <a:ext cx="10515600" cy="1009651"/>
          </a:xfrm>
        </p:spPr>
        <p:txBody>
          <a:bodyPr>
            <a:normAutofit/>
          </a:bodyPr>
          <a:lstStyle/>
          <a:p>
            <a:pPr algn="ctr"/>
            <a:r>
              <a:rPr lang="en-US" sz="3600" b="1" i="1" dirty="0"/>
              <a:t>How Corporations Market</a:t>
            </a:r>
          </a:p>
        </p:txBody>
      </p:sp>
      <p:sp>
        <p:nvSpPr>
          <p:cNvPr id="3" name="Content Placeholder 2">
            <a:extLst>
              <a:ext uri="{FF2B5EF4-FFF2-40B4-BE49-F238E27FC236}">
                <a16:creationId xmlns:a16="http://schemas.microsoft.com/office/drawing/2014/main" id="{7CE95CE0-2660-3043-AD4B-E51A609F1647}"/>
              </a:ext>
            </a:extLst>
          </p:cNvPr>
          <p:cNvSpPr>
            <a:spLocks noGrp="1"/>
          </p:cNvSpPr>
          <p:nvPr>
            <p:ph idx="1"/>
          </p:nvPr>
        </p:nvSpPr>
        <p:spPr>
          <a:xfrm>
            <a:off x="745067" y="1690688"/>
            <a:ext cx="10722585" cy="4486275"/>
          </a:xfrm>
        </p:spPr>
        <p:txBody>
          <a:bodyPr>
            <a:normAutofit/>
          </a:bodyPr>
          <a:lstStyle/>
          <a:p>
            <a:pPr marL="0" indent="0">
              <a:buNone/>
            </a:pPr>
            <a:r>
              <a:rPr lang="en-US" sz="2000" dirty="0"/>
              <a:t>Procter &amp; Gamble does not say, “Buy P&amp;G products.” It runs separate ads for among others:</a:t>
            </a:r>
          </a:p>
          <a:p>
            <a:pPr marL="502920">
              <a:lnSpc>
                <a:spcPct val="100000"/>
              </a:lnSpc>
              <a:spcBef>
                <a:spcPts val="0"/>
              </a:spcBef>
            </a:pPr>
            <a:r>
              <a:rPr lang="en-US" sz="2000" dirty="0"/>
              <a:t>Bounty-”The Quicker Picker Upper,” </a:t>
            </a:r>
          </a:p>
          <a:p>
            <a:pPr marL="502920">
              <a:lnSpc>
                <a:spcPct val="100000"/>
              </a:lnSpc>
              <a:spcBef>
                <a:spcPts val="0"/>
              </a:spcBef>
            </a:pPr>
            <a:r>
              <a:rPr lang="en-US" sz="2000" dirty="0"/>
              <a:t>Mr. Clean- “gets rid of grease  and grime in just a minute,” </a:t>
            </a:r>
          </a:p>
          <a:p>
            <a:pPr marL="502920">
              <a:lnSpc>
                <a:spcPct val="100000"/>
              </a:lnSpc>
              <a:spcBef>
                <a:spcPts val="0"/>
              </a:spcBef>
            </a:pPr>
            <a:r>
              <a:rPr lang="en-US" sz="2000" dirty="0"/>
              <a:t>Tide- “get your clothes Tide clean” </a:t>
            </a:r>
          </a:p>
          <a:p>
            <a:pPr marL="502920">
              <a:lnSpc>
                <a:spcPct val="100000"/>
              </a:lnSpc>
              <a:spcBef>
                <a:spcPts val="0"/>
              </a:spcBef>
            </a:pPr>
            <a:r>
              <a:rPr lang="en-US" sz="2000" dirty="0"/>
              <a:t>Gillette- “for the best shave a man can get,” </a:t>
            </a:r>
          </a:p>
          <a:p>
            <a:pPr marL="502920">
              <a:lnSpc>
                <a:spcPct val="100000"/>
              </a:lnSpc>
              <a:spcBef>
                <a:spcPts val="0"/>
              </a:spcBef>
            </a:pPr>
            <a:endParaRPr lang="en-US" sz="2000" dirty="0"/>
          </a:p>
          <a:p>
            <a:pPr marL="0" indent="0">
              <a:lnSpc>
                <a:spcPct val="100000"/>
              </a:lnSpc>
              <a:spcBef>
                <a:spcPts val="0"/>
              </a:spcBef>
              <a:buNone/>
            </a:pPr>
            <a:r>
              <a:rPr lang="en-US" sz="2000" dirty="0"/>
              <a:t>Pfizer does not run ads saying, “We make drugs, Buy lots today.” It runs separate ads for among others</a:t>
            </a:r>
          </a:p>
          <a:p>
            <a:pPr marL="502920">
              <a:lnSpc>
                <a:spcPct val="100000"/>
              </a:lnSpc>
              <a:spcBef>
                <a:spcPts val="0"/>
              </a:spcBef>
            </a:pPr>
            <a:r>
              <a:rPr lang="en-US" sz="2000" dirty="0"/>
              <a:t>Eliquis (for Afib), </a:t>
            </a:r>
          </a:p>
          <a:p>
            <a:pPr marL="502920">
              <a:lnSpc>
                <a:spcPct val="100000"/>
              </a:lnSpc>
              <a:spcBef>
                <a:spcPts val="0"/>
              </a:spcBef>
            </a:pPr>
            <a:r>
              <a:rPr lang="en-US" sz="2000" dirty="0"/>
              <a:t>Lipitor (cholesterol), </a:t>
            </a:r>
          </a:p>
          <a:p>
            <a:pPr marL="502920">
              <a:lnSpc>
                <a:spcPct val="100000"/>
              </a:lnSpc>
              <a:spcBef>
                <a:spcPts val="0"/>
              </a:spcBef>
            </a:pPr>
            <a:r>
              <a:rPr lang="en-US" sz="2000" dirty="0"/>
              <a:t>COVID, and </a:t>
            </a:r>
          </a:p>
          <a:p>
            <a:pPr marL="502920">
              <a:lnSpc>
                <a:spcPct val="100000"/>
              </a:lnSpc>
              <a:spcBef>
                <a:spcPts val="0"/>
              </a:spcBef>
            </a:pPr>
            <a:r>
              <a:rPr lang="en-US" sz="2000" dirty="0"/>
              <a:t>Viagra. </a:t>
            </a:r>
          </a:p>
          <a:p>
            <a:pPr marL="502920">
              <a:lnSpc>
                <a:spcPct val="100000"/>
              </a:lnSpc>
              <a:spcBef>
                <a:spcPts val="0"/>
              </a:spcBef>
            </a:pPr>
            <a:r>
              <a:rPr lang="en-US" sz="2000" dirty="0"/>
              <a:t>The 12-17-year-old looking for a COVID shot is probably not a Viagra customer. </a:t>
            </a:r>
          </a:p>
          <a:p>
            <a:pPr marL="0" indent="0">
              <a:lnSpc>
                <a:spcPct val="100000"/>
              </a:lnSpc>
              <a:spcBef>
                <a:spcPts val="0"/>
              </a:spcBef>
              <a:buNone/>
            </a:pPr>
            <a:endParaRPr lang="en-US" sz="2000" dirty="0"/>
          </a:p>
          <a:p>
            <a:pPr marL="0" indent="0">
              <a:lnSpc>
                <a:spcPct val="100000"/>
              </a:lnSpc>
              <a:spcBef>
                <a:spcPts val="0"/>
              </a:spcBef>
              <a:buNone/>
            </a:pPr>
            <a:r>
              <a:rPr lang="en-US" sz="2000" dirty="0"/>
              <a:t>Consumers like to know exactly what they are buying and why. </a:t>
            </a:r>
          </a:p>
        </p:txBody>
      </p:sp>
      <p:sp>
        <p:nvSpPr>
          <p:cNvPr id="4" name="Slide Number Placeholder 3">
            <a:extLst>
              <a:ext uri="{FF2B5EF4-FFF2-40B4-BE49-F238E27FC236}">
                <a16:creationId xmlns:a16="http://schemas.microsoft.com/office/drawing/2014/main" id="{8947F250-DDAE-DE42-A286-5FB11852587E}"/>
              </a:ext>
            </a:extLst>
          </p:cNvPr>
          <p:cNvSpPr>
            <a:spLocks noGrp="1"/>
          </p:cNvSpPr>
          <p:nvPr>
            <p:ph type="sldNum" sz="quarter" idx="12"/>
          </p:nvPr>
        </p:nvSpPr>
        <p:spPr/>
        <p:txBody>
          <a:bodyPr/>
          <a:lstStyle/>
          <a:p>
            <a:fld id="{5405D423-9D0E-704C-95E0-779C4DF526BB}" type="slidenum">
              <a:rPr lang="en-US" smtClean="0"/>
              <a:t>3</a:t>
            </a:fld>
            <a:endParaRPr lang="en-US" dirty="0"/>
          </a:p>
        </p:txBody>
      </p:sp>
      <p:pic>
        <p:nvPicPr>
          <p:cNvPr id="5" name="Picture 4">
            <a:extLst>
              <a:ext uri="{FF2B5EF4-FFF2-40B4-BE49-F238E27FC236}">
                <a16:creationId xmlns:a16="http://schemas.microsoft.com/office/drawing/2014/main" id="{634EB689-2292-EC49-B070-EFAD6159C65F}"/>
              </a:ext>
            </a:extLst>
          </p:cNvPr>
          <p:cNvPicPr>
            <a:picLocks noChangeAspect="1"/>
          </p:cNvPicPr>
          <p:nvPr/>
        </p:nvPicPr>
        <p:blipFill>
          <a:blip r:embed="rId2"/>
          <a:stretch>
            <a:fillRect/>
          </a:stretch>
        </p:blipFill>
        <p:spPr>
          <a:xfrm>
            <a:off x="0" y="0"/>
            <a:ext cx="3086100" cy="876300"/>
          </a:xfrm>
          <a:prstGeom prst="rect">
            <a:avLst/>
          </a:prstGeom>
        </p:spPr>
      </p:pic>
    </p:spTree>
    <p:extLst>
      <p:ext uri="{BB962C8B-B14F-4D97-AF65-F5344CB8AC3E}">
        <p14:creationId xmlns:p14="http://schemas.microsoft.com/office/powerpoint/2010/main" val="1202646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1DF4-E49B-FF4B-8E17-A4ABF464BCAE}"/>
              </a:ext>
            </a:extLst>
          </p:cNvPr>
          <p:cNvSpPr>
            <a:spLocks noGrp="1"/>
          </p:cNvSpPr>
          <p:nvPr>
            <p:ph type="title"/>
          </p:nvPr>
        </p:nvSpPr>
        <p:spPr>
          <a:xfrm>
            <a:off x="838200" y="599090"/>
            <a:ext cx="10515600" cy="1091598"/>
          </a:xfrm>
        </p:spPr>
        <p:txBody>
          <a:bodyPr>
            <a:normAutofit/>
          </a:bodyPr>
          <a:lstStyle/>
          <a:p>
            <a:pPr algn="ctr"/>
            <a:r>
              <a:rPr lang="en-US" sz="3600" b="1" i="1" dirty="0"/>
              <a:t>Even Taxation Has Bipartisan Support</a:t>
            </a:r>
          </a:p>
        </p:txBody>
      </p:sp>
      <p:sp>
        <p:nvSpPr>
          <p:cNvPr id="3" name="Content Placeholder 2">
            <a:extLst>
              <a:ext uri="{FF2B5EF4-FFF2-40B4-BE49-F238E27FC236}">
                <a16:creationId xmlns:a16="http://schemas.microsoft.com/office/drawing/2014/main" id="{AC60F70F-7F1B-074C-AFC1-D4AC34B8D72D}"/>
              </a:ext>
            </a:extLst>
          </p:cNvPr>
          <p:cNvSpPr>
            <a:spLocks noGrp="1"/>
          </p:cNvSpPr>
          <p:nvPr>
            <p:ph idx="1"/>
          </p:nvPr>
        </p:nvSpPr>
        <p:spPr>
          <a:xfrm>
            <a:off x="399393" y="1797269"/>
            <a:ext cx="7045776" cy="4781950"/>
          </a:xfrm>
        </p:spPr>
        <p:txBody>
          <a:bodyPr>
            <a:normAutofit/>
          </a:bodyPr>
          <a:lstStyle/>
          <a:p>
            <a:pPr marL="0" indent="0">
              <a:buNone/>
            </a:pPr>
            <a:r>
              <a:rPr lang="en-US" sz="2000" dirty="0"/>
              <a:t>What one might expect to be the most partisan of issues, taxation, also has relatively broad bipartisan support. </a:t>
            </a:r>
          </a:p>
          <a:p>
            <a:r>
              <a:rPr lang="en-US" sz="1800" dirty="0"/>
              <a:t>64% of people support making the wealthiest pay more, a net positive rating of 37%. Republicans support this 51-40. </a:t>
            </a:r>
          </a:p>
          <a:p>
            <a:pPr marL="285750" lvl="1" indent="-285750">
              <a:spcBef>
                <a:spcPts val="1100"/>
              </a:spcBef>
            </a:pPr>
            <a:r>
              <a:rPr lang="en-US" sz="1800" dirty="0"/>
              <a:t>66% of people support increasing the capital gains tax, a net positive rating of 40%. Republicans support this by a substantial 54-38. </a:t>
            </a:r>
          </a:p>
          <a:p>
            <a:pPr marL="0" lvl="2" indent="0">
              <a:buNone/>
            </a:pPr>
            <a:endParaRPr lang="en-US" sz="1800" dirty="0"/>
          </a:p>
          <a:p>
            <a:pPr marL="0" lvl="2" indent="0">
              <a:buNone/>
            </a:pPr>
            <a:r>
              <a:rPr lang="en-US" sz="1800" dirty="0"/>
              <a:t>Given the level of bipartisan support, it is likely that a few Republican Senators and House Members would support a few of these tax proposals.</a:t>
            </a:r>
          </a:p>
          <a:p>
            <a:pPr marL="0" lvl="2" indent="0">
              <a:buNone/>
            </a:pPr>
            <a:r>
              <a:rPr lang="en-US" sz="1800" dirty="0"/>
              <a:t> </a:t>
            </a:r>
          </a:p>
          <a:p>
            <a:pPr marL="0" lvl="2" indent="0">
              <a:buNone/>
            </a:pPr>
            <a:r>
              <a:rPr lang="en-US" sz="1800" dirty="0"/>
              <a:t>We use these examples because we were able to identify polling support by party on each of these items. There are many other policies included  in Build Back Better that would also have bipartisan support. </a:t>
            </a:r>
          </a:p>
          <a:p>
            <a:pPr marL="0" lvl="2" indent="0"/>
            <a:endParaRPr lang="en-US" sz="1800" dirty="0"/>
          </a:p>
          <a:p>
            <a:pPr marL="914400" lvl="4" indent="0">
              <a:buNone/>
            </a:pPr>
            <a:endParaRPr lang="en-US" sz="1600" dirty="0"/>
          </a:p>
        </p:txBody>
      </p:sp>
      <p:pic>
        <p:nvPicPr>
          <p:cNvPr id="7" name="Picture 6">
            <a:extLst>
              <a:ext uri="{FF2B5EF4-FFF2-40B4-BE49-F238E27FC236}">
                <a16:creationId xmlns:a16="http://schemas.microsoft.com/office/drawing/2014/main" id="{570400C3-BE95-2543-BF5D-81F96723A87D}"/>
              </a:ext>
            </a:extLst>
          </p:cNvPr>
          <p:cNvPicPr>
            <a:picLocks noChangeAspect="1"/>
          </p:cNvPicPr>
          <p:nvPr/>
        </p:nvPicPr>
        <p:blipFill>
          <a:blip r:embed="rId3"/>
          <a:stretch>
            <a:fillRect/>
          </a:stretch>
        </p:blipFill>
        <p:spPr>
          <a:xfrm>
            <a:off x="0" y="-70757"/>
            <a:ext cx="3086100" cy="876300"/>
          </a:xfrm>
          <a:prstGeom prst="rect">
            <a:avLst/>
          </a:prstGeom>
        </p:spPr>
      </p:pic>
      <p:sp>
        <p:nvSpPr>
          <p:cNvPr id="9" name="Slide Number Placeholder 8">
            <a:extLst>
              <a:ext uri="{FF2B5EF4-FFF2-40B4-BE49-F238E27FC236}">
                <a16:creationId xmlns:a16="http://schemas.microsoft.com/office/drawing/2014/main" id="{308F1F9A-4A36-DE4B-9C9D-D1A6C4C5F2D5}"/>
              </a:ext>
            </a:extLst>
          </p:cNvPr>
          <p:cNvSpPr>
            <a:spLocks noGrp="1"/>
          </p:cNvSpPr>
          <p:nvPr>
            <p:ph type="sldNum" sz="quarter" idx="12"/>
          </p:nvPr>
        </p:nvSpPr>
        <p:spPr/>
        <p:txBody>
          <a:bodyPr/>
          <a:lstStyle/>
          <a:p>
            <a:fld id="{5405D423-9D0E-704C-95E0-779C4DF526BB}" type="slidenum">
              <a:rPr lang="en-US" smtClean="0"/>
              <a:t>30</a:t>
            </a:fld>
            <a:endParaRPr lang="en-US" dirty="0"/>
          </a:p>
        </p:txBody>
      </p:sp>
      <p:graphicFrame>
        <p:nvGraphicFramePr>
          <p:cNvPr id="8" name="Table 7">
            <a:extLst>
              <a:ext uri="{FF2B5EF4-FFF2-40B4-BE49-F238E27FC236}">
                <a16:creationId xmlns:a16="http://schemas.microsoft.com/office/drawing/2014/main" id="{7EDAD35F-7990-8F45-BD4F-A37039192ACD}"/>
              </a:ext>
            </a:extLst>
          </p:cNvPr>
          <p:cNvGraphicFramePr>
            <a:graphicFrameLocks noGrp="1"/>
          </p:cNvGraphicFramePr>
          <p:nvPr>
            <p:extLst>
              <p:ext uri="{D42A27DB-BD31-4B8C-83A1-F6EECF244321}">
                <p14:modId xmlns:p14="http://schemas.microsoft.com/office/powerpoint/2010/main" val="542801857"/>
              </p:ext>
            </p:extLst>
          </p:nvPr>
        </p:nvGraphicFramePr>
        <p:xfrm>
          <a:off x="7746124" y="3429000"/>
          <a:ext cx="4179898" cy="953812"/>
        </p:xfrm>
        <a:graphic>
          <a:graphicData uri="http://schemas.openxmlformats.org/drawingml/2006/table">
            <a:tbl>
              <a:tblPr>
                <a:tableStyleId>{5C22544A-7EE6-4342-B048-85BDC9FD1C3A}</a:tableStyleId>
              </a:tblPr>
              <a:tblGrid>
                <a:gridCol w="1934281">
                  <a:extLst>
                    <a:ext uri="{9D8B030D-6E8A-4147-A177-3AD203B41FA5}">
                      <a16:colId xmlns:a16="http://schemas.microsoft.com/office/drawing/2014/main" val="1304579794"/>
                    </a:ext>
                  </a:extLst>
                </a:gridCol>
                <a:gridCol w="404296">
                  <a:extLst>
                    <a:ext uri="{9D8B030D-6E8A-4147-A177-3AD203B41FA5}">
                      <a16:colId xmlns:a16="http://schemas.microsoft.com/office/drawing/2014/main" val="3159016669"/>
                    </a:ext>
                  </a:extLst>
                </a:gridCol>
                <a:gridCol w="44450">
                  <a:extLst>
                    <a:ext uri="{9D8B030D-6E8A-4147-A177-3AD203B41FA5}">
                      <a16:colId xmlns:a16="http://schemas.microsoft.com/office/drawing/2014/main" val="852613251"/>
                    </a:ext>
                  </a:extLst>
                </a:gridCol>
                <a:gridCol w="486212">
                  <a:extLst>
                    <a:ext uri="{9D8B030D-6E8A-4147-A177-3AD203B41FA5}">
                      <a16:colId xmlns:a16="http://schemas.microsoft.com/office/drawing/2014/main" val="353088331"/>
                    </a:ext>
                  </a:extLst>
                </a:gridCol>
                <a:gridCol w="454503">
                  <a:extLst>
                    <a:ext uri="{9D8B030D-6E8A-4147-A177-3AD203B41FA5}">
                      <a16:colId xmlns:a16="http://schemas.microsoft.com/office/drawing/2014/main" val="63578823"/>
                    </a:ext>
                  </a:extLst>
                </a:gridCol>
                <a:gridCol w="475642">
                  <a:extLst>
                    <a:ext uri="{9D8B030D-6E8A-4147-A177-3AD203B41FA5}">
                      <a16:colId xmlns:a16="http://schemas.microsoft.com/office/drawing/2014/main" val="3396058091"/>
                    </a:ext>
                  </a:extLst>
                </a:gridCol>
                <a:gridCol w="380514">
                  <a:extLst>
                    <a:ext uri="{9D8B030D-6E8A-4147-A177-3AD203B41FA5}">
                      <a16:colId xmlns:a16="http://schemas.microsoft.com/office/drawing/2014/main" val="77950995"/>
                    </a:ext>
                  </a:extLst>
                </a:gridCol>
              </a:tblGrid>
              <a:tr h="238453">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Total</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D</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IN</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R</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99829112"/>
                  </a:ext>
                </a:extLst>
              </a:tr>
              <a:tr h="238453">
                <a:tc>
                  <a:txBody>
                    <a:bodyPr/>
                    <a:lstStyle/>
                    <a:p>
                      <a:pPr algn="l" fontAlgn="b"/>
                      <a:r>
                        <a:rPr lang="en-US" sz="1200" u="none" strike="noStrike" dirty="0">
                          <a:effectLst/>
                        </a:rPr>
                        <a:t>Increase Capital Gains Tax</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Pro</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66</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80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60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54</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86287101"/>
                  </a:ext>
                </a:extLst>
              </a:tr>
              <a:tr h="238453">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Con</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26</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32</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38</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21369093"/>
                  </a:ext>
                </a:extLst>
              </a:tr>
              <a:tr h="238453">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dirty="0">
                          <a:effectLst/>
                        </a:rPr>
                        <a:t>Net</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40</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69</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28</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200" u="none" strike="noStrike" dirty="0">
                          <a:effectLst/>
                        </a:rPr>
                        <a:t>16</a:t>
                      </a:r>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32544842"/>
                  </a:ext>
                </a:extLst>
              </a:tr>
            </a:tbl>
          </a:graphicData>
        </a:graphic>
      </p:graphicFrame>
      <p:graphicFrame>
        <p:nvGraphicFramePr>
          <p:cNvPr id="10" name="Object 9">
            <a:extLst>
              <a:ext uri="{FF2B5EF4-FFF2-40B4-BE49-F238E27FC236}">
                <a16:creationId xmlns:a16="http://schemas.microsoft.com/office/drawing/2014/main" id="{862DEF75-ADA1-7145-BD3F-095233560457}"/>
              </a:ext>
            </a:extLst>
          </p:cNvPr>
          <p:cNvGraphicFramePr>
            <a:graphicFrameLocks noChangeAspect="1"/>
          </p:cNvGraphicFramePr>
          <p:nvPr>
            <p:extLst>
              <p:ext uri="{D42A27DB-BD31-4B8C-83A1-F6EECF244321}">
                <p14:modId xmlns:p14="http://schemas.microsoft.com/office/powerpoint/2010/main" val="2749290780"/>
              </p:ext>
            </p:extLst>
          </p:nvPr>
        </p:nvGraphicFramePr>
        <p:xfrm>
          <a:off x="7746122" y="2520387"/>
          <a:ext cx="4179899" cy="825500"/>
        </p:xfrm>
        <a:graphic>
          <a:graphicData uri="http://schemas.openxmlformats.org/presentationml/2006/ole">
            <mc:AlternateContent xmlns:mc="http://schemas.openxmlformats.org/markup-compatibility/2006">
              <mc:Choice xmlns:v="urn:schemas-microsoft-com:vml" Requires="v">
                <p:oleObj spid="_x0000_s4123" name="Worksheet" r:id="rId4" imgW="5003800" imgH="825500" progId="Excel.Sheet.12">
                  <p:embed/>
                </p:oleObj>
              </mc:Choice>
              <mc:Fallback>
                <p:oleObj name="Worksheet" r:id="rId4" imgW="5003800" imgH="825500" progId="Excel.Sheet.12">
                  <p:embed/>
                  <p:pic>
                    <p:nvPicPr>
                      <p:cNvPr id="0" name=""/>
                      <p:cNvPicPr/>
                      <p:nvPr/>
                    </p:nvPicPr>
                    <p:blipFill>
                      <a:blip r:embed="rId5"/>
                      <a:stretch>
                        <a:fillRect/>
                      </a:stretch>
                    </p:blipFill>
                    <p:spPr>
                      <a:xfrm>
                        <a:off x="7746122" y="2520387"/>
                        <a:ext cx="4179899" cy="82550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6C6774A8-117F-5D4B-B566-DE9735ADC19E}"/>
              </a:ext>
            </a:extLst>
          </p:cNvPr>
          <p:cNvSpPr txBox="1"/>
          <p:nvPr/>
        </p:nvSpPr>
        <p:spPr>
          <a:xfrm>
            <a:off x="8071556" y="4465925"/>
            <a:ext cx="2618605" cy="584775"/>
          </a:xfrm>
          <a:prstGeom prst="rect">
            <a:avLst/>
          </a:prstGeom>
          <a:noFill/>
        </p:spPr>
        <p:txBody>
          <a:bodyPr wrap="square" rtlCol="0">
            <a:spAutoFit/>
          </a:bodyPr>
          <a:lstStyle/>
          <a:p>
            <a:r>
              <a:rPr lang="en-US" sz="1400" dirty="0"/>
              <a:t>Source Data for Progress 9/13/21</a:t>
            </a:r>
          </a:p>
          <a:p>
            <a:endParaRPr lang="en-US" dirty="0"/>
          </a:p>
        </p:txBody>
      </p:sp>
    </p:spTree>
    <p:extLst>
      <p:ext uri="{BB962C8B-B14F-4D97-AF65-F5344CB8AC3E}">
        <p14:creationId xmlns:p14="http://schemas.microsoft.com/office/powerpoint/2010/main" val="1831734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C0C62-B83D-DE4A-8739-4B022A2B883D}"/>
              </a:ext>
            </a:extLst>
          </p:cNvPr>
          <p:cNvSpPr>
            <a:spLocks noGrp="1"/>
          </p:cNvSpPr>
          <p:nvPr>
            <p:ph type="title"/>
          </p:nvPr>
        </p:nvSpPr>
        <p:spPr>
          <a:xfrm>
            <a:off x="888380" y="658734"/>
            <a:ext cx="10515600" cy="1325563"/>
          </a:xfrm>
        </p:spPr>
        <p:txBody>
          <a:bodyPr>
            <a:normAutofit/>
          </a:bodyPr>
          <a:lstStyle/>
          <a:p>
            <a:pPr algn="ctr"/>
            <a:r>
              <a:rPr lang="en-US" sz="3600" b="1" i="1" dirty="0"/>
              <a:t>One Policy At A Time-A Different Plan</a:t>
            </a:r>
          </a:p>
        </p:txBody>
      </p:sp>
      <p:sp>
        <p:nvSpPr>
          <p:cNvPr id="3" name="Content Placeholder 2">
            <a:extLst>
              <a:ext uri="{FF2B5EF4-FFF2-40B4-BE49-F238E27FC236}">
                <a16:creationId xmlns:a16="http://schemas.microsoft.com/office/drawing/2014/main" id="{FF769777-CB30-184C-AA5B-9D868CAEC828}"/>
              </a:ext>
            </a:extLst>
          </p:cNvPr>
          <p:cNvSpPr>
            <a:spLocks noGrp="1"/>
          </p:cNvSpPr>
          <p:nvPr>
            <p:ph idx="1"/>
          </p:nvPr>
        </p:nvSpPr>
        <p:spPr>
          <a:xfrm>
            <a:off x="938561" y="2154620"/>
            <a:ext cx="10515600" cy="4044645"/>
          </a:xfrm>
        </p:spPr>
        <p:txBody>
          <a:bodyPr>
            <a:normAutofit fontScale="92500" lnSpcReduction="10000"/>
          </a:bodyPr>
          <a:lstStyle/>
          <a:p>
            <a:pPr marL="0" indent="0">
              <a:buNone/>
            </a:pPr>
            <a:r>
              <a:rPr lang="en-US" sz="2100" b="1" dirty="0"/>
              <a:t>Why can’t government introduce bills aimed at solving one problem at a time? </a:t>
            </a:r>
          </a:p>
          <a:p>
            <a:pPr marL="0" indent="0">
              <a:buNone/>
            </a:pPr>
            <a:r>
              <a:rPr lang="en-US" sz="2100" dirty="0"/>
              <a:t>Suppose that instead of Build Back Better, Democrats introduced separate bills for Providing Long Term Care, Allowing Medicare to Negotiate Drug Costs, Modernizing the Electric Grid, Modernizing School Buildings, Raising taxes on the wealthiest, and Increasing the capital gains tax rate. </a:t>
            </a:r>
          </a:p>
          <a:p>
            <a:pPr marL="502920"/>
            <a:r>
              <a:rPr lang="en-US" sz="2100" dirty="0"/>
              <a:t>Each of these policies are easy for voters to understand. </a:t>
            </a:r>
          </a:p>
          <a:p>
            <a:pPr marL="502920"/>
            <a:r>
              <a:rPr lang="en-US" sz="2100" dirty="0"/>
              <a:t>Each would pass with support from both parties. </a:t>
            </a:r>
          </a:p>
          <a:p>
            <a:pPr marL="502920"/>
            <a:r>
              <a:rPr lang="en-US" sz="2100" dirty="0"/>
              <a:t>Once passed, each would be very popular with voters.</a:t>
            </a:r>
          </a:p>
          <a:p>
            <a:pPr marL="502920"/>
            <a:r>
              <a:rPr lang="en-US" sz="2100" dirty="0"/>
              <a:t>Voters would then feel the country was moving in the right direction. </a:t>
            </a:r>
          </a:p>
          <a:p>
            <a:pPr marL="502920"/>
            <a:r>
              <a:rPr lang="en-US" sz="2100" dirty="0"/>
              <a:t>Members of Congress would feel they could work across the aisle to solve problems. </a:t>
            </a:r>
          </a:p>
          <a:p>
            <a:endParaRPr lang="en-US" sz="2100" dirty="0"/>
          </a:p>
          <a:p>
            <a:pPr marL="0" indent="0">
              <a:buNone/>
            </a:pPr>
            <a:r>
              <a:rPr lang="en-US" sz="2100" dirty="0"/>
              <a:t>With a number of major well-defined bills passed, and voters feeling more optimistic, the party in control (in this instance, Democrats) could introduce more legislation that could be supported by both parties. </a:t>
            </a:r>
          </a:p>
          <a:p>
            <a:endParaRPr lang="en-US" sz="2000" dirty="0"/>
          </a:p>
        </p:txBody>
      </p:sp>
      <p:pic>
        <p:nvPicPr>
          <p:cNvPr id="4" name="Picture 3">
            <a:extLst>
              <a:ext uri="{FF2B5EF4-FFF2-40B4-BE49-F238E27FC236}">
                <a16:creationId xmlns:a16="http://schemas.microsoft.com/office/drawing/2014/main" id="{16A235C7-5375-5948-9944-08455924CDDA}"/>
              </a:ext>
            </a:extLst>
          </p:cNvPr>
          <p:cNvPicPr>
            <a:picLocks noChangeAspect="1"/>
          </p:cNvPicPr>
          <p:nvPr/>
        </p:nvPicPr>
        <p:blipFill>
          <a:blip r:embed="rId2"/>
          <a:stretch>
            <a:fillRect/>
          </a:stretch>
        </p:blipFill>
        <p:spPr>
          <a:xfrm>
            <a:off x="0" y="-70757"/>
            <a:ext cx="3086100" cy="876300"/>
          </a:xfrm>
          <a:prstGeom prst="rect">
            <a:avLst/>
          </a:prstGeom>
        </p:spPr>
      </p:pic>
      <p:sp>
        <p:nvSpPr>
          <p:cNvPr id="6" name="Slide Number Placeholder 5">
            <a:extLst>
              <a:ext uri="{FF2B5EF4-FFF2-40B4-BE49-F238E27FC236}">
                <a16:creationId xmlns:a16="http://schemas.microsoft.com/office/drawing/2014/main" id="{D6C959EE-5A4E-5248-ADAD-88BBD0948BB6}"/>
              </a:ext>
            </a:extLst>
          </p:cNvPr>
          <p:cNvSpPr>
            <a:spLocks noGrp="1"/>
          </p:cNvSpPr>
          <p:nvPr>
            <p:ph type="sldNum" sz="quarter" idx="12"/>
          </p:nvPr>
        </p:nvSpPr>
        <p:spPr/>
        <p:txBody>
          <a:bodyPr/>
          <a:lstStyle/>
          <a:p>
            <a:fld id="{5405D423-9D0E-704C-95E0-779C4DF526BB}" type="slidenum">
              <a:rPr lang="en-US" smtClean="0"/>
              <a:t>31</a:t>
            </a:fld>
            <a:endParaRPr lang="en-US" dirty="0"/>
          </a:p>
        </p:txBody>
      </p:sp>
    </p:spTree>
    <p:extLst>
      <p:ext uri="{BB962C8B-B14F-4D97-AF65-F5344CB8AC3E}">
        <p14:creationId xmlns:p14="http://schemas.microsoft.com/office/powerpoint/2010/main" val="3850921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DDCA6-B2FF-F948-9046-A9EB700E588F}"/>
              </a:ext>
            </a:extLst>
          </p:cNvPr>
          <p:cNvSpPr>
            <a:spLocks noGrp="1"/>
          </p:cNvSpPr>
          <p:nvPr>
            <p:ph type="title"/>
          </p:nvPr>
        </p:nvSpPr>
        <p:spPr>
          <a:xfrm>
            <a:off x="838200" y="805543"/>
            <a:ext cx="10515600" cy="885145"/>
          </a:xfrm>
        </p:spPr>
        <p:txBody>
          <a:bodyPr>
            <a:normAutofit/>
          </a:bodyPr>
          <a:lstStyle/>
          <a:p>
            <a:r>
              <a:rPr lang="en-US" sz="3600" b="1" i="1" dirty="0"/>
              <a:t>Other Policies that Could Receive Bipartisan Support</a:t>
            </a:r>
          </a:p>
        </p:txBody>
      </p:sp>
      <p:sp>
        <p:nvSpPr>
          <p:cNvPr id="3" name="Content Placeholder 2">
            <a:extLst>
              <a:ext uri="{FF2B5EF4-FFF2-40B4-BE49-F238E27FC236}">
                <a16:creationId xmlns:a16="http://schemas.microsoft.com/office/drawing/2014/main" id="{AF88C603-CC9D-4F4D-82FC-6C2A411BDD7F}"/>
              </a:ext>
            </a:extLst>
          </p:cNvPr>
          <p:cNvSpPr>
            <a:spLocks noGrp="1"/>
          </p:cNvSpPr>
          <p:nvPr>
            <p:ph idx="1"/>
          </p:nvPr>
        </p:nvSpPr>
        <p:spPr>
          <a:xfrm>
            <a:off x="927410" y="1587062"/>
            <a:ext cx="10515600" cy="4656808"/>
          </a:xfrm>
        </p:spPr>
        <p:txBody>
          <a:bodyPr>
            <a:normAutofit fontScale="32500" lnSpcReduction="20000"/>
          </a:bodyPr>
          <a:lstStyle/>
          <a:p>
            <a:pPr marL="0" indent="0">
              <a:lnSpc>
                <a:spcPct val="100000"/>
              </a:lnSpc>
              <a:spcBef>
                <a:spcPts val="0"/>
              </a:spcBef>
              <a:buNone/>
            </a:pPr>
            <a:r>
              <a:rPr lang="en-US" sz="5500" dirty="0"/>
              <a:t>Other policies that could receive bipartisan support might include: </a:t>
            </a:r>
          </a:p>
          <a:p>
            <a:pPr marL="502920">
              <a:lnSpc>
                <a:spcPct val="120000"/>
              </a:lnSpc>
              <a:spcBef>
                <a:spcPts val="0"/>
              </a:spcBef>
            </a:pPr>
            <a:r>
              <a:rPr lang="en-US" sz="5500" dirty="0"/>
              <a:t>Rural Energy Savings </a:t>
            </a:r>
          </a:p>
          <a:p>
            <a:pPr marL="502920">
              <a:lnSpc>
                <a:spcPct val="120000"/>
              </a:lnSpc>
              <a:spcBef>
                <a:spcPts val="0"/>
              </a:spcBef>
            </a:pPr>
            <a:r>
              <a:rPr lang="en-US" sz="5500" dirty="0"/>
              <a:t>Universal Pre-K </a:t>
            </a:r>
          </a:p>
          <a:p>
            <a:pPr marL="502920">
              <a:lnSpc>
                <a:spcPct val="120000"/>
              </a:lnSpc>
              <a:spcBef>
                <a:spcPts val="0"/>
              </a:spcBef>
            </a:pPr>
            <a:r>
              <a:rPr lang="en-US" sz="5500" dirty="0"/>
              <a:t>Funding for the aging network &amp; infrastructure</a:t>
            </a:r>
          </a:p>
          <a:p>
            <a:pPr marL="502920">
              <a:lnSpc>
                <a:spcPct val="120000"/>
              </a:lnSpc>
              <a:spcBef>
                <a:spcPts val="0"/>
              </a:spcBef>
            </a:pPr>
            <a:r>
              <a:rPr lang="en-US" sz="5500" dirty="0"/>
              <a:t>Medicare Coverage of Dental, Hearing, and Vision Services</a:t>
            </a:r>
          </a:p>
          <a:p>
            <a:pPr marL="502920">
              <a:lnSpc>
                <a:spcPct val="120000"/>
              </a:lnSpc>
              <a:spcBef>
                <a:spcPts val="0"/>
              </a:spcBef>
            </a:pPr>
            <a:r>
              <a:rPr lang="en-US" sz="5500" dirty="0"/>
              <a:t>Funding to support public health infrastructure </a:t>
            </a:r>
          </a:p>
          <a:p>
            <a:pPr marL="502920">
              <a:lnSpc>
                <a:spcPct val="120000"/>
              </a:lnSpc>
              <a:spcBef>
                <a:spcPts val="0"/>
              </a:spcBef>
            </a:pPr>
            <a:r>
              <a:rPr lang="en-US" sz="5500" dirty="0"/>
              <a:t>Supply Chain Resilience</a:t>
            </a:r>
          </a:p>
          <a:p>
            <a:pPr marL="502920">
              <a:lnSpc>
                <a:spcPct val="120000"/>
              </a:lnSpc>
              <a:spcBef>
                <a:spcPts val="0"/>
              </a:spcBef>
            </a:pPr>
            <a:r>
              <a:rPr lang="en-US" sz="5500" dirty="0"/>
              <a:t>Drought Response and Preparedness </a:t>
            </a:r>
          </a:p>
          <a:p>
            <a:pPr marL="502920">
              <a:lnSpc>
                <a:spcPct val="120000"/>
              </a:lnSpc>
              <a:spcBef>
                <a:spcPts val="0"/>
              </a:spcBef>
            </a:pPr>
            <a:r>
              <a:rPr lang="en-US" sz="5500" dirty="0"/>
              <a:t>Water reclamation</a:t>
            </a:r>
          </a:p>
          <a:p>
            <a:pPr marL="502920">
              <a:lnSpc>
                <a:spcPct val="120000"/>
              </a:lnSpc>
              <a:spcBef>
                <a:spcPts val="0"/>
              </a:spcBef>
            </a:pPr>
            <a:r>
              <a:rPr lang="en-US" sz="5500" dirty="0"/>
              <a:t>Passenger rail improvement &amp; modernization</a:t>
            </a:r>
          </a:p>
          <a:p>
            <a:pPr marL="502920">
              <a:lnSpc>
                <a:spcPct val="120000"/>
              </a:lnSpc>
              <a:spcBef>
                <a:spcPts val="0"/>
              </a:spcBef>
            </a:pPr>
            <a:r>
              <a:rPr lang="en-US" sz="5500" dirty="0"/>
              <a:t>Limit interest deductions for multinationals</a:t>
            </a:r>
          </a:p>
          <a:p>
            <a:pPr marL="502920">
              <a:lnSpc>
                <a:spcPct val="120000"/>
              </a:lnSpc>
              <a:spcBef>
                <a:spcPts val="0"/>
              </a:spcBef>
            </a:pPr>
            <a:r>
              <a:rPr lang="en-US" sz="5500" dirty="0"/>
              <a:t>Tax credits for childcare workers and caregivers</a:t>
            </a:r>
          </a:p>
          <a:p>
            <a:pPr marL="502920">
              <a:lnSpc>
                <a:spcPct val="120000"/>
              </a:lnSpc>
              <a:spcBef>
                <a:spcPts val="0"/>
              </a:spcBef>
            </a:pPr>
            <a:r>
              <a:rPr lang="en-US" sz="5500" dirty="0"/>
              <a:t>Tax changes targeted at Crypto Currencies,  including wash sales</a:t>
            </a:r>
          </a:p>
          <a:p>
            <a:pPr marL="0" indent="0">
              <a:lnSpc>
                <a:spcPct val="120000"/>
              </a:lnSpc>
              <a:spcBef>
                <a:spcPts val="0"/>
              </a:spcBef>
              <a:buNone/>
            </a:pPr>
            <a:endParaRPr lang="en-US" sz="4000" dirty="0"/>
          </a:p>
          <a:p>
            <a:pPr marL="0" indent="0">
              <a:lnSpc>
                <a:spcPct val="120000"/>
              </a:lnSpc>
              <a:spcBef>
                <a:spcPts val="0"/>
              </a:spcBef>
              <a:buNone/>
            </a:pPr>
            <a:r>
              <a:rPr lang="en-US" sz="5500" dirty="0"/>
              <a:t>A substantial number of laws could be passed with bipartisan support and approval from the majority of voters.</a:t>
            </a:r>
          </a:p>
          <a:p>
            <a:pPr marL="0" indent="0">
              <a:spcBef>
                <a:spcPts val="600"/>
              </a:spcBef>
              <a:buNone/>
            </a:pPr>
            <a:endParaRPr lang="en-US" sz="5500" dirty="0"/>
          </a:p>
          <a:p>
            <a:pPr marL="0" indent="0">
              <a:lnSpc>
                <a:spcPct val="120000"/>
              </a:lnSpc>
              <a:spcBef>
                <a:spcPts val="0"/>
              </a:spcBef>
              <a:buNone/>
            </a:pPr>
            <a:endParaRPr lang="en-US" sz="5500" dirty="0"/>
          </a:p>
          <a:p>
            <a:endParaRPr lang="en-US" dirty="0"/>
          </a:p>
        </p:txBody>
      </p:sp>
      <p:pic>
        <p:nvPicPr>
          <p:cNvPr id="4" name="Picture 3">
            <a:extLst>
              <a:ext uri="{FF2B5EF4-FFF2-40B4-BE49-F238E27FC236}">
                <a16:creationId xmlns:a16="http://schemas.microsoft.com/office/drawing/2014/main" id="{12C84FAD-3BA3-6941-AF1D-0678C326A33D}"/>
              </a:ext>
            </a:extLst>
          </p:cNvPr>
          <p:cNvPicPr>
            <a:picLocks noChangeAspect="1"/>
          </p:cNvPicPr>
          <p:nvPr/>
        </p:nvPicPr>
        <p:blipFill>
          <a:blip r:embed="rId2"/>
          <a:stretch>
            <a:fillRect/>
          </a:stretch>
        </p:blipFill>
        <p:spPr>
          <a:xfrm>
            <a:off x="0" y="-70757"/>
            <a:ext cx="3086100" cy="876300"/>
          </a:xfrm>
          <a:prstGeom prst="rect">
            <a:avLst/>
          </a:prstGeom>
        </p:spPr>
      </p:pic>
      <p:sp>
        <p:nvSpPr>
          <p:cNvPr id="6" name="Slide Number Placeholder 5">
            <a:extLst>
              <a:ext uri="{FF2B5EF4-FFF2-40B4-BE49-F238E27FC236}">
                <a16:creationId xmlns:a16="http://schemas.microsoft.com/office/drawing/2014/main" id="{5C514A04-2658-E642-84D9-AD92B546200F}"/>
              </a:ext>
            </a:extLst>
          </p:cNvPr>
          <p:cNvSpPr>
            <a:spLocks noGrp="1"/>
          </p:cNvSpPr>
          <p:nvPr>
            <p:ph type="sldNum" sz="quarter" idx="12"/>
          </p:nvPr>
        </p:nvSpPr>
        <p:spPr/>
        <p:txBody>
          <a:bodyPr/>
          <a:lstStyle/>
          <a:p>
            <a:fld id="{5405D423-9D0E-704C-95E0-779C4DF526BB}" type="slidenum">
              <a:rPr lang="en-US" smtClean="0"/>
              <a:t>32</a:t>
            </a:fld>
            <a:endParaRPr lang="en-US" dirty="0"/>
          </a:p>
        </p:txBody>
      </p:sp>
    </p:spTree>
    <p:extLst>
      <p:ext uri="{BB962C8B-B14F-4D97-AF65-F5344CB8AC3E}">
        <p14:creationId xmlns:p14="http://schemas.microsoft.com/office/powerpoint/2010/main" val="1266693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C5433-B92B-D54E-8685-9E4B088E8808}"/>
              </a:ext>
            </a:extLst>
          </p:cNvPr>
          <p:cNvSpPr>
            <a:spLocks noGrp="1"/>
          </p:cNvSpPr>
          <p:nvPr>
            <p:ph type="title"/>
          </p:nvPr>
        </p:nvSpPr>
        <p:spPr/>
        <p:txBody>
          <a:bodyPr>
            <a:normAutofit/>
          </a:bodyPr>
          <a:lstStyle/>
          <a:p>
            <a:pPr algn="ctr"/>
            <a:r>
              <a:rPr lang="en-US" sz="3600" b="1" i="1" dirty="0"/>
              <a:t>Conclusion</a:t>
            </a:r>
          </a:p>
        </p:txBody>
      </p:sp>
      <p:sp>
        <p:nvSpPr>
          <p:cNvPr id="3" name="Content Placeholder 2">
            <a:extLst>
              <a:ext uri="{FF2B5EF4-FFF2-40B4-BE49-F238E27FC236}">
                <a16:creationId xmlns:a16="http://schemas.microsoft.com/office/drawing/2014/main" id="{438291F7-69E7-F249-98EC-75D2C7735181}"/>
              </a:ext>
            </a:extLst>
          </p:cNvPr>
          <p:cNvSpPr>
            <a:spLocks noGrp="1"/>
          </p:cNvSpPr>
          <p:nvPr>
            <p:ph idx="1"/>
          </p:nvPr>
        </p:nvSpPr>
        <p:spPr/>
        <p:txBody>
          <a:bodyPr>
            <a:normAutofit/>
          </a:bodyPr>
          <a:lstStyle/>
          <a:p>
            <a:pPr marL="0" indent="0">
              <a:buNone/>
            </a:pPr>
            <a:r>
              <a:rPr lang="en-US" sz="2000" dirty="0"/>
              <a:t>Instead of Omnibus bills that voters do not understand which are supported by one party or the other, we recommend that Congress go back to the basic rules of marketing. </a:t>
            </a:r>
          </a:p>
          <a:p>
            <a:pPr marL="502920"/>
            <a:r>
              <a:rPr lang="en-US" sz="2000" dirty="0"/>
              <a:t>Keep It Simple Stupid: Don’t make laws too complex to understand. </a:t>
            </a:r>
          </a:p>
          <a:p>
            <a:pPr marL="502920"/>
            <a:r>
              <a:rPr lang="en-US" sz="2000" dirty="0"/>
              <a:t>Know your product: Provide laws that voters can understand. </a:t>
            </a:r>
          </a:p>
          <a:p>
            <a:pPr marL="502920"/>
            <a:r>
              <a:rPr lang="en-US" sz="2000" dirty="0"/>
              <a:t>Know your customer: Listen to the voters who elected you. </a:t>
            </a:r>
          </a:p>
          <a:p>
            <a:pPr marL="502920"/>
            <a:r>
              <a:rPr lang="en-US" sz="2000" dirty="0"/>
              <a:t>Provide Clear Messages: Explain to voters why each law is important and what it will cost. </a:t>
            </a:r>
          </a:p>
          <a:p>
            <a:pPr marL="502920"/>
            <a:r>
              <a:rPr lang="en-US" sz="2000" dirty="0"/>
              <a:t>Target Messages to Clearly Define Customers: Explain to voters how the laws will impact their lives. </a:t>
            </a:r>
          </a:p>
          <a:p>
            <a:pPr marL="0" indent="0">
              <a:buNone/>
            </a:pPr>
            <a:r>
              <a:rPr lang="en-US" sz="2000" dirty="0"/>
              <a:t>If Congress focuses on marketing to voters instead of developing bills too complex for anyone to understand, it may find that the two parties can work together to solve the problems impacting our country. </a:t>
            </a:r>
          </a:p>
          <a:p>
            <a:pPr marL="0" indent="0">
              <a:buNone/>
            </a:pPr>
            <a:endParaRPr lang="en-US" sz="2000" dirty="0"/>
          </a:p>
          <a:p>
            <a:endParaRPr lang="en-US" sz="2000" dirty="0"/>
          </a:p>
          <a:p>
            <a:pPr marL="0" indent="0">
              <a:buNone/>
            </a:pPr>
            <a:endParaRPr lang="en-US" sz="1600" dirty="0"/>
          </a:p>
        </p:txBody>
      </p:sp>
      <p:pic>
        <p:nvPicPr>
          <p:cNvPr id="4" name="Picture 3">
            <a:extLst>
              <a:ext uri="{FF2B5EF4-FFF2-40B4-BE49-F238E27FC236}">
                <a16:creationId xmlns:a16="http://schemas.microsoft.com/office/drawing/2014/main" id="{17721D7F-FC65-594F-AC92-71BA6E7321CE}"/>
              </a:ext>
            </a:extLst>
          </p:cNvPr>
          <p:cNvPicPr>
            <a:picLocks noChangeAspect="1"/>
          </p:cNvPicPr>
          <p:nvPr/>
        </p:nvPicPr>
        <p:blipFill>
          <a:blip r:embed="rId2"/>
          <a:stretch>
            <a:fillRect/>
          </a:stretch>
        </p:blipFill>
        <p:spPr>
          <a:xfrm>
            <a:off x="0" y="-70757"/>
            <a:ext cx="3086100" cy="876300"/>
          </a:xfrm>
          <a:prstGeom prst="rect">
            <a:avLst/>
          </a:prstGeom>
        </p:spPr>
      </p:pic>
      <p:sp>
        <p:nvSpPr>
          <p:cNvPr id="6" name="Slide Number Placeholder 5">
            <a:extLst>
              <a:ext uri="{FF2B5EF4-FFF2-40B4-BE49-F238E27FC236}">
                <a16:creationId xmlns:a16="http://schemas.microsoft.com/office/drawing/2014/main" id="{17B050B8-32A0-5C4C-8BF6-4F2FC9D5392E}"/>
              </a:ext>
            </a:extLst>
          </p:cNvPr>
          <p:cNvSpPr>
            <a:spLocks noGrp="1"/>
          </p:cNvSpPr>
          <p:nvPr>
            <p:ph type="sldNum" sz="quarter" idx="12"/>
          </p:nvPr>
        </p:nvSpPr>
        <p:spPr/>
        <p:txBody>
          <a:bodyPr/>
          <a:lstStyle/>
          <a:p>
            <a:fld id="{5405D423-9D0E-704C-95E0-779C4DF526BB}" type="slidenum">
              <a:rPr lang="en-US" smtClean="0"/>
              <a:t>33</a:t>
            </a:fld>
            <a:endParaRPr lang="en-US" dirty="0"/>
          </a:p>
        </p:txBody>
      </p:sp>
    </p:spTree>
    <p:extLst>
      <p:ext uri="{BB962C8B-B14F-4D97-AF65-F5344CB8AC3E}">
        <p14:creationId xmlns:p14="http://schemas.microsoft.com/office/powerpoint/2010/main" val="770670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C5E7-01C2-CE4B-B6E4-212250552AB2}"/>
              </a:ext>
            </a:extLst>
          </p:cNvPr>
          <p:cNvSpPr>
            <a:spLocks noGrp="1"/>
          </p:cNvSpPr>
          <p:nvPr>
            <p:ph type="title"/>
          </p:nvPr>
        </p:nvSpPr>
        <p:spPr/>
        <p:txBody>
          <a:bodyPr>
            <a:normAutofit/>
          </a:bodyPr>
          <a:lstStyle/>
          <a:p>
            <a:pPr algn="ctr"/>
            <a:r>
              <a:rPr lang="en-US" sz="3600" b="1" i="1" dirty="0"/>
              <a:t>Congressional Marketing-0000</a:t>
            </a:r>
          </a:p>
        </p:txBody>
      </p:sp>
      <p:sp>
        <p:nvSpPr>
          <p:cNvPr id="3" name="Content Placeholder 2">
            <a:extLst>
              <a:ext uri="{FF2B5EF4-FFF2-40B4-BE49-F238E27FC236}">
                <a16:creationId xmlns:a16="http://schemas.microsoft.com/office/drawing/2014/main" id="{6E6D9B65-C7D1-6D4E-82B2-2D4544597406}"/>
              </a:ext>
            </a:extLst>
          </p:cNvPr>
          <p:cNvSpPr>
            <a:spLocks noGrp="1"/>
          </p:cNvSpPr>
          <p:nvPr>
            <p:ph idx="1"/>
          </p:nvPr>
        </p:nvSpPr>
        <p:spPr>
          <a:xfrm>
            <a:off x="838200" y="1825625"/>
            <a:ext cx="10515600" cy="4667250"/>
          </a:xfrm>
        </p:spPr>
        <p:txBody>
          <a:bodyPr>
            <a:normAutofit/>
          </a:bodyPr>
          <a:lstStyle/>
          <a:p>
            <a:pPr marL="0" indent="0">
              <a:buNone/>
            </a:pPr>
            <a:r>
              <a:rPr lang="en-US" sz="2000" dirty="0"/>
              <a:t>Yet when Congress markets to voters, it ignores the rules. Instead of creating bills customers can understand, it creates opaque </a:t>
            </a:r>
            <a:r>
              <a:rPr lang="en-US" sz="2000" b="1" dirty="0"/>
              <a:t>Omnibus</a:t>
            </a:r>
            <a:r>
              <a:rPr lang="en-US" sz="2000" dirty="0"/>
              <a:t> bills. </a:t>
            </a:r>
          </a:p>
          <a:p>
            <a:pPr marL="0" indent="0">
              <a:buNone/>
            </a:pPr>
            <a:r>
              <a:rPr lang="en-US" sz="2000" dirty="0"/>
              <a:t>The current Congress has introduced a series of </a:t>
            </a:r>
            <a:r>
              <a:rPr lang="en-US" sz="2000" b="1" dirty="0"/>
              <a:t>Omnibus</a:t>
            </a:r>
            <a:r>
              <a:rPr lang="en-US" sz="2000" dirty="0"/>
              <a:t> bills, like “HR-1 For the People,” “Build Back Better” and others.</a:t>
            </a:r>
          </a:p>
          <a:p>
            <a:pPr marL="457200"/>
            <a:r>
              <a:rPr lang="en-US" sz="2000" dirty="0"/>
              <a:t>The names seem nice, but these bills are so complex that few understand their content or cost. </a:t>
            </a:r>
          </a:p>
          <a:p>
            <a:pPr marL="457200"/>
            <a:r>
              <a:rPr lang="en-US" sz="2000" dirty="0"/>
              <a:t>Voters are given a dream, not specific policies that will help them. </a:t>
            </a:r>
          </a:p>
          <a:p>
            <a:pPr marL="457200"/>
            <a:r>
              <a:rPr lang="en-US" sz="2000" dirty="0"/>
              <a:t>Negotiations are not between Democrats and Republicans, but rather between Progressive and Moderate wings of the Democratic party. </a:t>
            </a:r>
          </a:p>
          <a:p>
            <a:pPr marL="457200"/>
            <a:r>
              <a:rPr lang="en-US" sz="2000" dirty="0"/>
              <a:t>These bills could pass, although “HR-1, For the People Act,” has thus far failed.   </a:t>
            </a:r>
          </a:p>
          <a:p>
            <a:pPr marL="457200"/>
            <a:r>
              <a:rPr lang="en-US" sz="2000" dirty="0"/>
              <a:t>But no matter the outcome, these bills will hurt our democracy. </a:t>
            </a:r>
          </a:p>
          <a:p>
            <a:pPr marL="457200"/>
            <a:r>
              <a:rPr lang="en-US" sz="2000" dirty="0"/>
              <a:t>Voters will continue to lose faith in government, partisanship will become more extreme, and both parties  will be hurt.</a:t>
            </a:r>
          </a:p>
          <a:p>
            <a:pPr marL="457200" lvl="1"/>
            <a:endParaRPr lang="en-US" sz="1600" dirty="0"/>
          </a:p>
          <a:p>
            <a:pPr marL="0" indent="0">
              <a:buNone/>
            </a:pPr>
            <a:endParaRPr lang="en-US" sz="2000" dirty="0"/>
          </a:p>
        </p:txBody>
      </p:sp>
      <p:pic>
        <p:nvPicPr>
          <p:cNvPr id="4" name="Picture 3">
            <a:extLst>
              <a:ext uri="{FF2B5EF4-FFF2-40B4-BE49-F238E27FC236}">
                <a16:creationId xmlns:a16="http://schemas.microsoft.com/office/drawing/2014/main" id="{BAD910D6-7A1C-F049-B9EB-C7A0940E8CC4}"/>
              </a:ext>
            </a:extLst>
          </p:cNvPr>
          <p:cNvPicPr>
            <a:picLocks noChangeAspect="1"/>
          </p:cNvPicPr>
          <p:nvPr/>
        </p:nvPicPr>
        <p:blipFill>
          <a:blip r:embed="rId2"/>
          <a:stretch>
            <a:fillRect/>
          </a:stretch>
        </p:blipFill>
        <p:spPr>
          <a:xfrm>
            <a:off x="0" y="-70757"/>
            <a:ext cx="3086100" cy="876300"/>
          </a:xfrm>
          <a:prstGeom prst="rect">
            <a:avLst/>
          </a:prstGeom>
        </p:spPr>
      </p:pic>
      <p:sp>
        <p:nvSpPr>
          <p:cNvPr id="6" name="Slide Number Placeholder 5">
            <a:extLst>
              <a:ext uri="{FF2B5EF4-FFF2-40B4-BE49-F238E27FC236}">
                <a16:creationId xmlns:a16="http://schemas.microsoft.com/office/drawing/2014/main" id="{38BBE4A0-1912-2740-BF24-0BD37A4B5419}"/>
              </a:ext>
            </a:extLst>
          </p:cNvPr>
          <p:cNvSpPr>
            <a:spLocks noGrp="1"/>
          </p:cNvSpPr>
          <p:nvPr>
            <p:ph type="sldNum" sz="quarter" idx="12"/>
          </p:nvPr>
        </p:nvSpPr>
        <p:spPr/>
        <p:txBody>
          <a:bodyPr/>
          <a:lstStyle/>
          <a:p>
            <a:fld id="{5405D423-9D0E-704C-95E0-779C4DF526BB}" type="slidenum">
              <a:rPr lang="en-US" smtClean="0"/>
              <a:t>4</a:t>
            </a:fld>
            <a:endParaRPr lang="en-US" dirty="0"/>
          </a:p>
        </p:txBody>
      </p:sp>
    </p:spTree>
    <p:extLst>
      <p:ext uri="{BB962C8B-B14F-4D97-AF65-F5344CB8AC3E}">
        <p14:creationId xmlns:p14="http://schemas.microsoft.com/office/powerpoint/2010/main" val="3246475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5A12-025A-6F4A-9579-07013829E89C}"/>
              </a:ext>
            </a:extLst>
          </p:cNvPr>
          <p:cNvSpPr>
            <a:spLocks noGrp="1"/>
          </p:cNvSpPr>
          <p:nvPr>
            <p:ph type="title"/>
          </p:nvPr>
        </p:nvSpPr>
        <p:spPr>
          <a:xfrm>
            <a:off x="838200" y="681037"/>
            <a:ext cx="10515600" cy="1009651"/>
          </a:xfrm>
        </p:spPr>
        <p:txBody>
          <a:bodyPr>
            <a:normAutofit/>
          </a:bodyPr>
          <a:lstStyle/>
          <a:p>
            <a:pPr algn="ctr"/>
            <a:r>
              <a:rPr lang="en-US" sz="3600" b="1" i="1" dirty="0"/>
              <a:t>Omnibus-HR-1- For The People Act- Sits in Limbo</a:t>
            </a:r>
          </a:p>
        </p:txBody>
      </p:sp>
      <p:sp>
        <p:nvSpPr>
          <p:cNvPr id="3" name="Content Placeholder 2">
            <a:extLst>
              <a:ext uri="{FF2B5EF4-FFF2-40B4-BE49-F238E27FC236}">
                <a16:creationId xmlns:a16="http://schemas.microsoft.com/office/drawing/2014/main" id="{73D72832-58B6-9747-BA45-B17FC930A048}"/>
              </a:ext>
            </a:extLst>
          </p:cNvPr>
          <p:cNvSpPr>
            <a:spLocks noGrp="1"/>
          </p:cNvSpPr>
          <p:nvPr>
            <p:ph idx="1"/>
          </p:nvPr>
        </p:nvSpPr>
        <p:spPr/>
        <p:txBody>
          <a:bodyPr>
            <a:normAutofit/>
          </a:bodyPr>
          <a:lstStyle/>
          <a:p>
            <a:r>
              <a:rPr lang="en-US" sz="2000" dirty="0"/>
              <a:t>On March 3, “HR-1, the 800-page Omnibus For the People Voting Rights Act” passed the house with all Democrats voting for it, and all but one Republican voting against it.  </a:t>
            </a:r>
          </a:p>
          <a:p>
            <a:r>
              <a:rPr lang="en-US" sz="2000" dirty="0"/>
              <a:t>The bill went to the Senate, where Democrats knew they faced a filibuster. </a:t>
            </a:r>
          </a:p>
          <a:p>
            <a:r>
              <a:rPr lang="en-US" sz="2000" dirty="0"/>
              <a:t>It has sat dormant for 8 months. </a:t>
            </a:r>
          </a:p>
          <a:p>
            <a:pPr fontAlgn="base"/>
            <a:r>
              <a:rPr lang="en-US" sz="1900" dirty="0"/>
              <a:t>Even the N.Y. Times said, “The For the People Act was a flawed bill that had little chance of testing the limits of what, if anything, is still possible in Washington."</a:t>
            </a:r>
          </a:p>
          <a:p>
            <a:r>
              <a:rPr lang="en-US" sz="2000" dirty="0"/>
              <a:t>Meanwhile, Republicans in state after state have passed targeted legislation that runs counter to the goals of HR-1 and makes voting more difficult. </a:t>
            </a:r>
          </a:p>
          <a:p>
            <a:r>
              <a:rPr lang="en-US" sz="2000" dirty="0"/>
              <a:t>HR-1 included many elements a majority of voters of both parties supported, such as  getting foreign money out of elections and improving registration. </a:t>
            </a:r>
          </a:p>
          <a:p>
            <a:r>
              <a:rPr lang="en-US" sz="2000" dirty="0"/>
              <a:t>Yet while Republican bills in state after state have become law, the For the People Act sits in limbo. </a:t>
            </a:r>
          </a:p>
          <a:p>
            <a:endParaRPr lang="en-US" sz="2000" dirty="0"/>
          </a:p>
        </p:txBody>
      </p:sp>
      <p:pic>
        <p:nvPicPr>
          <p:cNvPr id="4" name="Picture 3">
            <a:extLst>
              <a:ext uri="{FF2B5EF4-FFF2-40B4-BE49-F238E27FC236}">
                <a16:creationId xmlns:a16="http://schemas.microsoft.com/office/drawing/2014/main" id="{0F81AB87-0543-9542-8C89-521F126AE703}"/>
              </a:ext>
            </a:extLst>
          </p:cNvPr>
          <p:cNvPicPr>
            <a:picLocks noChangeAspect="1"/>
          </p:cNvPicPr>
          <p:nvPr/>
        </p:nvPicPr>
        <p:blipFill>
          <a:blip r:embed="rId2"/>
          <a:stretch>
            <a:fillRect/>
          </a:stretch>
        </p:blipFill>
        <p:spPr>
          <a:xfrm>
            <a:off x="0" y="-70757"/>
            <a:ext cx="3086100" cy="876300"/>
          </a:xfrm>
          <a:prstGeom prst="rect">
            <a:avLst/>
          </a:prstGeom>
        </p:spPr>
      </p:pic>
      <p:sp>
        <p:nvSpPr>
          <p:cNvPr id="6" name="Slide Number Placeholder 5">
            <a:extLst>
              <a:ext uri="{FF2B5EF4-FFF2-40B4-BE49-F238E27FC236}">
                <a16:creationId xmlns:a16="http://schemas.microsoft.com/office/drawing/2014/main" id="{F2E4B84F-8AE5-394E-BE31-74B0AE160829}"/>
              </a:ext>
            </a:extLst>
          </p:cNvPr>
          <p:cNvSpPr>
            <a:spLocks noGrp="1"/>
          </p:cNvSpPr>
          <p:nvPr>
            <p:ph type="sldNum" sz="quarter" idx="12"/>
          </p:nvPr>
        </p:nvSpPr>
        <p:spPr/>
        <p:txBody>
          <a:bodyPr/>
          <a:lstStyle/>
          <a:p>
            <a:fld id="{5405D423-9D0E-704C-95E0-779C4DF526BB}" type="slidenum">
              <a:rPr lang="en-US" smtClean="0"/>
              <a:t>5</a:t>
            </a:fld>
            <a:endParaRPr lang="en-US" dirty="0"/>
          </a:p>
        </p:txBody>
      </p:sp>
    </p:spTree>
    <p:extLst>
      <p:ext uri="{BB962C8B-B14F-4D97-AF65-F5344CB8AC3E}">
        <p14:creationId xmlns:p14="http://schemas.microsoft.com/office/powerpoint/2010/main" val="2032347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BB237-D7E5-3E4F-807C-CE3B7D55EBA8}"/>
              </a:ext>
            </a:extLst>
          </p:cNvPr>
          <p:cNvSpPr>
            <a:spLocks noGrp="1"/>
          </p:cNvSpPr>
          <p:nvPr>
            <p:ph type="title"/>
          </p:nvPr>
        </p:nvSpPr>
        <p:spPr/>
        <p:txBody>
          <a:bodyPr>
            <a:normAutofit/>
          </a:bodyPr>
          <a:lstStyle/>
          <a:p>
            <a:pPr algn="ctr"/>
            <a:r>
              <a:rPr lang="en-US" sz="3600" i="1" dirty="0"/>
              <a:t>Build Back Better-POLL</a:t>
            </a:r>
          </a:p>
        </p:txBody>
      </p:sp>
      <p:sp>
        <p:nvSpPr>
          <p:cNvPr id="3" name="Content Placeholder 2">
            <a:extLst>
              <a:ext uri="{FF2B5EF4-FFF2-40B4-BE49-F238E27FC236}">
                <a16:creationId xmlns:a16="http://schemas.microsoft.com/office/drawing/2014/main" id="{225DCDA5-D371-1A40-A83D-A080339439AE}"/>
              </a:ext>
            </a:extLst>
          </p:cNvPr>
          <p:cNvSpPr>
            <a:spLocks noGrp="1"/>
          </p:cNvSpPr>
          <p:nvPr>
            <p:ph idx="1"/>
          </p:nvPr>
        </p:nvSpPr>
        <p:spPr/>
        <p:txBody>
          <a:bodyPr>
            <a:normAutofit/>
          </a:bodyPr>
          <a:lstStyle/>
          <a:p>
            <a:pPr marL="0" lvl="1" indent="0">
              <a:buNone/>
            </a:pPr>
            <a:r>
              <a:rPr lang="en-US" sz="2000" dirty="0"/>
              <a:t>The current Omnibus bill before Congress is Build Back Better, a $3.5 trillion, 1065-page bill. </a:t>
            </a:r>
          </a:p>
          <a:p>
            <a:pPr marL="342900" lvl="1" indent="-342900"/>
            <a:r>
              <a:rPr lang="en-US" sz="2000" dirty="0"/>
              <a:t>Between the time that we wrote this presentation and today, this bill has changed many times. It could be $3.5 trillion, $2.0 trillion, or even smaller. </a:t>
            </a:r>
          </a:p>
          <a:p>
            <a:pPr marL="0" lvl="1" indent="0">
              <a:buNone/>
            </a:pPr>
            <a:endParaRPr lang="en-US" sz="2000" dirty="0"/>
          </a:p>
          <a:p>
            <a:pPr marL="0" lvl="1" indent="0">
              <a:buNone/>
            </a:pPr>
            <a:r>
              <a:rPr lang="en-US" sz="2000" dirty="0"/>
              <a:t>However, for the purposes of today’s discussion, we are going to focus on the original bill. </a:t>
            </a:r>
          </a:p>
          <a:p>
            <a:pPr marL="0" lvl="1" indent="0">
              <a:buNone/>
            </a:pPr>
            <a:endParaRPr lang="en-US" sz="2000" dirty="0"/>
          </a:p>
          <a:p>
            <a:pPr marL="0" indent="0">
              <a:buNone/>
            </a:pPr>
            <a:br>
              <a:rPr lang="en-US" sz="2000" dirty="0"/>
            </a:br>
            <a:r>
              <a:rPr lang="en-US" sz="2000" dirty="0"/>
              <a:t>Before looking at the content of this bill, we are going to have a short poll. </a:t>
            </a:r>
          </a:p>
          <a:p>
            <a:r>
              <a:rPr lang="en-US" sz="2000" dirty="0"/>
              <a:t>We are going to list a number of programs and ask each of you to select which of these is in the original bill.</a:t>
            </a:r>
          </a:p>
          <a:p>
            <a:pPr marL="0" indent="0">
              <a:buNone/>
            </a:pPr>
            <a:endParaRPr lang="en-US" sz="2000" dirty="0"/>
          </a:p>
          <a:p>
            <a:pPr marL="0" indent="0">
              <a:buNone/>
            </a:pPr>
            <a:r>
              <a:rPr lang="en-US" sz="2000" dirty="0"/>
              <a:t> </a:t>
            </a:r>
          </a:p>
        </p:txBody>
      </p:sp>
      <p:pic>
        <p:nvPicPr>
          <p:cNvPr id="4" name="Picture 3">
            <a:extLst>
              <a:ext uri="{FF2B5EF4-FFF2-40B4-BE49-F238E27FC236}">
                <a16:creationId xmlns:a16="http://schemas.microsoft.com/office/drawing/2014/main" id="{7E51D9A7-282C-EF4A-9349-A0D6868AC4F7}"/>
              </a:ext>
            </a:extLst>
          </p:cNvPr>
          <p:cNvPicPr>
            <a:picLocks noChangeAspect="1"/>
          </p:cNvPicPr>
          <p:nvPr/>
        </p:nvPicPr>
        <p:blipFill>
          <a:blip r:embed="rId2"/>
          <a:stretch>
            <a:fillRect/>
          </a:stretch>
        </p:blipFill>
        <p:spPr>
          <a:xfrm>
            <a:off x="0" y="-70757"/>
            <a:ext cx="3086100" cy="876300"/>
          </a:xfrm>
          <a:prstGeom prst="rect">
            <a:avLst/>
          </a:prstGeom>
        </p:spPr>
      </p:pic>
      <p:sp>
        <p:nvSpPr>
          <p:cNvPr id="6" name="Slide Number Placeholder 5">
            <a:extLst>
              <a:ext uri="{FF2B5EF4-FFF2-40B4-BE49-F238E27FC236}">
                <a16:creationId xmlns:a16="http://schemas.microsoft.com/office/drawing/2014/main" id="{4822AC76-CFA3-B940-A3AA-923E49677809}"/>
              </a:ext>
            </a:extLst>
          </p:cNvPr>
          <p:cNvSpPr>
            <a:spLocks noGrp="1"/>
          </p:cNvSpPr>
          <p:nvPr>
            <p:ph type="sldNum" sz="quarter" idx="12"/>
          </p:nvPr>
        </p:nvSpPr>
        <p:spPr/>
        <p:txBody>
          <a:bodyPr/>
          <a:lstStyle/>
          <a:p>
            <a:fld id="{5405D423-9D0E-704C-95E0-779C4DF526BB}" type="slidenum">
              <a:rPr lang="en-US" smtClean="0"/>
              <a:t>6</a:t>
            </a:fld>
            <a:endParaRPr lang="en-US" dirty="0"/>
          </a:p>
        </p:txBody>
      </p:sp>
    </p:spTree>
    <p:extLst>
      <p:ext uri="{BB962C8B-B14F-4D97-AF65-F5344CB8AC3E}">
        <p14:creationId xmlns:p14="http://schemas.microsoft.com/office/powerpoint/2010/main" val="171794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864A1-6F38-C245-BB3A-0A99EA4E5128}"/>
              </a:ext>
            </a:extLst>
          </p:cNvPr>
          <p:cNvSpPr>
            <a:spLocks noGrp="1"/>
          </p:cNvSpPr>
          <p:nvPr>
            <p:ph type="title"/>
          </p:nvPr>
        </p:nvSpPr>
        <p:spPr>
          <a:xfrm>
            <a:off x="838200" y="805543"/>
            <a:ext cx="10515600" cy="885145"/>
          </a:xfrm>
        </p:spPr>
        <p:txBody>
          <a:bodyPr>
            <a:normAutofit fontScale="90000"/>
          </a:bodyPr>
          <a:lstStyle/>
          <a:p>
            <a:pPr algn="ctr"/>
            <a:r>
              <a:rPr lang="en-US" sz="3600" b="1" i="1" dirty="0"/>
              <a:t>Parks, Energy, Education, Employment, Native American?</a:t>
            </a:r>
          </a:p>
        </p:txBody>
      </p:sp>
      <p:sp>
        <p:nvSpPr>
          <p:cNvPr id="3" name="Content Placeholder 2">
            <a:extLst>
              <a:ext uri="{FF2B5EF4-FFF2-40B4-BE49-F238E27FC236}">
                <a16:creationId xmlns:a16="http://schemas.microsoft.com/office/drawing/2014/main" id="{39EDC6CF-93A2-8248-959B-7964B7AEF4A5}"/>
              </a:ext>
            </a:extLst>
          </p:cNvPr>
          <p:cNvSpPr>
            <a:spLocks noGrp="1"/>
          </p:cNvSpPr>
          <p:nvPr>
            <p:ph idx="1"/>
          </p:nvPr>
        </p:nvSpPr>
        <p:spPr>
          <a:xfrm>
            <a:off x="838200" y="1825625"/>
            <a:ext cx="10515600" cy="4667250"/>
          </a:xfrm>
        </p:spPr>
        <p:txBody>
          <a:bodyPr>
            <a:normAutofit fontScale="92500" lnSpcReduction="20000"/>
          </a:bodyPr>
          <a:lstStyle/>
          <a:p>
            <a:pPr marL="0" indent="0">
              <a:spcBef>
                <a:spcPts val="400"/>
              </a:spcBef>
              <a:buNone/>
            </a:pPr>
            <a:endParaRPr lang="en-US" sz="1900" dirty="0"/>
          </a:p>
          <a:p>
            <a:pPr marL="457200" indent="-457200">
              <a:spcBef>
                <a:spcPts val="400"/>
              </a:spcBef>
              <a:buFont typeface="+mj-lt"/>
              <a:buAutoNum type="arabicPeriod"/>
            </a:pPr>
            <a:r>
              <a:rPr lang="en-US" sz="1900" dirty="0"/>
              <a:t>Wildlife Service funding for trails</a:t>
            </a:r>
          </a:p>
          <a:p>
            <a:pPr marL="457200" indent="-457200">
              <a:lnSpc>
                <a:spcPct val="100000"/>
              </a:lnSpc>
              <a:spcBef>
                <a:spcPts val="0"/>
              </a:spcBef>
              <a:buFont typeface="+mj-lt"/>
              <a:buAutoNum type="arabicPeriod"/>
            </a:pPr>
            <a:r>
              <a:rPr lang="en-US" sz="1900" dirty="0"/>
              <a:t>National Forest Restoration &amp; Fuels Reduction</a:t>
            </a:r>
          </a:p>
          <a:p>
            <a:pPr marL="457200" indent="-457200">
              <a:lnSpc>
                <a:spcPct val="100000"/>
              </a:lnSpc>
              <a:spcBef>
                <a:spcPts val="0"/>
              </a:spcBef>
              <a:buFont typeface="+mj-lt"/>
              <a:buAutoNum type="arabicPeriod"/>
            </a:pPr>
            <a:r>
              <a:rPr lang="en-US" sz="1900" dirty="0"/>
              <a:t>Rural Energy Savings</a:t>
            </a:r>
          </a:p>
          <a:p>
            <a:pPr marL="457200" indent="-457200">
              <a:lnSpc>
                <a:spcPct val="100000"/>
              </a:lnSpc>
              <a:spcBef>
                <a:spcPts val="0"/>
              </a:spcBef>
              <a:buFont typeface="+mj-lt"/>
              <a:buAutoNum type="arabicPeriod"/>
            </a:pPr>
            <a:r>
              <a:rPr lang="en-US" sz="1900" dirty="0"/>
              <a:t>Biofuels Infrastructure</a:t>
            </a:r>
          </a:p>
          <a:p>
            <a:pPr marL="457200" indent="-457200">
              <a:lnSpc>
                <a:spcPct val="100000"/>
              </a:lnSpc>
              <a:spcBef>
                <a:spcPts val="0"/>
              </a:spcBef>
              <a:buFont typeface="+mj-lt"/>
              <a:buAutoNum type="arabicPeriod"/>
            </a:pPr>
            <a:r>
              <a:rPr lang="en-US" sz="1900" dirty="0"/>
              <a:t>Clean Energy Repowering Rural Utilities </a:t>
            </a:r>
          </a:p>
          <a:p>
            <a:pPr marL="457200" indent="-457200">
              <a:lnSpc>
                <a:spcPct val="100000"/>
              </a:lnSpc>
              <a:spcBef>
                <a:spcPts val="0"/>
              </a:spcBef>
              <a:buFont typeface="+mj-lt"/>
              <a:buAutoNum type="arabicPeriod"/>
            </a:pPr>
            <a:r>
              <a:rPr lang="en-US" sz="1900" dirty="0"/>
              <a:t>Urban Agriculture </a:t>
            </a:r>
          </a:p>
          <a:p>
            <a:pPr marL="457200" indent="-457200">
              <a:lnSpc>
                <a:spcPct val="100000"/>
              </a:lnSpc>
              <a:spcBef>
                <a:spcPts val="0"/>
              </a:spcBef>
              <a:buFont typeface="+mj-lt"/>
              <a:buAutoNum type="arabicPeriod"/>
            </a:pPr>
            <a:r>
              <a:rPr lang="en-US" sz="1900" dirty="0"/>
              <a:t>Free Community College </a:t>
            </a:r>
          </a:p>
          <a:p>
            <a:pPr marL="457200" indent="-457200">
              <a:lnSpc>
                <a:spcPct val="100000"/>
              </a:lnSpc>
              <a:spcBef>
                <a:spcPts val="0"/>
              </a:spcBef>
              <a:buFont typeface="+mj-lt"/>
              <a:buAutoNum type="arabicPeriod"/>
            </a:pPr>
            <a:r>
              <a:rPr lang="en-US" sz="1900" dirty="0"/>
              <a:t>Tuition Assistance for Students at Historically Black Colleges </a:t>
            </a:r>
          </a:p>
          <a:p>
            <a:pPr marL="457200" indent="-457200">
              <a:lnSpc>
                <a:spcPct val="100000"/>
              </a:lnSpc>
              <a:spcBef>
                <a:spcPts val="0"/>
              </a:spcBef>
              <a:buFont typeface="+mj-lt"/>
              <a:buAutoNum type="arabicPeriod"/>
            </a:pPr>
            <a:r>
              <a:rPr lang="en-US" sz="1900" dirty="0"/>
              <a:t>Pell Grants and Student Loans </a:t>
            </a:r>
          </a:p>
          <a:p>
            <a:pPr marL="457200" indent="-457200">
              <a:lnSpc>
                <a:spcPct val="100000"/>
              </a:lnSpc>
              <a:spcBef>
                <a:spcPts val="0"/>
              </a:spcBef>
              <a:buFont typeface="+mj-lt"/>
              <a:buAutoNum type="arabicPeriod"/>
            </a:pPr>
            <a:r>
              <a:rPr lang="en-US" sz="1900" dirty="0"/>
              <a:t>Investments in Historically Black Colleges and Universities</a:t>
            </a:r>
          </a:p>
          <a:p>
            <a:pPr marL="457200" indent="-457200">
              <a:lnSpc>
                <a:spcPct val="100000"/>
              </a:lnSpc>
              <a:spcBef>
                <a:spcPts val="0"/>
              </a:spcBef>
              <a:buFont typeface="+mj-lt"/>
              <a:buAutoNum type="arabicPeriod"/>
            </a:pPr>
            <a:r>
              <a:rPr lang="en-US" sz="2000" dirty="0"/>
              <a:t>Reentry opportunities for ex-offenders</a:t>
            </a:r>
          </a:p>
          <a:p>
            <a:pPr marL="457200" indent="-457200">
              <a:lnSpc>
                <a:spcPct val="100000"/>
              </a:lnSpc>
              <a:spcBef>
                <a:spcPts val="0"/>
              </a:spcBef>
              <a:buFont typeface="+mj-lt"/>
              <a:buAutoNum type="arabicPeriod"/>
            </a:pPr>
            <a:r>
              <a:rPr lang="en-US" sz="2000" dirty="0"/>
              <a:t>Registered Apprenticeships</a:t>
            </a:r>
          </a:p>
          <a:p>
            <a:pPr marL="457200" indent="-457200">
              <a:lnSpc>
                <a:spcPct val="100000"/>
              </a:lnSpc>
              <a:spcBef>
                <a:spcPts val="0"/>
              </a:spcBef>
              <a:buFont typeface="+mj-lt"/>
              <a:buAutoNum type="arabicPeriod"/>
            </a:pPr>
            <a:r>
              <a:rPr lang="en-US" sz="2000" dirty="0"/>
              <a:t>Job Corps</a:t>
            </a:r>
          </a:p>
          <a:p>
            <a:pPr marL="0" indent="0">
              <a:lnSpc>
                <a:spcPct val="120000"/>
              </a:lnSpc>
              <a:spcBef>
                <a:spcPts val="0"/>
              </a:spcBef>
              <a:buNone/>
            </a:pPr>
            <a:r>
              <a:rPr lang="en-US" sz="2000" dirty="0"/>
              <a:t>14.   Native American Programs</a:t>
            </a:r>
          </a:p>
          <a:p>
            <a:pPr marL="0" indent="0">
              <a:lnSpc>
                <a:spcPct val="120000"/>
              </a:lnSpc>
              <a:spcBef>
                <a:spcPts val="0"/>
              </a:spcBef>
              <a:buNone/>
            </a:pPr>
            <a:r>
              <a:rPr lang="en-US" sz="2000" dirty="0"/>
              <a:t>15.   Migrant &amp; Seasonal Farmworker Programs</a:t>
            </a:r>
          </a:p>
          <a:p>
            <a:pPr marL="457200" indent="-457200">
              <a:lnSpc>
                <a:spcPct val="120000"/>
              </a:lnSpc>
              <a:spcBef>
                <a:spcPts val="0"/>
              </a:spcBef>
              <a:buAutoNum type="arabicPeriod" startAt="16"/>
            </a:pPr>
            <a:r>
              <a:rPr lang="en-US" sz="2000" dirty="0"/>
              <a:t>Youth Build Programs</a:t>
            </a:r>
          </a:p>
          <a:p>
            <a:pPr marL="777240">
              <a:lnSpc>
                <a:spcPct val="120000"/>
              </a:lnSpc>
              <a:spcBef>
                <a:spcPts val="0"/>
              </a:spcBef>
            </a:pPr>
            <a:r>
              <a:rPr lang="en-US" sz="2000" b="1" dirty="0"/>
              <a:t>Select which of these is in Build Back Better. </a:t>
            </a:r>
          </a:p>
          <a:p>
            <a:pPr marL="0" indent="0">
              <a:lnSpc>
                <a:spcPct val="120000"/>
              </a:lnSpc>
              <a:spcBef>
                <a:spcPts val="0"/>
              </a:spcBef>
              <a:buNone/>
            </a:pPr>
            <a:endParaRPr lang="en-US" sz="2000" dirty="0"/>
          </a:p>
          <a:p>
            <a:pPr marL="0" indent="0">
              <a:lnSpc>
                <a:spcPct val="120000"/>
              </a:lnSpc>
              <a:spcBef>
                <a:spcPts val="0"/>
              </a:spcBef>
              <a:buNone/>
            </a:pPr>
            <a:endParaRPr lang="en-US" sz="2000" dirty="0"/>
          </a:p>
          <a:p>
            <a:pPr marL="0" indent="0">
              <a:lnSpc>
                <a:spcPct val="100000"/>
              </a:lnSpc>
              <a:spcBef>
                <a:spcPts val="0"/>
              </a:spcBef>
              <a:buNone/>
            </a:pPr>
            <a:endParaRPr lang="en-US" sz="2000" dirty="0"/>
          </a:p>
          <a:p>
            <a:pPr>
              <a:spcBef>
                <a:spcPts val="400"/>
              </a:spcBef>
            </a:pPr>
            <a:endParaRPr lang="en-US" sz="2000" dirty="0"/>
          </a:p>
          <a:p>
            <a:endParaRPr lang="en-US" sz="2000" dirty="0"/>
          </a:p>
          <a:p>
            <a:endParaRPr lang="en-US" sz="1900" dirty="0"/>
          </a:p>
          <a:p>
            <a:endParaRPr lang="en-US" sz="1900" dirty="0"/>
          </a:p>
          <a:p>
            <a:endParaRPr lang="en-US" dirty="0"/>
          </a:p>
        </p:txBody>
      </p:sp>
      <p:pic>
        <p:nvPicPr>
          <p:cNvPr id="4" name="Picture 3">
            <a:extLst>
              <a:ext uri="{FF2B5EF4-FFF2-40B4-BE49-F238E27FC236}">
                <a16:creationId xmlns:a16="http://schemas.microsoft.com/office/drawing/2014/main" id="{8B0EC1AD-1F6E-F84D-BAEB-AD8128B1FDBD}"/>
              </a:ext>
            </a:extLst>
          </p:cNvPr>
          <p:cNvPicPr>
            <a:picLocks noChangeAspect="1"/>
          </p:cNvPicPr>
          <p:nvPr/>
        </p:nvPicPr>
        <p:blipFill>
          <a:blip r:embed="rId2"/>
          <a:stretch>
            <a:fillRect/>
          </a:stretch>
        </p:blipFill>
        <p:spPr>
          <a:xfrm>
            <a:off x="0" y="-70757"/>
            <a:ext cx="3086100" cy="876300"/>
          </a:xfrm>
          <a:prstGeom prst="rect">
            <a:avLst/>
          </a:prstGeom>
        </p:spPr>
      </p:pic>
      <p:sp>
        <p:nvSpPr>
          <p:cNvPr id="6" name="Slide Number Placeholder 5">
            <a:extLst>
              <a:ext uri="{FF2B5EF4-FFF2-40B4-BE49-F238E27FC236}">
                <a16:creationId xmlns:a16="http://schemas.microsoft.com/office/drawing/2014/main" id="{EDC295AE-36E1-F941-B25C-57F8CB542592}"/>
              </a:ext>
            </a:extLst>
          </p:cNvPr>
          <p:cNvSpPr>
            <a:spLocks noGrp="1"/>
          </p:cNvSpPr>
          <p:nvPr>
            <p:ph type="sldNum" sz="quarter" idx="12"/>
          </p:nvPr>
        </p:nvSpPr>
        <p:spPr/>
        <p:txBody>
          <a:bodyPr/>
          <a:lstStyle/>
          <a:p>
            <a:fld id="{5405D423-9D0E-704C-95E0-779C4DF526BB}" type="slidenum">
              <a:rPr lang="en-US" smtClean="0"/>
              <a:t>7</a:t>
            </a:fld>
            <a:endParaRPr lang="en-US" dirty="0"/>
          </a:p>
        </p:txBody>
      </p:sp>
    </p:spTree>
    <p:extLst>
      <p:ext uri="{BB962C8B-B14F-4D97-AF65-F5344CB8AC3E}">
        <p14:creationId xmlns:p14="http://schemas.microsoft.com/office/powerpoint/2010/main" val="708418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B571A-92DA-2B45-B818-5553FA711768}"/>
              </a:ext>
            </a:extLst>
          </p:cNvPr>
          <p:cNvSpPr>
            <a:spLocks noGrp="1"/>
          </p:cNvSpPr>
          <p:nvPr>
            <p:ph type="title"/>
          </p:nvPr>
        </p:nvSpPr>
        <p:spPr>
          <a:xfrm>
            <a:off x="942974" y="805543"/>
            <a:ext cx="10410825" cy="885145"/>
          </a:xfrm>
        </p:spPr>
        <p:txBody>
          <a:bodyPr>
            <a:normAutofit/>
          </a:bodyPr>
          <a:lstStyle/>
          <a:p>
            <a:pPr algn="ctr"/>
            <a:r>
              <a:rPr lang="en-US" sz="3600" i="1" dirty="0"/>
              <a:t>Seniors, Childcare, Pre-K, Pregnancy. Electric, Clean Air?</a:t>
            </a:r>
          </a:p>
        </p:txBody>
      </p:sp>
      <p:sp>
        <p:nvSpPr>
          <p:cNvPr id="3" name="Content Placeholder 2">
            <a:extLst>
              <a:ext uri="{FF2B5EF4-FFF2-40B4-BE49-F238E27FC236}">
                <a16:creationId xmlns:a16="http://schemas.microsoft.com/office/drawing/2014/main" id="{D2839DD9-17F5-0941-A6F3-6A0C802BBE02}"/>
              </a:ext>
            </a:extLst>
          </p:cNvPr>
          <p:cNvSpPr>
            <a:spLocks noGrp="1"/>
          </p:cNvSpPr>
          <p:nvPr>
            <p:ph idx="1"/>
          </p:nvPr>
        </p:nvSpPr>
        <p:spPr>
          <a:xfrm>
            <a:off x="838200" y="1441525"/>
            <a:ext cx="10515600" cy="4973529"/>
          </a:xfrm>
        </p:spPr>
        <p:txBody>
          <a:bodyPr>
            <a:normAutofit fontScale="25000" lnSpcReduction="20000"/>
          </a:bodyPr>
          <a:lstStyle/>
          <a:p>
            <a:endParaRPr lang="en-US" sz="2100" dirty="0"/>
          </a:p>
          <a:p>
            <a:pPr marL="0" indent="0">
              <a:lnSpc>
                <a:spcPct val="120000"/>
              </a:lnSpc>
              <a:spcBef>
                <a:spcPts val="0"/>
              </a:spcBef>
              <a:buNone/>
            </a:pPr>
            <a:r>
              <a:rPr lang="en-US" sz="7200" dirty="0"/>
              <a:t>17. Senior Community Service Employment Program</a:t>
            </a:r>
          </a:p>
          <a:p>
            <a:pPr marL="0" indent="0">
              <a:lnSpc>
                <a:spcPct val="120000"/>
              </a:lnSpc>
              <a:spcBef>
                <a:spcPts val="0"/>
              </a:spcBef>
              <a:buNone/>
            </a:pPr>
            <a:r>
              <a:rPr lang="en-US" sz="7200" dirty="0"/>
              <a:t>18. Child Care</a:t>
            </a:r>
          </a:p>
          <a:p>
            <a:pPr marL="0" indent="0">
              <a:lnSpc>
                <a:spcPct val="120000"/>
              </a:lnSpc>
              <a:spcBef>
                <a:spcPts val="0"/>
              </a:spcBef>
              <a:buNone/>
            </a:pPr>
            <a:r>
              <a:rPr lang="en-US" sz="7200" dirty="0"/>
              <a:t>19. Universal Pre-K </a:t>
            </a:r>
          </a:p>
          <a:p>
            <a:pPr marL="0" indent="0">
              <a:lnSpc>
                <a:spcPct val="120000"/>
              </a:lnSpc>
              <a:spcBef>
                <a:spcPts val="0"/>
              </a:spcBef>
              <a:buNone/>
            </a:pPr>
            <a:r>
              <a:rPr lang="en-US" sz="7200" dirty="0"/>
              <a:t>20. Child Nutrition and Related Programs </a:t>
            </a:r>
          </a:p>
          <a:p>
            <a:pPr marL="0" indent="0">
              <a:lnSpc>
                <a:spcPct val="120000"/>
              </a:lnSpc>
              <a:spcBef>
                <a:spcPts val="0"/>
              </a:spcBef>
              <a:buNone/>
            </a:pPr>
            <a:r>
              <a:rPr lang="en-US" sz="7200" dirty="0"/>
              <a:t>21. Family Violence Prevention</a:t>
            </a:r>
          </a:p>
          <a:p>
            <a:pPr marL="0" indent="0">
              <a:lnSpc>
                <a:spcPct val="120000"/>
              </a:lnSpc>
              <a:spcBef>
                <a:spcPts val="0"/>
              </a:spcBef>
              <a:buNone/>
            </a:pPr>
            <a:r>
              <a:rPr lang="en-US" sz="7200" dirty="0"/>
              <a:t>22. Pregnancy Assistance Fund</a:t>
            </a:r>
          </a:p>
          <a:p>
            <a:pPr marL="0" indent="0">
              <a:lnSpc>
                <a:spcPct val="120000"/>
              </a:lnSpc>
              <a:spcBef>
                <a:spcPts val="0"/>
              </a:spcBef>
              <a:buNone/>
            </a:pPr>
            <a:r>
              <a:rPr lang="en-US" sz="7200" dirty="0"/>
              <a:t>23. Funding for the aging network &amp; infrastructure</a:t>
            </a:r>
          </a:p>
          <a:p>
            <a:pPr marL="0" indent="0">
              <a:lnSpc>
                <a:spcPct val="120000"/>
              </a:lnSpc>
              <a:spcBef>
                <a:spcPts val="0"/>
              </a:spcBef>
              <a:buNone/>
            </a:pPr>
            <a:r>
              <a:rPr lang="en-US" sz="7200" dirty="0"/>
              <a:t>24. Rebuilding the electric grid</a:t>
            </a:r>
          </a:p>
          <a:p>
            <a:pPr marL="0" indent="0">
              <a:lnSpc>
                <a:spcPct val="120000"/>
              </a:lnSpc>
              <a:spcBef>
                <a:spcPts val="0"/>
              </a:spcBef>
              <a:buNone/>
            </a:pPr>
            <a:r>
              <a:rPr lang="en-US" sz="7200" b="1" dirty="0"/>
              <a:t>25. </a:t>
            </a:r>
            <a:r>
              <a:rPr lang="en-US" sz="7200" dirty="0"/>
              <a:t>Clean heavy-duty vehicles</a:t>
            </a:r>
          </a:p>
          <a:p>
            <a:pPr marL="0" indent="0">
              <a:lnSpc>
                <a:spcPct val="120000"/>
              </a:lnSpc>
              <a:spcBef>
                <a:spcPts val="0"/>
              </a:spcBef>
              <a:buNone/>
            </a:pPr>
            <a:r>
              <a:rPr lang="en-US" sz="7200" dirty="0"/>
              <a:t>26. Reduce Air Pollution at Ports</a:t>
            </a:r>
          </a:p>
          <a:p>
            <a:pPr marL="0" indent="0">
              <a:lnSpc>
                <a:spcPct val="120000"/>
              </a:lnSpc>
              <a:spcBef>
                <a:spcPts val="0"/>
              </a:spcBef>
              <a:buNone/>
            </a:pPr>
            <a:r>
              <a:rPr lang="en-US" sz="7200" dirty="0"/>
              <a:t>27. Greenhouse Gas Reduction</a:t>
            </a:r>
          </a:p>
          <a:p>
            <a:pPr marL="0" indent="0">
              <a:lnSpc>
                <a:spcPct val="120000"/>
              </a:lnSpc>
              <a:spcBef>
                <a:spcPts val="0"/>
              </a:spcBef>
              <a:buNone/>
            </a:pPr>
            <a:r>
              <a:rPr lang="en-US" sz="7200" dirty="0"/>
              <a:t>28. Diesel emissions reductions</a:t>
            </a:r>
          </a:p>
          <a:p>
            <a:pPr marL="0" indent="0">
              <a:lnSpc>
                <a:spcPct val="120000"/>
              </a:lnSpc>
              <a:spcBef>
                <a:spcPts val="0"/>
              </a:spcBef>
              <a:buNone/>
            </a:pPr>
            <a:r>
              <a:rPr lang="en-US" sz="7200" dirty="0"/>
              <a:t>30. Lead Service Line Replacement for Drinking Water</a:t>
            </a:r>
          </a:p>
          <a:p>
            <a:pPr marL="0" indent="0">
              <a:lnSpc>
                <a:spcPct val="120000"/>
              </a:lnSpc>
              <a:spcBef>
                <a:spcPts val="0"/>
              </a:spcBef>
              <a:buNone/>
            </a:pPr>
            <a:r>
              <a:rPr lang="en-US" sz="7200" dirty="0"/>
              <a:t>31. Clean Electricity</a:t>
            </a:r>
          </a:p>
          <a:p>
            <a:pPr marL="0" indent="0">
              <a:lnSpc>
                <a:spcPct val="120000"/>
              </a:lnSpc>
              <a:spcBef>
                <a:spcPts val="0"/>
              </a:spcBef>
              <a:buNone/>
            </a:pPr>
            <a:r>
              <a:rPr lang="en-US" sz="7200" dirty="0"/>
              <a:t>32. Building efficiency &amp; resilience</a:t>
            </a:r>
          </a:p>
          <a:p>
            <a:pPr marL="0" indent="0">
              <a:lnSpc>
                <a:spcPct val="120000"/>
              </a:lnSpc>
              <a:spcBef>
                <a:spcPts val="0"/>
              </a:spcBef>
              <a:buNone/>
            </a:pPr>
            <a:r>
              <a:rPr lang="en-US" sz="7200" dirty="0"/>
              <a:t>33. Zero emissions vehicle infrastructure</a:t>
            </a:r>
          </a:p>
          <a:p>
            <a:pPr marL="777240"/>
            <a:r>
              <a:rPr lang="en-US" sz="7200" b="1" dirty="0"/>
              <a:t>Select which of these is in Build Back Better</a:t>
            </a:r>
          </a:p>
        </p:txBody>
      </p:sp>
      <p:pic>
        <p:nvPicPr>
          <p:cNvPr id="4" name="Picture 3">
            <a:extLst>
              <a:ext uri="{FF2B5EF4-FFF2-40B4-BE49-F238E27FC236}">
                <a16:creationId xmlns:a16="http://schemas.microsoft.com/office/drawing/2014/main" id="{2EC47092-0D14-6848-9548-0C92D7874C09}"/>
              </a:ext>
            </a:extLst>
          </p:cNvPr>
          <p:cNvPicPr>
            <a:picLocks noChangeAspect="1"/>
          </p:cNvPicPr>
          <p:nvPr/>
        </p:nvPicPr>
        <p:blipFill>
          <a:blip r:embed="rId3"/>
          <a:stretch>
            <a:fillRect/>
          </a:stretch>
        </p:blipFill>
        <p:spPr>
          <a:xfrm>
            <a:off x="0" y="-70757"/>
            <a:ext cx="3086100" cy="876300"/>
          </a:xfrm>
          <a:prstGeom prst="rect">
            <a:avLst/>
          </a:prstGeom>
        </p:spPr>
      </p:pic>
      <p:sp>
        <p:nvSpPr>
          <p:cNvPr id="6" name="Slide Number Placeholder 5">
            <a:extLst>
              <a:ext uri="{FF2B5EF4-FFF2-40B4-BE49-F238E27FC236}">
                <a16:creationId xmlns:a16="http://schemas.microsoft.com/office/drawing/2014/main" id="{B6F8A521-AADB-0F44-B9EF-B011685DC6E8}"/>
              </a:ext>
            </a:extLst>
          </p:cNvPr>
          <p:cNvSpPr>
            <a:spLocks noGrp="1"/>
          </p:cNvSpPr>
          <p:nvPr>
            <p:ph type="sldNum" sz="quarter" idx="12"/>
          </p:nvPr>
        </p:nvSpPr>
        <p:spPr/>
        <p:txBody>
          <a:bodyPr/>
          <a:lstStyle/>
          <a:p>
            <a:fld id="{5405D423-9D0E-704C-95E0-779C4DF526BB}" type="slidenum">
              <a:rPr lang="en-US" smtClean="0"/>
              <a:t>8</a:t>
            </a:fld>
            <a:endParaRPr lang="en-US" dirty="0"/>
          </a:p>
        </p:txBody>
      </p:sp>
    </p:spTree>
    <p:extLst>
      <p:ext uri="{BB962C8B-B14F-4D97-AF65-F5344CB8AC3E}">
        <p14:creationId xmlns:p14="http://schemas.microsoft.com/office/powerpoint/2010/main" val="3131370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5505E-C2E1-2F43-BC4C-11C220A4BE4C}"/>
              </a:ext>
            </a:extLst>
          </p:cNvPr>
          <p:cNvSpPr>
            <a:spLocks noGrp="1"/>
          </p:cNvSpPr>
          <p:nvPr>
            <p:ph type="title"/>
          </p:nvPr>
        </p:nvSpPr>
        <p:spPr>
          <a:xfrm>
            <a:off x="942974" y="814388"/>
            <a:ext cx="10410825" cy="876300"/>
          </a:xfrm>
        </p:spPr>
        <p:txBody>
          <a:bodyPr>
            <a:normAutofit/>
          </a:bodyPr>
          <a:lstStyle/>
          <a:p>
            <a:pPr algn="ctr"/>
            <a:r>
              <a:rPr lang="en-US" sz="3600" b="1" i="1" dirty="0"/>
              <a:t>Health Insurance, Supply Chain &amp; Housing?</a:t>
            </a:r>
          </a:p>
        </p:txBody>
      </p:sp>
      <p:sp>
        <p:nvSpPr>
          <p:cNvPr id="3" name="Content Placeholder 2">
            <a:extLst>
              <a:ext uri="{FF2B5EF4-FFF2-40B4-BE49-F238E27FC236}">
                <a16:creationId xmlns:a16="http://schemas.microsoft.com/office/drawing/2014/main" id="{6D7651FD-E289-5241-A5BC-BC07A72D9D1D}"/>
              </a:ext>
            </a:extLst>
          </p:cNvPr>
          <p:cNvSpPr>
            <a:spLocks noGrp="1"/>
          </p:cNvSpPr>
          <p:nvPr>
            <p:ph idx="1"/>
          </p:nvPr>
        </p:nvSpPr>
        <p:spPr>
          <a:xfrm>
            <a:off x="897468" y="1725613"/>
            <a:ext cx="10515600" cy="4595812"/>
          </a:xfrm>
        </p:spPr>
        <p:txBody>
          <a:bodyPr>
            <a:normAutofit lnSpcReduction="10000"/>
          </a:bodyPr>
          <a:lstStyle/>
          <a:p>
            <a:pPr marL="0" indent="0">
              <a:lnSpc>
                <a:spcPct val="110000"/>
              </a:lnSpc>
              <a:spcBef>
                <a:spcPts val="0"/>
              </a:spcBef>
              <a:buNone/>
            </a:pPr>
            <a:r>
              <a:rPr lang="en-US" sz="1800" dirty="0"/>
              <a:t>34. Health Insurance Affordability for low-income populations</a:t>
            </a:r>
          </a:p>
          <a:p>
            <a:pPr marL="0" indent="0">
              <a:lnSpc>
                <a:spcPct val="110000"/>
              </a:lnSpc>
              <a:spcBef>
                <a:spcPts val="0"/>
              </a:spcBef>
              <a:buNone/>
            </a:pPr>
            <a:r>
              <a:rPr lang="en-US" sz="1800" dirty="0"/>
              <a:t>35. Long-term care for older populations </a:t>
            </a:r>
          </a:p>
          <a:p>
            <a:pPr marL="0" indent="0">
              <a:lnSpc>
                <a:spcPct val="110000"/>
              </a:lnSpc>
              <a:spcBef>
                <a:spcPts val="0"/>
              </a:spcBef>
              <a:buNone/>
            </a:pPr>
            <a:r>
              <a:rPr lang="en-US" sz="1800" dirty="0"/>
              <a:t>36. Closing the Medicaid coverage gap</a:t>
            </a:r>
          </a:p>
          <a:p>
            <a:pPr marL="0" indent="0">
              <a:lnSpc>
                <a:spcPct val="110000"/>
              </a:lnSpc>
              <a:spcBef>
                <a:spcPts val="0"/>
              </a:spcBef>
              <a:buNone/>
            </a:pPr>
            <a:r>
              <a:rPr lang="en-US" sz="1800" dirty="0"/>
              <a:t>37.  Children’s Health Insurance Program </a:t>
            </a:r>
          </a:p>
          <a:p>
            <a:pPr marL="0" indent="0">
              <a:lnSpc>
                <a:spcPct val="110000"/>
              </a:lnSpc>
              <a:spcBef>
                <a:spcPts val="0"/>
              </a:spcBef>
              <a:buNone/>
            </a:pPr>
            <a:r>
              <a:rPr lang="en-US" sz="1800" i="1" dirty="0"/>
              <a:t>38. </a:t>
            </a:r>
            <a:r>
              <a:rPr lang="en-US" sz="1800" dirty="0"/>
              <a:t>Medicare Coverage of Dental, Hearing, and Vision Services</a:t>
            </a:r>
          </a:p>
          <a:p>
            <a:pPr marL="0" indent="0">
              <a:lnSpc>
                <a:spcPct val="110000"/>
              </a:lnSpc>
              <a:spcBef>
                <a:spcPts val="0"/>
              </a:spcBef>
              <a:buNone/>
            </a:pPr>
            <a:r>
              <a:rPr lang="en-US" sz="1800" dirty="0"/>
              <a:t>39. Giving Medicare &amp; Medicaid the right to negotiate drug prices  </a:t>
            </a:r>
          </a:p>
          <a:p>
            <a:pPr marL="0" indent="0">
              <a:lnSpc>
                <a:spcPct val="110000"/>
              </a:lnSpc>
              <a:spcBef>
                <a:spcPts val="0"/>
              </a:spcBef>
              <a:buNone/>
            </a:pPr>
            <a:r>
              <a:rPr lang="en-US" sz="1800" dirty="0"/>
              <a:t>40. Children’s tax credit</a:t>
            </a:r>
          </a:p>
          <a:p>
            <a:pPr marL="0" indent="0">
              <a:lnSpc>
                <a:spcPct val="110000"/>
              </a:lnSpc>
              <a:spcBef>
                <a:spcPts val="0"/>
              </a:spcBef>
              <a:buNone/>
            </a:pPr>
            <a:r>
              <a:rPr lang="en-US" sz="1800" dirty="0"/>
              <a:t>41. Paid Family Leave</a:t>
            </a:r>
          </a:p>
          <a:p>
            <a:pPr marL="0" indent="0">
              <a:lnSpc>
                <a:spcPct val="110000"/>
              </a:lnSpc>
              <a:spcBef>
                <a:spcPts val="0"/>
              </a:spcBef>
              <a:buNone/>
            </a:pPr>
            <a:r>
              <a:rPr lang="en-US" sz="1800" i="1" dirty="0"/>
              <a:t>42. </a:t>
            </a:r>
            <a:r>
              <a:rPr lang="en-US" sz="1800" dirty="0"/>
              <a:t>Funding to support public health infrastructure</a:t>
            </a:r>
          </a:p>
          <a:p>
            <a:pPr marL="0" indent="0">
              <a:lnSpc>
                <a:spcPct val="110000"/>
              </a:lnSpc>
              <a:spcBef>
                <a:spcPts val="0"/>
              </a:spcBef>
              <a:buNone/>
            </a:pPr>
            <a:r>
              <a:rPr lang="en-US" sz="1800" dirty="0"/>
              <a:t>43. Supply Chain Resilience</a:t>
            </a:r>
          </a:p>
          <a:p>
            <a:pPr marL="0" indent="0">
              <a:lnSpc>
                <a:spcPct val="110000"/>
              </a:lnSpc>
              <a:spcBef>
                <a:spcPts val="0"/>
              </a:spcBef>
              <a:buNone/>
            </a:pPr>
            <a:r>
              <a:rPr lang="en-US" sz="1800" dirty="0"/>
              <a:t>44. Affordable Housing for the 21st Century </a:t>
            </a:r>
          </a:p>
          <a:p>
            <a:pPr marL="0" indent="0">
              <a:lnSpc>
                <a:spcPct val="110000"/>
              </a:lnSpc>
              <a:spcBef>
                <a:spcPts val="0"/>
              </a:spcBef>
              <a:buNone/>
            </a:pPr>
            <a:r>
              <a:rPr lang="en-US" sz="1800" dirty="0"/>
              <a:t>45. 21st Century Sustainable and Equitable Communities </a:t>
            </a:r>
          </a:p>
          <a:p>
            <a:pPr marL="0" indent="0">
              <a:lnSpc>
                <a:spcPct val="110000"/>
              </a:lnSpc>
              <a:spcBef>
                <a:spcPts val="0"/>
              </a:spcBef>
              <a:buNone/>
            </a:pPr>
            <a:r>
              <a:rPr lang="en-US" sz="1800" dirty="0"/>
              <a:t>46. Lead paint &amp; hazard mitigation</a:t>
            </a:r>
          </a:p>
          <a:p>
            <a:pPr marL="0" indent="0">
              <a:lnSpc>
                <a:spcPct val="110000"/>
              </a:lnSpc>
              <a:spcBef>
                <a:spcPts val="0"/>
              </a:spcBef>
              <a:buNone/>
            </a:pPr>
            <a:r>
              <a:rPr lang="en-US" sz="1800" dirty="0"/>
              <a:t>47. Homeownership Investments </a:t>
            </a:r>
            <a:endParaRPr lang="en-US" sz="1800" b="1" i="1" dirty="0"/>
          </a:p>
          <a:p>
            <a:pPr marL="777240"/>
            <a:r>
              <a:rPr lang="en-US" sz="1900" b="1" dirty="0"/>
              <a:t>Select which of these is in Build Back Better</a:t>
            </a:r>
          </a:p>
          <a:p>
            <a:endParaRPr lang="en-US" dirty="0"/>
          </a:p>
        </p:txBody>
      </p:sp>
      <p:pic>
        <p:nvPicPr>
          <p:cNvPr id="4" name="Picture 3">
            <a:extLst>
              <a:ext uri="{FF2B5EF4-FFF2-40B4-BE49-F238E27FC236}">
                <a16:creationId xmlns:a16="http://schemas.microsoft.com/office/drawing/2014/main" id="{8C0A5FC7-16AF-7242-8BAD-C1A2D9C6FB66}"/>
              </a:ext>
            </a:extLst>
          </p:cNvPr>
          <p:cNvPicPr>
            <a:picLocks noChangeAspect="1"/>
          </p:cNvPicPr>
          <p:nvPr/>
        </p:nvPicPr>
        <p:blipFill>
          <a:blip r:embed="rId2"/>
          <a:stretch>
            <a:fillRect/>
          </a:stretch>
        </p:blipFill>
        <p:spPr>
          <a:xfrm>
            <a:off x="0" y="-70757"/>
            <a:ext cx="3086100" cy="876300"/>
          </a:xfrm>
          <a:prstGeom prst="rect">
            <a:avLst/>
          </a:prstGeom>
        </p:spPr>
      </p:pic>
      <p:sp>
        <p:nvSpPr>
          <p:cNvPr id="6" name="Slide Number Placeholder 5">
            <a:extLst>
              <a:ext uri="{FF2B5EF4-FFF2-40B4-BE49-F238E27FC236}">
                <a16:creationId xmlns:a16="http://schemas.microsoft.com/office/drawing/2014/main" id="{82E9B500-7433-C841-A792-690C279E917B}"/>
              </a:ext>
            </a:extLst>
          </p:cNvPr>
          <p:cNvSpPr>
            <a:spLocks noGrp="1"/>
          </p:cNvSpPr>
          <p:nvPr>
            <p:ph type="sldNum" sz="quarter" idx="12"/>
          </p:nvPr>
        </p:nvSpPr>
        <p:spPr/>
        <p:txBody>
          <a:bodyPr/>
          <a:lstStyle/>
          <a:p>
            <a:fld id="{5405D423-9D0E-704C-95E0-779C4DF526BB}" type="slidenum">
              <a:rPr lang="en-US" smtClean="0"/>
              <a:t>9</a:t>
            </a:fld>
            <a:endParaRPr lang="en-US" dirty="0"/>
          </a:p>
        </p:txBody>
      </p:sp>
    </p:spTree>
    <p:extLst>
      <p:ext uri="{BB962C8B-B14F-4D97-AF65-F5344CB8AC3E}">
        <p14:creationId xmlns:p14="http://schemas.microsoft.com/office/powerpoint/2010/main" val="4180916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11288</TotalTime>
  <Words>4105</Words>
  <Application>Microsoft Macintosh PowerPoint</Application>
  <PresentationFormat>Widescreen</PresentationFormat>
  <Paragraphs>420</Paragraphs>
  <Slides>33</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8" baseType="lpstr">
      <vt:lpstr>Arial</vt:lpstr>
      <vt:lpstr>Calibri</vt:lpstr>
      <vt:lpstr>Calibri Light</vt:lpstr>
      <vt:lpstr>Office Theme</vt:lpstr>
      <vt:lpstr>Worksheet</vt:lpstr>
      <vt:lpstr>PowerPoint Presentation</vt:lpstr>
      <vt:lpstr>Marketing 101</vt:lpstr>
      <vt:lpstr>How Corporations Market</vt:lpstr>
      <vt:lpstr>Congressional Marketing-0000</vt:lpstr>
      <vt:lpstr>Omnibus-HR-1- For The People Act- Sits in Limbo</vt:lpstr>
      <vt:lpstr>Build Back Better-POLL</vt:lpstr>
      <vt:lpstr>Parks, Energy, Education, Employment, Native American?</vt:lpstr>
      <vt:lpstr>Seniors, Childcare, Pre-K, Pregnancy. Electric, Clean Air?</vt:lpstr>
      <vt:lpstr>Health Insurance, Supply Chain &amp; Housing?</vt:lpstr>
      <vt:lpstr>Immigration, Small Business, Climate?</vt:lpstr>
      <vt:lpstr>Taxation</vt:lpstr>
      <vt:lpstr>More Taxation</vt:lpstr>
      <vt:lpstr>OOPS—We Didn’t Pay Zoom</vt:lpstr>
      <vt:lpstr>Problems With Omnibus Bills</vt:lpstr>
      <vt:lpstr>Voters Don’t Understand Build Back Better</vt:lpstr>
      <vt:lpstr>Voters Don’t Think Build Back Better Will Help Them</vt:lpstr>
      <vt:lpstr>Critical Bipartisan Elements Can Get Buried </vt:lpstr>
      <vt:lpstr>Omnibus Bills Hurt Democrats</vt:lpstr>
      <vt:lpstr>Approval Rates for Democrats &amp; Biden are Plunging</vt:lpstr>
      <vt:lpstr>Omnibus Bills Hurt Republicans</vt:lpstr>
      <vt:lpstr>Great Legislation Is Usually Bipartisan </vt:lpstr>
      <vt:lpstr>Stalemating Government</vt:lpstr>
      <vt:lpstr>Congress Throws a Hail Mary</vt:lpstr>
      <vt:lpstr>HR-1 Sleight of Hand</vt:lpstr>
      <vt:lpstr>Build Back Better Sleight of Hand</vt:lpstr>
      <vt:lpstr>Voting on Specific Policies Is a Better Alternative</vt:lpstr>
      <vt:lpstr>Many  Parts of Build Back Better Enjoy Strong Bipartisan Support. </vt:lpstr>
      <vt:lpstr>Some Are Supported by Majorities of all Political Groups</vt:lpstr>
      <vt:lpstr>More Policies with Bipartisan Support</vt:lpstr>
      <vt:lpstr>Even Taxation Has Bipartisan Support</vt:lpstr>
      <vt:lpstr>One Policy At A Time-A Different Plan</vt:lpstr>
      <vt:lpstr>Other Policies that Could Receive Bipartisan Support</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siris</dc:creator>
  <cp:lastModifiedBy>peter siris</cp:lastModifiedBy>
  <cp:revision>29</cp:revision>
  <dcterms:created xsi:type="dcterms:W3CDTF">2021-10-15T22:55:59Z</dcterms:created>
  <dcterms:modified xsi:type="dcterms:W3CDTF">2021-11-18T17:12:54Z</dcterms:modified>
</cp:coreProperties>
</file>