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0" r:id="rId3"/>
    <p:sldId id="320" r:id="rId4"/>
    <p:sldId id="321" r:id="rId5"/>
    <p:sldId id="279" r:id="rId6"/>
    <p:sldId id="303" r:id="rId7"/>
    <p:sldId id="315" r:id="rId8"/>
    <p:sldId id="280" r:id="rId9"/>
    <p:sldId id="282" r:id="rId10"/>
    <p:sldId id="286" r:id="rId11"/>
    <p:sldId id="316" r:id="rId12"/>
    <p:sldId id="317" r:id="rId13"/>
    <p:sldId id="318" r:id="rId14"/>
    <p:sldId id="319" r:id="rId15"/>
    <p:sldId id="257" r:id="rId16"/>
    <p:sldId id="268" r:id="rId17"/>
    <p:sldId id="272" r:id="rId18"/>
    <p:sldId id="275" r:id="rId19"/>
    <p:sldId id="264" r:id="rId20"/>
    <p:sldId id="265" r:id="rId21"/>
    <p:sldId id="263" r:id="rId22"/>
    <p:sldId id="266" r:id="rId23"/>
    <p:sldId id="259" r:id="rId24"/>
    <p:sldId id="262" r:id="rId25"/>
    <p:sldId id="287" r:id="rId26"/>
    <p:sldId id="289" r:id="rId27"/>
    <p:sldId id="299" r:id="rId28"/>
    <p:sldId id="313" r:id="rId29"/>
    <p:sldId id="292" r:id="rId30"/>
    <p:sldId id="312" r:id="rId31"/>
    <p:sldId id="310" r:id="rId32"/>
    <p:sldId id="295" r:id="rId33"/>
    <p:sldId id="291" r:id="rId34"/>
    <p:sldId id="322" r:id="rId35"/>
    <p:sldId id="307" r:id="rId36"/>
    <p:sldId id="308" r:id="rId37"/>
    <p:sldId id="258" r:id="rId38"/>
    <p:sldId id="309" r:id="rId39"/>
    <p:sldId id="30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63"/>
  </p:normalViewPr>
  <p:slideViewPr>
    <p:cSldViewPr snapToGrid="0" snapToObjects="1">
      <p:cViewPr varScale="1">
        <p:scale>
          <a:sx n="121" d="100"/>
          <a:sy n="121" d="100"/>
        </p:scale>
        <p:origin x="20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Users/pjsiris/Documents/REN/GALLUP%20NPOLL.xlsm"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American’s Trust in Media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Sheet6!$I$3</c:f>
              <c:strCache>
                <c:ptCount val="1"/>
                <c:pt idx="0">
                  <c:v>Trust</c:v>
                </c:pt>
              </c:strCache>
            </c:strRef>
          </c:tx>
          <c:spPr>
            <a:ln w="28575" cap="rnd">
              <a:solidFill>
                <a:schemeClr val="accent1"/>
              </a:solidFill>
              <a:round/>
            </a:ln>
            <a:effectLst/>
          </c:spPr>
          <c:marker>
            <c:symbol val="none"/>
          </c:marker>
          <c:cat>
            <c:strRef>
              <c:f>Sheet6!$H$4:$H$29</c:f>
              <c:strCache>
                <c:ptCount val="26"/>
                <c:pt idx="0">
                  <c:v>1972 May</c:v>
                </c:pt>
                <c:pt idx="1">
                  <c:v>1974 Apr</c:v>
                </c:pt>
                <c:pt idx="2">
                  <c:v>1976 Jun</c:v>
                </c:pt>
                <c:pt idx="3">
                  <c:v>1997 May 30-Jun 1</c:v>
                </c:pt>
                <c:pt idx="4">
                  <c:v>1998 Dec 28-29</c:v>
                </c:pt>
                <c:pt idx="5">
                  <c:v>1999 Feb 4-8</c:v>
                </c:pt>
                <c:pt idx="6">
                  <c:v>2000 Jul 6-9</c:v>
                </c:pt>
                <c:pt idx="7">
                  <c:v>2001 Sep 7-10</c:v>
                </c:pt>
                <c:pt idx="8">
                  <c:v>2002 Sep 5-8</c:v>
                </c:pt>
                <c:pt idx="9">
                  <c:v>2003 Sep 8-10</c:v>
                </c:pt>
                <c:pt idx="10">
                  <c:v>2004 Sep 13-15</c:v>
                </c:pt>
                <c:pt idx="11">
                  <c:v>2005 Sep 12-15</c:v>
                </c:pt>
                <c:pt idx="12">
                  <c:v>2007 Sep 14-16</c:v>
                </c:pt>
                <c:pt idx="13">
                  <c:v>2008 Sep 8-11</c:v>
                </c:pt>
                <c:pt idx="14">
                  <c:v>2009 Aug 31-Sep 2</c:v>
                </c:pt>
                <c:pt idx="15">
                  <c:v>2010 Sep 13-16</c:v>
                </c:pt>
                <c:pt idx="16">
                  <c:v>2011 Sep 8-11</c:v>
                </c:pt>
                <c:pt idx="17">
                  <c:v>2012 Sep 6-9</c:v>
                </c:pt>
                <c:pt idx="18">
                  <c:v>2013 Sep 5-8</c:v>
                </c:pt>
                <c:pt idx="19">
                  <c:v>2014 Sep 4-7</c:v>
                </c:pt>
                <c:pt idx="20">
                  <c:v>2015 Sep 9-13</c:v>
                </c:pt>
                <c:pt idx="21">
                  <c:v>2016 Sep 7-11</c:v>
                </c:pt>
                <c:pt idx="22">
                  <c:v>2017 Sep 6-10</c:v>
                </c:pt>
                <c:pt idx="23">
                  <c:v>2018 Sep 4-12</c:v>
                </c:pt>
                <c:pt idx="24">
                  <c:v>2019 Sep 3-15</c:v>
                </c:pt>
                <c:pt idx="25">
                  <c:v>2020 Aug 31-Sep 13</c:v>
                </c:pt>
              </c:strCache>
            </c:strRef>
          </c:cat>
          <c:val>
            <c:numRef>
              <c:f>Sheet6!$I$4:$I$29</c:f>
              <c:numCache>
                <c:formatCode>General</c:formatCode>
                <c:ptCount val="26"/>
                <c:pt idx="0">
                  <c:v>68</c:v>
                </c:pt>
                <c:pt idx="1">
                  <c:v>69</c:v>
                </c:pt>
                <c:pt idx="2">
                  <c:v>72</c:v>
                </c:pt>
                <c:pt idx="3">
                  <c:v>53</c:v>
                </c:pt>
                <c:pt idx="4">
                  <c:v>55</c:v>
                </c:pt>
                <c:pt idx="5">
                  <c:v>55</c:v>
                </c:pt>
                <c:pt idx="6">
                  <c:v>51</c:v>
                </c:pt>
                <c:pt idx="7">
                  <c:v>53</c:v>
                </c:pt>
                <c:pt idx="8">
                  <c:v>54</c:v>
                </c:pt>
                <c:pt idx="9">
                  <c:v>54</c:v>
                </c:pt>
                <c:pt idx="10">
                  <c:v>44</c:v>
                </c:pt>
                <c:pt idx="11">
                  <c:v>50</c:v>
                </c:pt>
                <c:pt idx="12">
                  <c:v>47</c:v>
                </c:pt>
                <c:pt idx="13">
                  <c:v>43</c:v>
                </c:pt>
                <c:pt idx="14">
                  <c:v>45</c:v>
                </c:pt>
                <c:pt idx="15">
                  <c:v>43</c:v>
                </c:pt>
                <c:pt idx="16">
                  <c:v>44</c:v>
                </c:pt>
                <c:pt idx="17">
                  <c:v>40</c:v>
                </c:pt>
                <c:pt idx="18">
                  <c:v>44</c:v>
                </c:pt>
                <c:pt idx="19">
                  <c:v>40</c:v>
                </c:pt>
                <c:pt idx="20">
                  <c:v>40</c:v>
                </c:pt>
                <c:pt idx="21">
                  <c:v>32</c:v>
                </c:pt>
                <c:pt idx="22">
                  <c:v>41</c:v>
                </c:pt>
                <c:pt idx="23">
                  <c:v>45</c:v>
                </c:pt>
                <c:pt idx="24">
                  <c:v>41</c:v>
                </c:pt>
                <c:pt idx="25">
                  <c:v>40</c:v>
                </c:pt>
              </c:numCache>
            </c:numRef>
          </c:val>
          <c:smooth val="0"/>
          <c:extLst>
            <c:ext xmlns:c16="http://schemas.microsoft.com/office/drawing/2014/chart" uri="{C3380CC4-5D6E-409C-BE32-E72D297353CC}">
              <c16:uniqueId val="{00000000-8817-1048-B930-59168B186ED1}"/>
            </c:ext>
          </c:extLst>
        </c:ser>
        <c:ser>
          <c:idx val="1"/>
          <c:order val="1"/>
          <c:tx>
            <c:strRef>
              <c:f>Sheet6!$J$3</c:f>
              <c:strCache>
                <c:ptCount val="1"/>
                <c:pt idx="0">
                  <c:v>Don't Trust</c:v>
                </c:pt>
              </c:strCache>
            </c:strRef>
          </c:tx>
          <c:spPr>
            <a:ln w="28575" cap="rnd">
              <a:solidFill>
                <a:schemeClr val="accent2"/>
              </a:solidFill>
              <a:round/>
            </a:ln>
            <a:effectLst/>
          </c:spPr>
          <c:marker>
            <c:symbol val="none"/>
          </c:marker>
          <c:cat>
            <c:strRef>
              <c:f>Sheet6!$H$4:$H$29</c:f>
              <c:strCache>
                <c:ptCount val="26"/>
                <c:pt idx="0">
                  <c:v>1972 May</c:v>
                </c:pt>
                <c:pt idx="1">
                  <c:v>1974 Apr</c:v>
                </c:pt>
                <c:pt idx="2">
                  <c:v>1976 Jun</c:v>
                </c:pt>
                <c:pt idx="3">
                  <c:v>1997 May 30-Jun 1</c:v>
                </c:pt>
                <c:pt idx="4">
                  <c:v>1998 Dec 28-29</c:v>
                </c:pt>
                <c:pt idx="5">
                  <c:v>1999 Feb 4-8</c:v>
                </c:pt>
                <c:pt idx="6">
                  <c:v>2000 Jul 6-9</c:v>
                </c:pt>
                <c:pt idx="7">
                  <c:v>2001 Sep 7-10</c:v>
                </c:pt>
                <c:pt idx="8">
                  <c:v>2002 Sep 5-8</c:v>
                </c:pt>
                <c:pt idx="9">
                  <c:v>2003 Sep 8-10</c:v>
                </c:pt>
                <c:pt idx="10">
                  <c:v>2004 Sep 13-15</c:v>
                </c:pt>
                <c:pt idx="11">
                  <c:v>2005 Sep 12-15</c:v>
                </c:pt>
                <c:pt idx="12">
                  <c:v>2007 Sep 14-16</c:v>
                </c:pt>
                <c:pt idx="13">
                  <c:v>2008 Sep 8-11</c:v>
                </c:pt>
                <c:pt idx="14">
                  <c:v>2009 Aug 31-Sep 2</c:v>
                </c:pt>
                <c:pt idx="15">
                  <c:v>2010 Sep 13-16</c:v>
                </c:pt>
                <c:pt idx="16">
                  <c:v>2011 Sep 8-11</c:v>
                </c:pt>
                <c:pt idx="17">
                  <c:v>2012 Sep 6-9</c:v>
                </c:pt>
                <c:pt idx="18">
                  <c:v>2013 Sep 5-8</c:v>
                </c:pt>
                <c:pt idx="19">
                  <c:v>2014 Sep 4-7</c:v>
                </c:pt>
                <c:pt idx="20">
                  <c:v>2015 Sep 9-13</c:v>
                </c:pt>
                <c:pt idx="21">
                  <c:v>2016 Sep 7-11</c:v>
                </c:pt>
                <c:pt idx="22">
                  <c:v>2017 Sep 6-10</c:v>
                </c:pt>
                <c:pt idx="23">
                  <c:v>2018 Sep 4-12</c:v>
                </c:pt>
                <c:pt idx="24">
                  <c:v>2019 Sep 3-15</c:v>
                </c:pt>
                <c:pt idx="25">
                  <c:v>2020 Aug 31-Sep 13</c:v>
                </c:pt>
              </c:strCache>
            </c:strRef>
          </c:cat>
          <c:val>
            <c:numRef>
              <c:f>Sheet6!$J$4:$J$29</c:f>
              <c:numCache>
                <c:formatCode>General</c:formatCode>
                <c:ptCount val="26"/>
                <c:pt idx="0">
                  <c:v>30</c:v>
                </c:pt>
                <c:pt idx="1">
                  <c:v>29</c:v>
                </c:pt>
                <c:pt idx="2">
                  <c:v>26</c:v>
                </c:pt>
                <c:pt idx="3">
                  <c:v>46</c:v>
                </c:pt>
                <c:pt idx="4">
                  <c:v>44</c:v>
                </c:pt>
                <c:pt idx="5">
                  <c:v>45</c:v>
                </c:pt>
                <c:pt idx="6">
                  <c:v>49</c:v>
                </c:pt>
                <c:pt idx="7">
                  <c:v>47</c:v>
                </c:pt>
                <c:pt idx="8">
                  <c:v>46</c:v>
                </c:pt>
                <c:pt idx="9">
                  <c:v>46</c:v>
                </c:pt>
                <c:pt idx="10">
                  <c:v>55</c:v>
                </c:pt>
                <c:pt idx="11">
                  <c:v>49</c:v>
                </c:pt>
                <c:pt idx="12">
                  <c:v>52</c:v>
                </c:pt>
                <c:pt idx="13">
                  <c:v>56</c:v>
                </c:pt>
                <c:pt idx="14">
                  <c:v>55</c:v>
                </c:pt>
                <c:pt idx="15">
                  <c:v>57</c:v>
                </c:pt>
                <c:pt idx="16">
                  <c:v>55</c:v>
                </c:pt>
                <c:pt idx="17">
                  <c:v>60</c:v>
                </c:pt>
                <c:pt idx="18">
                  <c:v>55</c:v>
                </c:pt>
                <c:pt idx="19">
                  <c:v>60</c:v>
                </c:pt>
                <c:pt idx="20">
                  <c:v>60</c:v>
                </c:pt>
                <c:pt idx="21">
                  <c:v>68</c:v>
                </c:pt>
                <c:pt idx="22">
                  <c:v>58</c:v>
                </c:pt>
                <c:pt idx="23">
                  <c:v>54</c:v>
                </c:pt>
                <c:pt idx="24">
                  <c:v>58</c:v>
                </c:pt>
                <c:pt idx="25">
                  <c:v>60</c:v>
                </c:pt>
              </c:numCache>
            </c:numRef>
          </c:val>
          <c:smooth val="0"/>
          <c:extLst>
            <c:ext xmlns:c16="http://schemas.microsoft.com/office/drawing/2014/chart" uri="{C3380CC4-5D6E-409C-BE32-E72D297353CC}">
              <c16:uniqueId val="{00000001-8817-1048-B930-59168B186ED1}"/>
            </c:ext>
          </c:extLst>
        </c:ser>
        <c:dLbls>
          <c:showLegendKey val="0"/>
          <c:showVal val="0"/>
          <c:showCatName val="0"/>
          <c:showSerName val="0"/>
          <c:showPercent val="0"/>
          <c:showBubbleSize val="0"/>
        </c:dLbls>
        <c:smooth val="0"/>
        <c:axId val="2071776223"/>
        <c:axId val="2071777855"/>
      </c:lineChart>
      <c:catAx>
        <c:axId val="2071776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777855"/>
        <c:crosses val="autoZero"/>
        <c:auto val="1"/>
        <c:lblAlgn val="ctr"/>
        <c:lblOffset val="100"/>
        <c:noMultiLvlLbl val="0"/>
      </c:catAx>
      <c:valAx>
        <c:axId val="20717778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776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33B45-7740-494F-A347-C8E65ED2A7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9191AF-0EE7-9441-85B4-8DBEBCB793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E01248-3DDB-EE48-8A31-FEC1FC647F58}"/>
              </a:ext>
            </a:extLst>
          </p:cNvPr>
          <p:cNvSpPr>
            <a:spLocks noGrp="1"/>
          </p:cNvSpPr>
          <p:nvPr>
            <p:ph type="dt" sz="half" idx="10"/>
          </p:nvPr>
        </p:nvSpPr>
        <p:spPr/>
        <p:txBody>
          <a:bodyPr/>
          <a:lstStyle/>
          <a:p>
            <a:fld id="{8A680390-BB02-474D-AC5A-DDB4C41FA403}" type="datetimeFigureOut">
              <a:rPr lang="en-US" smtClean="0"/>
              <a:t>12/16/20</a:t>
            </a:fld>
            <a:endParaRPr lang="en-US" dirty="0"/>
          </a:p>
        </p:txBody>
      </p:sp>
      <p:sp>
        <p:nvSpPr>
          <p:cNvPr id="5" name="Footer Placeholder 4">
            <a:extLst>
              <a:ext uri="{FF2B5EF4-FFF2-40B4-BE49-F238E27FC236}">
                <a16:creationId xmlns:a16="http://schemas.microsoft.com/office/drawing/2014/main" id="{DA60969F-9A5C-7F46-8B2A-6431E93D40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A9E0D9-3711-6545-BF77-51F4885D2539}"/>
              </a:ext>
            </a:extLst>
          </p:cNvPr>
          <p:cNvSpPr>
            <a:spLocks noGrp="1"/>
          </p:cNvSpPr>
          <p:nvPr>
            <p:ph type="sldNum" sz="quarter" idx="12"/>
          </p:nvPr>
        </p:nvSpPr>
        <p:spPr/>
        <p:txBody>
          <a:bodyPr/>
          <a:lstStyle/>
          <a:p>
            <a:fld id="{E9621E9C-EA5A-9045-B94F-1910634ED2A7}" type="slidenum">
              <a:rPr lang="en-US" smtClean="0"/>
              <a:t>‹#›</a:t>
            </a:fld>
            <a:endParaRPr lang="en-US" dirty="0"/>
          </a:p>
        </p:txBody>
      </p:sp>
    </p:spTree>
    <p:extLst>
      <p:ext uri="{BB962C8B-B14F-4D97-AF65-F5344CB8AC3E}">
        <p14:creationId xmlns:p14="http://schemas.microsoft.com/office/powerpoint/2010/main" val="4206059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7EECE-CBD2-0442-8D98-1AA70FE3F4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B0C6B2-9D35-A84C-A0BE-55369B8D44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931E0-E05B-DB42-9D48-E3C4E10E5B1C}"/>
              </a:ext>
            </a:extLst>
          </p:cNvPr>
          <p:cNvSpPr>
            <a:spLocks noGrp="1"/>
          </p:cNvSpPr>
          <p:nvPr>
            <p:ph type="dt" sz="half" idx="10"/>
          </p:nvPr>
        </p:nvSpPr>
        <p:spPr/>
        <p:txBody>
          <a:bodyPr/>
          <a:lstStyle/>
          <a:p>
            <a:fld id="{8A680390-BB02-474D-AC5A-DDB4C41FA403}" type="datetimeFigureOut">
              <a:rPr lang="en-US" smtClean="0"/>
              <a:t>12/16/20</a:t>
            </a:fld>
            <a:endParaRPr lang="en-US" dirty="0"/>
          </a:p>
        </p:txBody>
      </p:sp>
      <p:sp>
        <p:nvSpPr>
          <p:cNvPr id="5" name="Footer Placeholder 4">
            <a:extLst>
              <a:ext uri="{FF2B5EF4-FFF2-40B4-BE49-F238E27FC236}">
                <a16:creationId xmlns:a16="http://schemas.microsoft.com/office/drawing/2014/main" id="{1BDA11E6-0637-EB4D-9BE4-020CBF2006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74F0B0-D9FB-8E47-945C-2220AC9B1F51}"/>
              </a:ext>
            </a:extLst>
          </p:cNvPr>
          <p:cNvSpPr>
            <a:spLocks noGrp="1"/>
          </p:cNvSpPr>
          <p:nvPr>
            <p:ph type="sldNum" sz="quarter" idx="12"/>
          </p:nvPr>
        </p:nvSpPr>
        <p:spPr/>
        <p:txBody>
          <a:bodyPr/>
          <a:lstStyle/>
          <a:p>
            <a:fld id="{E9621E9C-EA5A-9045-B94F-1910634ED2A7}" type="slidenum">
              <a:rPr lang="en-US" smtClean="0"/>
              <a:t>‹#›</a:t>
            </a:fld>
            <a:endParaRPr lang="en-US" dirty="0"/>
          </a:p>
        </p:txBody>
      </p:sp>
    </p:spTree>
    <p:extLst>
      <p:ext uri="{BB962C8B-B14F-4D97-AF65-F5344CB8AC3E}">
        <p14:creationId xmlns:p14="http://schemas.microsoft.com/office/powerpoint/2010/main" val="3275345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A9B965-0998-8C49-A878-48F5812BAC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6C47EA-85DC-D648-82AE-270329BB8C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66E500-775A-6844-BB1F-50BEFF02AA86}"/>
              </a:ext>
            </a:extLst>
          </p:cNvPr>
          <p:cNvSpPr>
            <a:spLocks noGrp="1"/>
          </p:cNvSpPr>
          <p:nvPr>
            <p:ph type="dt" sz="half" idx="10"/>
          </p:nvPr>
        </p:nvSpPr>
        <p:spPr/>
        <p:txBody>
          <a:bodyPr/>
          <a:lstStyle/>
          <a:p>
            <a:fld id="{8A680390-BB02-474D-AC5A-DDB4C41FA403}" type="datetimeFigureOut">
              <a:rPr lang="en-US" smtClean="0"/>
              <a:t>12/16/20</a:t>
            </a:fld>
            <a:endParaRPr lang="en-US" dirty="0"/>
          </a:p>
        </p:txBody>
      </p:sp>
      <p:sp>
        <p:nvSpPr>
          <p:cNvPr id="5" name="Footer Placeholder 4">
            <a:extLst>
              <a:ext uri="{FF2B5EF4-FFF2-40B4-BE49-F238E27FC236}">
                <a16:creationId xmlns:a16="http://schemas.microsoft.com/office/drawing/2014/main" id="{85D89007-B2D8-FF45-8771-1ECDB85FF9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2E6530-9572-FF4B-BFAB-19FC26C220C0}"/>
              </a:ext>
            </a:extLst>
          </p:cNvPr>
          <p:cNvSpPr>
            <a:spLocks noGrp="1"/>
          </p:cNvSpPr>
          <p:nvPr>
            <p:ph type="sldNum" sz="quarter" idx="12"/>
          </p:nvPr>
        </p:nvSpPr>
        <p:spPr/>
        <p:txBody>
          <a:bodyPr/>
          <a:lstStyle/>
          <a:p>
            <a:fld id="{E9621E9C-EA5A-9045-B94F-1910634ED2A7}" type="slidenum">
              <a:rPr lang="en-US" smtClean="0"/>
              <a:t>‹#›</a:t>
            </a:fld>
            <a:endParaRPr lang="en-US" dirty="0"/>
          </a:p>
        </p:txBody>
      </p:sp>
    </p:spTree>
    <p:extLst>
      <p:ext uri="{BB962C8B-B14F-4D97-AF65-F5344CB8AC3E}">
        <p14:creationId xmlns:p14="http://schemas.microsoft.com/office/powerpoint/2010/main" val="2252732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517F0-E0D2-5544-B1C1-A57AA86993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A0B2CC-088E-A649-A6EE-387EBE3581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83808-9B17-D04E-9456-27C70E8FD8BB}"/>
              </a:ext>
            </a:extLst>
          </p:cNvPr>
          <p:cNvSpPr>
            <a:spLocks noGrp="1"/>
          </p:cNvSpPr>
          <p:nvPr>
            <p:ph type="dt" sz="half" idx="10"/>
          </p:nvPr>
        </p:nvSpPr>
        <p:spPr/>
        <p:txBody>
          <a:bodyPr/>
          <a:lstStyle/>
          <a:p>
            <a:fld id="{8A680390-BB02-474D-AC5A-DDB4C41FA403}" type="datetimeFigureOut">
              <a:rPr lang="en-US" smtClean="0"/>
              <a:t>12/16/20</a:t>
            </a:fld>
            <a:endParaRPr lang="en-US" dirty="0"/>
          </a:p>
        </p:txBody>
      </p:sp>
      <p:sp>
        <p:nvSpPr>
          <p:cNvPr id="5" name="Footer Placeholder 4">
            <a:extLst>
              <a:ext uri="{FF2B5EF4-FFF2-40B4-BE49-F238E27FC236}">
                <a16:creationId xmlns:a16="http://schemas.microsoft.com/office/drawing/2014/main" id="{C0483682-CAC7-1546-9823-306956861A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7F616F-B4AE-104E-B45E-C7B8A0958957}"/>
              </a:ext>
            </a:extLst>
          </p:cNvPr>
          <p:cNvSpPr>
            <a:spLocks noGrp="1"/>
          </p:cNvSpPr>
          <p:nvPr>
            <p:ph type="sldNum" sz="quarter" idx="12"/>
          </p:nvPr>
        </p:nvSpPr>
        <p:spPr/>
        <p:txBody>
          <a:bodyPr/>
          <a:lstStyle/>
          <a:p>
            <a:fld id="{E9621E9C-EA5A-9045-B94F-1910634ED2A7}" type="slidenum">
              <a:rPr lang="en-US" smtClean="0"/>
              <a:t>‹#›</a:t>
            </a:fld>
            <a:endParaRPr lang="en-US" dirty="0"/>
          </a:p>
        </p:txBody>
      </p:sp>
    </p:spTree>
    <p:extLst>
      <p:ext uri="{BB962C8B-B14F-4D97-AF65-F5344CB8AC3E}">
        <p14:creationId xmlns:p14="http://schemas.microsoft.com/office/powerpoint/2010/main" val="515458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CC66-4AA1-834A-A9C1-531172871E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D5FC4A-C427-F744-907A-186DB43F08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AED7BB-2F47-E849-8FA7-0D79E696CB1C}"/>
              </a:ext>
            </a:extLst>
          </p:cNvPr>
          <p:cNvSpPr>
            <a:spLocks noGrp="1"/>
          </p:cNvSpPr>
          <p:nvPr>
            <p:ph type="dt" sz="half" idx="10"/>
          </p:nvPr>
        </p:nvSpPr>
        <p:spPr/>
        <p:txBody>
          <a:bodyPr/>
          <a:lstStyle/>
          <a:p>
            <a:fld id="{8A680390-BB02-474D-AC5A-DDB4C41FA403}" type="datetimeFigureOut">
              <a:rPr lang="en-US" smtClean="0"/>
              <a:t>12/16/20</a:t>
            </a:fld>
            <a:endParaRPr lang="en-US" dirty="0"/>
          </a:p>
        </p:txBody>
      </p:sp>
      <p:sp>
        <p:nvSpPr>
          <p:cNvPr id="5" name="Footer Placeholder 4">
            <a:extLst>
              <a:ext uri="{FF2B5EF4-FFF2-40B4-BE49-F238E27FC236}">
                <a16:creationId xmlns:a16="http://schemas.microsoft.com/office/drawing/2014/main" id="{52E8833A-9DF5-2C4B-AA66-0AF5B386A4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1EED05-201F-6C45-986A-B48BDF9389A7}"/>
              </a:ext>
            </a:extLst>
          </p:cNvPr>
          <p:cNvSpPr>
            <a:spLocks noGrp="1"/>
          </p:cNvSpPr>
          <p:nvPr>
            <p:ph type="sldNum" sz="quarter" idx="12"/>
          </p:nvPr>
        </p:nvSpPr>
        <p:spPr/>
        <p:txBody>
          <a:bodyPr/>
          <a:lstStyle/>
          <a:p>
            <a:fld id="{E9621E9C-EA5A-9045-B94F-1910634ED2A7}" type="slidenum">
              <a:rPr lang="en-US" smtClean="0"/>
              <a:t>‹#›</a:t>
            </a:fld>
            <a:endParaRPr lang="en-US" dirty="0"/>
          </a:p>
        </p:txBody>
      </p:sp>
    </p:spTree>
    <p:extLst>
      <p:ext uri="{BB962C8B-B14F-4D97-AF65-F5344CB8AC3E}">
        <p14:creationId xmlns:p14="http://schemas.microsoft.com/office/powerpoint/2010/main" val="151863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D748-2EDB-314D-B0EB-67CF633FCD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8F835C-5F23-FC48-8221-CF08D5BA7E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3862E-2836-3543-A24D-3C73D15D75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5A6B40-8BFE-CD4A-8EF7-5CB35F17F6EC}"/>
              </a:ext>
            </a:extLst>
          </p:cNvPr>
          <p:cNvSpPr>
            <a:spLocks noGrp="1"/>
          </p:cNvSpPr>
          <p:nvPr>
            <p:ph type="dt" sz="half" idx="10"/>
          </p:nvPr>
        </p:nvSpPr>
        <p:spPr/>
        <p:txBody>
          <a:bodyPr/>
          <a:lstStyle/>
          <a:p>
            <a:fld id="{8A680390-BB02-474D-AC5A-DDB4C41FA403}" type="datetimeFigureOut">
              <a:rPr lang="en-US" smtClean="0"/>
              <a:t>12/16/20</a:t>
            </a:fld>
            <a:endParaRPr lang="en-US" dirty="0"/>
          </a:p>
        </p:txBody>
      </p:sp>
      <p:sp>
        <p:nvSpPr>
          <p:cNvPr id="6" name="Footer Placeholder 5">
            <a:extLst>
              <a:ext uri="{FF2B5EF4-FFF2-40B4-BE49-F238E27FC236}">
                <a16:creationId xmlns:a16="http://schemas.microsoft.com/office/drawing/2014/main" id="{2F1AED76-33DC-4C47-8A15-0C84300A76C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509CF4-39BD-BA45-8D6A-1886595B41D3}"/>
              </a:ext>
            </a:extLst>
          </p:cNvPr>
          <p:cNvSpPr>
            <a:spLocks noGrp="1"/>
          </p:cNvSpPr>
          <p:nvPr>
            <p:ph type="sldNum" sz="quarter" idx="12"/>
          </p:nvPr>
        </p:nvSpPr>
        <p:spPr/>
        <p:txBody>
          <a:bodyPr/>
          <a:lstStyle/>
          <a:p>
            <a:fld id="{E9621E9C-EA5A-9045-B94F-1910634ED2A7}" type="slidenum">
              <a:rPr lang="en-US" smtClean="0"/>
              <a:t>‹#›</a:t>
            </a:fld>
            <a:endParaRPr lang="en-US" dirty="0"/>
          </a:p>
        </p:txBody>
      </p:sp>
    </p:spTree>
    <p:extLst>
      <p:ext uri="{BB962C8B-B14F-4D97-AF65-F5344CB8AC3E}">
        <p14:creationId xmlns:p14="http://schemas.microsoft.com/office/powerpoint/2010/main" val="2778356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1A541-0FCA-A442-86D9-DB3A2EDBD7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5A768E-37CB-764E-A6E5-2A132A6176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69C3AD-4584-7C4E-97B6-8757DD9DBE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A0ABA9-2D2D-614D-93A7-F1024B2655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50059D-E59E-BA4C-AFC1-0F8F373C1F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4E5EC8-11C6-5348-9BB2-CC95EE2C90C5}"/>
              </a:ext>
            </a:extLst>
          </p:cNvPr>
          <p:cNvSpPr>
            <a:spLocks noGrp="1"/>
          </p:cNvSpPr>
          <p:nvPr>
            <p:ph type="dt" sz="half" idx="10"/>
          </p:nvPr>
        </p:nvSpPr>
        <p:spPr/>
        <p:txBody>
          <a:bodyPr/>
          <a:lstStyle/>
          <a:p>
            <a:fld id="{8A680390-BB02-474D-AC5A-DDB4C41FA403}" type="datetimeFigureOut">
              <a:rPr lang="en-US" smtClean="0"/>
              <a:t>12/16/20</a:t>
            </a:fld>
            <a:endParaRPr lang="en-US" dirty="0"/>
          </a:p>
        </p:txBody>
      </p:sp>
      <p:sp>
        <p:nvSpPr>
          <p:cNvPr id="8" name="Footer Placeholder 7">
            <a:extLst>
              <a:ext uri="{FF2B5EF4-FFF2-40B4-BE49-F238E27FC236}">
                <a16:creationId xmlns:a16="http://schemas.microsoft.com/office/drawing/2014/main" id="{17F32ED0-075C-1C40-A977-0BDE649FDBF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8551299-EE38-EF47-AB60-860273B3E3E3}"/>
              </a:ext>
            </a:extLst>
          </p:cNvPr>
          <p:cNvSpPr>
            <a:spLocks noGrp="1"/>
          </p:cNvSpPr>
          <p:nvPr>
            <p:ph type="sldNum" sz="quarter" idx="12"/>
          </p:nvPr>
        </p:nvSpPr>
        <p:spPr/>
        <p:txBody>
          <a:bodyPr/>
          <a:lstStyle/>
          <a:p>
            <a:fld id="{E9621E9C-EA5A-9045-B94F-1910634ED2A7}" type="slidenum">
              <a:rPr lang="en-US" smtClean="0"/>
              <a:t>‹#›</a:t>
            </a:fld>
            <a:endParaRPr lang="en-US" dirty="0"/>
          </a:p>
        </p:txBody>
      </p:sp>
    </p:spTree>
    <p:extLst>
      <p:ext uri="{BB962C8B-B14F-4D97-AF65-F5344CB8AC3E}">
        <p14:creationId xmlns:p14="http://schemas.microsoft.com/office/powerpoint/2010/main" val="3809241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5E30-0A3C-2D49-BAB4-2DC129F541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6A8833-CC4F-6749-97BD-1F1D95E38820}"/>
              </a:ext>
            </a:extLst>
          </p:cNvPr>
          <p:cNvSpPr>
            <a:spLocks noGrp="1"/>
          </p:cNvSpPr>
          <p:nvPr>
            <p:ph type="dt" sz="half" idx="10"/>
          </p:nvPr>
        </p:nvSpPr>
        <p:spPr/>
        <p:txBody>
          <a:bodyPr/>
          <a:lstStyle/>
          <a:p>
            <a:fld id="{8A680390-BB02-474D-AC5A-DDB4C41FA403}" type="datetimeFigureOut">
              <a:rPr lang="en-US" smtClean="0"/>
              <a:t>12/16/20</a:t>
            </a:fld>
            <a:endParaRPr lang="en-US" dirty="0"/>
          </a:p>
        </p:txBody>
      </p:sp>
      <p:sp>
        <p:nvSpPr>
          <p:cNvPr id="4" name="Footer Placeholder 3">
            <a:extLst>
              <a:ext uri="{FF2B5EF4-FFF2-40B4-BE49-F238E27FC236}">
                <a16:creationId xmlns:a16="http://schemas.microsoft.com/office/drawing/2014/main" id="{17C69181-0847-3140-AE61-1CE9280AF9B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B60B7F-8DCF-8F4F-AD84-C3D4024FACE9}"/>
              </a:ext>
            </a:extLst>
          </p:cNvPr>
          <p:cNvSpPr>
            <a:spLocks noGrp="1"/>
          </p:cNvSpPr>
          <p:nvPr>
            <p:ph type="sldNum" sz="quarter" idx="12"/>
          </p:nvPr>
        </p:nvSpPr>
        <p:spPr/>
        <p:txBody>
          <a:bodyPr/>
          <a:lstStyle/>
          <a:p>
            <a:fld id="{E9621E9C-EA5A-9045-B94F-1910634ED2A7}" type="slidenum">
              <a:rPr lang="en-US" smtClean="0"/>
              <a:t>‹#›</a:t>
            </a:fld>
            <a:endParaRPr lang="en-US" dirty="0"/>
          </a:p>
        </p:txBody>
      </p:sp>
    </p:spTree>
    <p:extLst>
      <p:ext uri="{BB962C8B-B14F-4D97-AF65-F5344CB8AC3E}">
        <p14:creationId xmlns:p14="http://schemas.microsoft.com/office/powerpoint/2010/main" val="429263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44D9F9-BAA2-6C4F-8199-0C4BEDF8235F}"/>
              </a:ext>
            </a:extLst>
          </p:cNvPr>
          <p:cNvSpPr>
            <a:spLocks noGrp="1"/>
          </p:cNvSpPr>
          <p:nvPr>
            <p:ph type="dt" sz="half" idx="10"/>
          </p:nvPr>
        </p:nvSpPr>
        <p:spPr/>
        <p:txBody>
          <a:bodyPr/>
          <a:lstStyle/>
          <a:p>
            <a:fld id="{8A680390-BB02-474D-AC5A-DDB4C41FA403}" type="datetimeFigureOut">
              <a:rPr lang="en-US" smtClean="0"/>
              <a:t>12/16/20</a:t>
            </a:fld>
            <a:endParaRPr lang="en-US" dirty="0"/>
          </a:p>
        </p:txBody>
      </p:sp>
      <p:sp>
        <p:nvSpPr>
          <p:cNvPr id="3" name="Footer Placeholder 2">
            <a:extLst>
              <a:ext uri="{FF2B5EF4-FFF2-40B4-BE49-F238E27FC236}">
                <a16:creationId xmlns:a16="http://schemas.microsoft.com/office/drawing/2014/main" id="{E16F2B6A-C0BE-4148-833D-436D67F1F1A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EBA677A-34F4-0E4E-BA5C-B9206113F4F7}"/>
              </a:ext>
            </a:extLst>
          </p:cNvPr>
          <p:cNvSpPr>
            <a:spLocks noGrp="1"/>
          </p:cNvSpPr>
          <p:nvPr>
            <p:ph type="sldNum" sz="quarter" idx="12"/>
          </p:nvPr>
        </p:nvSpPr>
        <p:spPr/>
        <p:txBody>
          <a:bodyPr/>
          <a:lstStyle/>
          <a:p>
            <a:fld id="{E9621E9C-EA5A-9045-B94F-1910634ED2A7}" type="slidenum">
              <a:rPr lang="en-US" smtClean="0"/>
              <a:t>‹#›</a:t>
            </a:fld>
            <a:endParaRPr lang="en-US" dirty="0"/>
          </a:p>
        </p:txBody>
      </p:sp>
    </p:spTree>
    <p:extLst>
      <p:ext uri="{BB962C8B-B14F-4D97-AF65-F5344CB8AC3E}">
        <p14:creationId xmlns:p14="http://schemas.microsoft.com/office/powerpoint/2010/main" val="1424948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B876-6ED1-8744-8FDA-30C706549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7AF19A-0A6D-C84D-8A2A-9B8194C98F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77EAD5-5660-6B43-9D0F-E9E178458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855F0-498D-E145-B4B7-DCEDFDF59B68}"/>
              </a:ext>
            </a:extLst>
          </p:cNvPr>
          <p:cNvSpPr>
            <a:spLocks noGrp="1"/>
          </p:cNvSpPr>
          <p:nvPr>
            <p:ph type="dt" sz="half" idx="10"/>
          </p:nvPr>
        </p:nvSpPr>
        <p:spPr/>
        <p:txBody>
          <a:bodyPr/>
          <a:lstStyle/>
          <a:p>
            <a:fld id="{8A680390-BB02-474D-AC5A-DDB4C41FA403}" type="datetimeFigureOut">
              <a:rPr lang="en-US" smtClean="0"/>
              <a:t>12/16/20</a:t>
            </a:fld>
            <a:endParaRPr lang="en-US" dirty="0"/>
          </a:p>
        </p:txBody>
      </p:sp>
      <p:sp>
        <p:nvSpPr>
          <p:cNvPr id="6" name="Footer Placeholder 5">
            <a:extLst>
              <a:ext uri="{FF2B5EF4-FFF2-40B4-BE49-F238E27FC236}">
                <a16:creationId xmlns:a16="http://schemas.microsoft.com/office/drawing/2014/main" id="{F4614C68-92DC-BC48-B8D4-097953C37A6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D3814B5-EC83-674E-AB59-4F6FCC11F749}"/>
              </a:ext>
            </a:extLst>
          </p:cNvPr>
          <p:cNvSpPr>
            <a:spLocks noGrp="1"/>
          </p:cNvSpPr>
          <p:nvPr>
            <p:ph type="sldNum" sz="quarter" idx="12"/>
          </p:nvPr>
        </p:nvSpPr>
        <p:spPr/>
        <p:txBody>
          <a:bodyPr/>
          <a:lstStyle/>
          <a:p>
            <a:fld id="{E9621E9C-EA5A-9045-B94F-1910634ED2A7}" type="slidenum">
              <a:rPr lang="en-US" smtClean="0"/>
              <a:t>‹#›</a:t>
            </a:fld>
            <a:endParaRPr lang="en-US" dirty="0"/>
          </a:p>
        </p:txBody>
      </p:sp>
    </p:spTree>
    <p:extLst>
      <p:ext uri="{BB962C8B-B14F-4D97-AF65-F5344CB8AC3E}">
        <p14:creationId xmlns:p14="http://schemas.microsoft.com/office/powerpoint/2010/main" val="772109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F4BD-ABFD-3143-A172-62A9C5831E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C3E3F0-ED58-8D4B-9DA5-8F6326F004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D85D18C-B8D5-594A-92B5-D02D5C49F0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9DE56E-4541-5C44-8955-2C832E626E2C}"/>
              </a:ext>
            </a:extLst>
          </p:cNvPr>
          <p:cNvSpPr>
            <a:spLocks noGrp="1"/>
          </p:cNvSpPr>
          <p:nvPr>
            <p:ph type="dt" sz="half" idx="10"/>
          </p:nvPr>
        </p:nvSpPr>
        <p:spPr/>
        <p:txBody>
          <a:bodyPr/>
          <a:lstStyle/>
          <a:p>
            <a:fld id="{8A680390-BB02-474D-AC5A-DDB4C41FA403}" type="datetimeFigureOut">
              <a:rPr lang="en-US" smtClean="0"/>
              <a:t>12/16/20</a:t>
            </a:fld>
            <a:endParaRPr lang="en-US" dirty="0"/>
          </a:p>
        </p:txBody>
      </p:sp>
      <p:sp>
        <p:nvSpPr>
          <p:cNvPr id="6" name="Footer Placeholder 5">
            <a:extLst>
              <a:ext uri="{FF2B5EF4-FFF2-40B4-BE49-F238E27FC236}">
                <a16:creationId xmlns:a16="http://schemas.microsoft.com/office/drawing/2014/main" id="{7CA5C69B-B2E7-4A42-80AF-7FD641C433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6D7ECD-2F55-594A-A67C-76EC5280BCF8}"/>
              </a:ext>
            </a:extLst>
          </p:cNvPr>
          <p:cNvSpPr>
            <a:spLocks noGrp="1"/>
          </p:cNvSpPr>
          <p:nvPr>
            <p:ph type="sldNum" sz="quarter" idx="12"/>
          </p:nvPr>
        </p:nvSpPr>
        <p:spPr/>
        <p:txBody>
          <a:bodyPr/>
          <a:lstStyle/>
          <a:p>
            <a:fld id="{E9621E9C-EA5A-9045-B94F-1910634ED2A7}" type="slidenum">
              <a:rPr lang="en-US" smtClean="0"/>
              <a:t>‹#›</a:t>
            </a:fld>
            <a:endParaRPr lang="en-US" dirty="0"/>
          </a:p>
        </p:txBody>
      </p:sp>
    </p:spTree>
    <p:extLst>
      <p:ext uri="{BB962C8B-B14F-4D97-AF65-F5344CB8AC3E}">
        <p14:creationId xmlns:p14="http://schemas.microsoft.com/office/powerpoint/2010/main" val="1305116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C86E6D-6EB4-144C-AF1A-FF462AF1DE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8AB7FC-23DE-3548-B0F1-A4B029CB18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914D-6AA5-6A49-9064-1090104C85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80390-BB02-474D-AC5A-DDB4C41FA403}" type="datetimeFigureOut">
              <a:rPr lang="en-US" smtClean="0"/>
              <a:t>12/16/20</a:t>
            </a:fld>
            <a:endParaRPr lang="en-US" dirty="0"/>
          </a:p>
        </p:txBody>
      </p:sp>
      <p:sp>
        <p:nvSpPr>
          <p:cNvPr id="5" name="Footer Placeholder 4">
            <a:extLst>
              <a:ext uri="{FF2B5EF4-FFF2-40B4-BE49-F238E27FC236}">
                <a16:creationId xmlns:a16="http://schemas.microsoft.com/office/drawing/2014/main" id="{8AD9B06A-D649-7548-88F6-E89C8A9CC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F14064-6FA2-2C49-8375-792EB608DA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21E9C-EA5A-9045-B94F-1910634ED2A7}" type="slidenum">
              <a:rPr lang="en-US" smtClean="0"/>
              <a:t>‹#›</a:t>
            </a:fld>
            <a:endParaRPr lang="en-US" dirty="0"/>
          </a:p>
        </p:txBody>
      </p:sp>
    </p:spTree>
    <p:extLst>
      <p:ext uri="{BB962C8B-B14F-4D97-AF65-F5344CB8AC3E}">
        <p14:creationId xmlns:p14="http://schemas.microsoft.com/office/powerpoint/2010/main" val="792934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pewresearch.org/politics/2020/09/14/americans-views-of-government-low-trust-but-some-positive-performance-ratings/pp_09-14-20_views-of-government-00-1/"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blogs-images.forbes.com/niallmccarthy/files/2018/01/20180122_Government_Trump.jpg"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https://www.pewtrusts.org/-/media/post-launch-images/trust-magazine/winter-2020/trust_facts_and_democracy_infograph_p24_1200px.jpg?h=807&amp;w=1200&amp;la=en&amp;hash=05999F40591A584BB8EC01F5BDE73F15"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journalism.org/2020/01/24/u-s-media-polarization-and-the-2020-election-a-nation-divided/pj_2020-01-24_media-polarization_0-box/"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file:////var/folders/xc/vhllm7nn0jz21gsd543rg_bm0000gn/T/com.microsoft.Word/WebArchiveCopyPasteTempFiles/2edrgnvmrk2uhaoxiyymqw.png"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https://assets.morningconsult.com/wp-uploads/2020/04/200420_thr-media-credibility_fullwidth-scaled.png"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https://www.pewtrusts.org/-/media/post-launch-images/trust-magazine/winter-2020/trust_facts_and_democracy_infograph_p25_990px.jpg?h=916&amp;w=990&amp;la=en&amp;hash=CCCC9D9BD1C57AB5132BE1497AC3CB4C"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hyperlink" Target="https://www.pewresearch.org/ft_19-07-22_trustkeytakeaways420px/"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pewsocialtrends.org/?attachment_id=27689"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https://fivethirtyeight.com/wp-content/uploads/2020/11/rakich-mejia.REDISTRICTING-RESULT.1118.png"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5B571-7325-B54E-BC82-FA876C606853}"/>
              </a:ext>
            </a:extLst>
          </p:cNvPr>
          <p:cNvSpPr>
            <a:spLocks noGrp="1"/>
          </p:cNvSpPr>
          <p:nvPr>
            <p:ph type="ctrTitle"/>
          </p:nvPr>
        </p:nvSpPr>
        <p:spPr>
          <a:xfrm>
            <a:off x="1202083" y="2913458"/>
            <a:ext cx="9733642" cy="2790656"/>
          </a:xfrm>
        </p:spPr>
        <p:txBody>
          <a:bodyPr anchor="b">
            <a:noAutofit/>
          </a:bodyPr>
          <a:lstStyle/>
          <a:p>
            <a:r>
              <a:rPr lang="en-US" sz="8000" b="1" i="1" dirty="0">
                <a:solidFill>
                  <a:srgbClr val="FFFFFF"/>
                </a:solidFill>
              </a:rPr>
              <a:t>Uniting the Un-United States of America</a:t>
            </a:r>
          </a:p>
        </p:txBody>
      </p:sp>
      <p:pic>
        <p:nvPicPr>
          <p:cNvPr id="12" name="Picture 1" descr="page1image3637307008">
            <a:extLst>
              <a:ext uri="{FF2B5EF4-FFF2-40B4-BE49-F238E27FC236}">
                <a16:creationId xmlns:a16="http://schemas.microsoft.com/office/drawing/2014/main" id="{D96CC2CB-58D6-3742-A42F-246E7944FF0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5904" y="418253"/>
            <a:ext cx="10025428" cy="19858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326C27-F107-E541-8BB3-51679867E66B}"/>
              </a:ext>
            </a:extLst>
          </p:cNvPr>
          <p:cNvSpPr txBox="1"/>
          <p:nvPr/>
        </p:nvSpPr>
        <p:spPr>
          <a:xfrm>
            <a:off x="857250" y="3059668"/>
            <a:ext cx="10273205" cy="3785652"/>
          </a:xfrm>
          <a:prstGeom prst="rect">
            <a:avLst/>
          </a:prstGeom>
          <a:noFill/>
        </p:spPr>
        <p:txBody>
          <a:bodyPr wrap="square" rtlCol="0">
            <a:spAutoFit/>
          </a:bodyPr>
          <a:lstStyle/>
          <a:p>
            <a:pPr algn="ctr"/>
            <a:r>
              <a:rPr lang="en-US" sz="8000" dirty="0"/>
              <a:t>How to Unite the Un-United States of America</a:t>
            </a:r>
          </a:p>
        </p:txBody>
      </p:sp>
    </p:spTree>
    <p:extLst>
      <p:ext uri="{BB962C8B-B14F-4D97-AF65-F5344CB8AC3E}">
        <p14:creationId xmlns:p14="http://schemas.microsoft.com/office/powerpoint/2010/main" val="3926535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9FC-23F2-EF42-8393-13BAB2E1DBFF}"/>
              </a:ext>
            </a:extLst>
          </p:cNvPr>
          <p:cNvSpPr>
            <a:spLocks noGrp="1"/>
          </p:cNvSpPr>
          <p:nvPr>
            <p:ph type="title"/>
          </p:nvPr>
        </p:nvSpPr>
        <p:spPr>
          <a:xfrm>
            <a:off x="838200" y="365126"/>
            <a:ext cx="10515600" cy="1155562"/>
          </a:xfrm>
        </p:spPr>
        <p:txBody>
          <a:bodyPr>
            <a:normAutofit/>
          </a:bodyPr>
          <a:lstStyle/>
          <a:p>
            <a:pPr algn="ctr"/>
            <a:r>
              <a:rPr lang="en-US" sz="3600" b="1" i="1" dirty="0"/>
              <a:t>Republicans Also Lost the 2020 Election</a:t>
            </a:r>
          </a:p>
        </p:txBody>
      </p:sp>
      <p:sp>
        <p:nvSpPr>
          <p:cNvPr id="3" name="Content Placeholder 2">
            <a:extLst>
              <a:ext uri="{FF2B5EF4-FFF2-40B4-BE49-F238E27FC236}">
                <a16:creationId xmlns:a16="http://schemas.microsoft.com/office/drawing/2014/main" id="{A2DF6F05-9C8D-534A-AAD9-BE217D887916}"/>
              </a:ext>
            </a:extLst>
          </p:cNvPr>
          <p:cNvSpPr>
            <a:spLocks noGrp="1"/>
          </p:cNvSpPr>
          <p:nvPr>
            <p:ph idx="1"/>
          </p:nvPr>
        </p:nvSpPr>
        <p:spPr>
          <a:xfrm>
            <a:off x="838200" y="1247887"/>
            <a:ext cx="10515600" cy="4929076"/>
          </a:xfrm>
        </p:spPr>
        <p:txBody>
          <a:bodyPr>
            <a:normAutofit lnSpcReduction="10000"/>
          </a:bodyPr>
          <a:lstStyle/>
          <a:p>
            <a:pPr marL="0" indent="0">
              <a:spcBef>
                <a:spcPts val="0"/>
              </a:spcBef>
              <a:spcAft>
                <a:spcPts val="1800"/>
              </a:spcAft>
              <a:buNone/>
            </a:pPr>
            <a:r>
              <a:rPr lang="en-US" sz="2000" dirty="0"/>
              <a:t>Republicans hitched their future to Trump-- Trump lost. </a:t>
            </a:r>
          </a:p>
          <a:p>
            <a:pPr marL="0" indent="0">
              <a:spcBef>
                <a:spcPts val="0"/>
              </a:spcBef>
              <a:spcAft>
                <a:spcPts val="1200"/>
              </a:spcAft>
              <a:buNone/>
            </a:pPr>
            <a:r>
              <a:rPr lang="en-US" sz="2000" dirty="0"/>
              <a:t>Republicans no longer stand for free enterprise, balanced budgets, small government, and free trade. Instead, they stand for:  </a:t>
            </a:r>
          </a:p>
          <a:p>
            <a:pPr marL="557784" lvl="1" indent="-283464"/>
            <a:r>
              <a:rPr lang="en-US" sz="1800" b="1" dirty="0"/>
              <a:t>Anti-globalization-</a:t>
            </a:r>
            <a:r>
              <a:rPr lang="en-US" sz="1800" dirty="0"/>
              <a:t>-Chinese took American jobs. </a:t>
            </a:r>
          </a:p>
          <a:p>
            <a:pPr marL="557784" lvl="2" indent="-283464"/>
            <a:r>
              <a:rPr lang="en-US" sz="1800" b="1" dirty="0"/>
              <a:t>Anti-Immigration- </a:t>
            </a:r>
            <a:r>
              <a:rPr lang="en-US" sz="1800" dirty="0"/>
              <a:t>Build a Wall. </a:t>
            </a:r>
          </a:p>
          <a:p>
            <a:pPr marL="557784" lvl="1" indent="-283464"/>
            <a:r>
              <a:rPr lang="en-US" sz="1800" b="1" dirty="0"/>
              <a:t>Fear of the new economy.-</a:t>
            </a:r>
            <a:r>
              <a:rPr lang="en-US" sz="1800" dirty="0"/>
              <a:t>Democrats want to get rid of coal and fracking. </a:t>
            </a:r>
          </a:p>
          <a:p>
            <a:pPr marL="557784" lvl="2" indent="-283464"/>
            <a:r>
              <a:rPr lang="en-US" sz="1800" b="1" dirty="0"/>
              <a:t>Minorities taking their place- </a:t>
            </a:r>
            <a:r>
              <a:rPr lang="en-US" sz="1800" dirty="0"/>
              <a:t>White Lives Should Matter Too. </a:t>
            </a:r>
          </a:p>
          <a:p>
            <a:pPr marL="557784" lvl="2" indent="-283464"/>
            <a:r>
              <a:rPr lang="en-US" sz="1800" b="1" dirty="0"/>
              <a:t>Wanting respect from political elites. </a:t>
            </a:r>
            <a:r>
              <a:rPr lang="en-US" sz="1800" dirty="0"/>
              <a:t>They are not “deplorables,” “red necks,” or “white trash.”</a:t>
            </a:r>
          </a:p>
          <a:p>
            <a:pPr marL="1014984" lvl="4" indent="-283464"/>
            <a:r>
              <a:rPr lang="en-US" dirty="0"/>
              <a:t>They built America. Now they are being ignored. </a:t>
            </a:r>
          </a:p>
          <a:p>
            <a:pPr marL="557784" lvl="2" indent="-283464"/>
            <a:r>
              <a:rPr lang="en-US" sz="1800" b="1" dirty="0"/>
              <a:t>Funding not defunding the Police- </a:t>
            </a:r>
            <a:r>
              <a:rPr lang="en-US" sz="1800" dirty="0"/>
              <a:t>We want police in our neighborhood.</a:t>
            </a:r>
          </a:p>
          <a:p>
            <a:pPr marL="557784" lvl="3" indent="-283464"/>
            <a:r>
              <a:rPr lang="en-US" b="1" dirty="0"/>
              <a:t>Capitalism not Socialism.</a:t>
            </a:r>
            <a:r>
              <a:rPr lang="en-US" dirty="0"/>
              <a:t>—This is the U.S.A. not some European country. </a:t>
            </a:r>
            <a:endParaRPr lang="en-US" b="1" dirty="0"/>
          </a:p>
          <a:p>
            <a:pPr marL="557784" lvl="2" indent="-283464"/>
            <a:endParaRPr lang="en-US" b="1" dirty="0"/>
          </a:p>
          <a:p>
            <a:pPr marL="0" lvl="2" indent="0">
              <a:buNone/>
            </a:pPr>
            <a:r>
              <a:rPr lang="en-US" sz="2200" b="1" dirty="0"/>
              <a:t>The Republican party is the now party of Donald Trump. </a:t>
            </a:r>
          </a:p>
          <a:p>
            <a:pPr marL="557784" lvl="2" indent="-283464"/>
            <a:r>
              <a:rPr lang="en-US" sz="1900" dirty="0"/>
              <a:t>Because Trump may run again, other Republican leaders and traditionally Republican ideas will be on hold until Trump (or Trump Jr.) has left the scene. </a:t>
            </a:r>
          </a:p>
          <a:p>
            <a:pPr marL="342900" lvl="2" indent="-342900"/>
            <a:endParaRPr lang="en-US" sz="1900" dirty="0"/>
          </a:p>
          <a:p>
            <a:pPr marL="342900" lvl="2" indent="-342900"/>
            <a:endParaRPr lang="en-US" sz="1900" dirty="0"/>
          </a:p>
          <a:p>
            <a:pPr marL="342900" lvl="2" indent="-342900"/>
            <a:endParaRPr lang="en-US" sz="1900" dirty="0"/>
          </a:p>
          <a:p>
            <a:pPr marL="342900" lvl="2" indent="-342900"/>
            <a:endParaRPr lang="en-US" sz="1900" dirty="0"/>
          </a:p>
          <a:p>
            <a:pPr marL="0" indent="0">
              <a:buNone/>
            </a:pPr>
            <a:endParaRPr lang="en-US" dirty="0"/>
          </a:p>
          <a:p>
            <a:endParaRPr lang="en-US" dirty="0"/>
          </a:p>
        </p:txBody>
      </p:sp>
      <p:pic>
        <p:nvPicPr>
          <p:cNvPr id="4" name="Picture 1" descr="page1image3637307008">
            <a:extLst>
              <a:ext uri="{FF2B5EF4-FFF2-40B4-BE49-F238E27FC236}">
                <a16:creationId xmlns:a16="http://schemas.microsoft.com/office/drawing/2014/main" id="{50DD3434-561F-DA40-8347-D1545A645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279"/>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011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9FC-23F2-EF42-8393-13BAB2E1DBFF}"/>
              </a:ext>
            </a:extLst>
          </p:cNvPr>
          <p:cNvSpPr>
            <a:spLocks noGrp="1"/>
          </p:cNvSpPr>
          <p:nvPr>
            <p:ph type="title"/>
          </p:nvPr>
        </p:nvSpPr>
        <p:spPr>
          <a:xfrm>
            <a:off x="588579" y="365126"/>
            <a:ext cx="10765221" cy="1155562"/>
          </a:xfrm>
        </p:spPr>
        <p:txBody>
          <a:bodyPr>
            <a:normAutofit/>
          </a:bodyPr>
          <a:lstStyle/>
          <a:p>
            <a:pPr algn="ctr"/>
            <a:r>
              <a:rPr lang="en-US" sz="3200" b="1" i="1" dirty="0"/>
              <a:t>Republicans and Many Independents Don’t Trust Election Results</a:t>
            </a:r>
          </a:p>
        </p:txBody>
      </p:sp>
      <p:sp>
        <p:nvSpPr>
          <p:cNvPr id="3" name="Content Placeholder 2">
            <a:extLst>
              <a:ext uri="{FF2B5EF4-FFF2-40B4-BE49-F238E27FC236}">
                <a16:creationId xmlns:a16="http://schemas.microsoft.com/office/drawing/2014/main" id="{A2DF6F05-9C8D-534A-AAD9-BE217D887916}"/>
              </a:ext>
            </a:extLst>
          </p:cNvPr>
          <p:cNvSpPr>
            <a:spLocks noGrp="1"/>
          </p:cNvSpPr>
          <p:nvPr>
            <p:ph idx="1"/>
          </p:nvPr>
        </p:nvSpPr>
        <p:spPr>
          <a:xfrm>
            <a:off x="838200" y="1435395"/>
            <a:ext cx="10515600" cy="4741568"/>
          </a:xfrm>
        </p:spPr>
        <p:txBody>
          <a:bodyPr>
            <a:normAutofit/>
          </a:bodyPr>
          <a:lstStyle/>
          <a:p>
            <a:pPr marL="0" indent="0">
              <a:buNone/>
            </a:pPr>
            <a:r>
              <a:rPr lang="en-US" sz="2000" b="1" dirty="0">
                <a:solidFill>
                  <a:srgbClr val="2B2B2B"/>
                </a:solidFill>
                <a:latin typeface="EB Garamond"/>
              </a:rPr>
              <a:t>71% of Republicans think the election was NOT “free” and “fair.” </a:t>
            </a:r>
          </a:p>
          <a:p>
            <a:pPr lvl="1"/>
            <a:r>
              <a:rPr lang="en-US" sz="1800" b="1" dirty="0">
                <a:solidFill>
                  <a:srgbClr val="2B2B2B"/>
                </a:solidFill>
                <a:latin typeface="EB Garamond"/>
              </a:rPr>
              <a:t>41% of independents think the election was NOT ”free” and “fair.</a:t>
            </a:r>
          </a:p>
          <a:p>
            <a:pPr marL="0" lvl="1"/>
            <a:r>
              <a:rPr lang="en-US" sz="1800" b="1" dirty="0">
                <a:solidFill>
                  <a:srgbClr val="2B2B2B"/>
                </a:solidFill>
                <a:latin typeface="EB Garamond"/>
              </a:rPr>
              <a:t>We can not afford to have this high a percentage of voters questioning our elections. </a:t>
            </a:r>
          </a:p>
        </p:txBody>
      </p:sp>
      <p:pic>
        <p:nvPicPr>
          <p:cNvPr id="4" name="Picture 1" descr="page1image3637307008">
            <a:extLst>
              <a:ext uri="{FF2B5EF4-FFF2-40B4-BE49-F238E27FC236}">
                <a16:creationId xmlns:a16="http://schemas.microsoft.com/office/drawing/2014/main" id="{50DD3434-561F-DA40-8347-D1545A645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30"/>
            <a:ext cx="2537460" cy="5108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463187C-DFF3-7844-8FE0-4DED0D67F966}"/>
              </a:ext>
            </a:extLst>
          </p:cNvPr>
          <p:cNvPicPr>
            <a:picLocks noChangeAspect="1"/>
          </p:cNvPicPr>
          <p:nvPr/>
        </p:nvPicPr>
        <p:blipFill>
          <a:blip r:embed="rId3"/>
          <a:stretch>
            <a:fillRect/>
          </a:stretch>
        </p:blipFill>
        <p:spPr>
          <a:xfrm>
            <a:off x="1190847" y="2701159"/>
            <a:ext cx="9271589" cy="3765830"/>
          </a:xfrm>
          <a:prstGeom prst="rect">
            <a:avLst/>
          </a:prstGeom>
        </p:spPr>
      </p:pic>
    </p:spTree>
    <p:extLst>
      <p:ext uri="{BB962C8B-B14F-4D97-AF65-F5344CB8AC3E}">
        <p14:creationId xmlns:p14="http://schemas.microsoft.com/office/powerpoint/2010/main" val="1088994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9FC-23F2-EF42-8393-13BAB2E1DBFF}"/>
              </a:ext>
            </a:extLst>
          </p:cNvPr>
          <p:cNvSpPr>
            <a:spLocks noGrp="1"/>
          </p:cNvSpPr>
          <p:nvPr>
            <p:ph type="title"/>
          </p:nvPr>
        </p:nvSpPr>
        <p:spPr>
          <a:xfrm>
            <a:off x="838200" y="620546"/>
            <a:ext cx="10515600" cy="850901"/>
          </a:xfrm>
        </p:spPr>
        <p:txBody>
          <a:bodyPr>
            <a:normAutofit fontScale="90000"/>
          </a:bodyPr>
          <a:lstStyle/>
          <a:p>
            <a:pPr algn="ctr"/>
            <a:r>
              <a:rPr lang="en-US" sz="3600" b="1" i="1" dirty="0"/>
              <a:t>For People Who Watch the Right-Wing Media, the Election May Never Be Over. </a:t>
            </a:r>
          </a:p>
        </p:txBody>
      </p:sp>
      <p:sp>
        <p:nvSpPr>
          <p:cNvPr id="3" name="Content Placeholder 2">
            <a:extLst>
              <a:ext uri="{FF2B5EF4-FFF2-40B4-BE49-F238E27FC236}">
                <a16:creationId xmlns:a16="http://schemas.microsoft.com/office/drawing/2014/main" id="{A2DF6F05-9C8D-534A-AAD9-BE217D887916}"/>
              </a:ext>
            </a:extLst>
          </p:cNvPr>
          <p:cNvSpPr>
            <a:spLocks noGrp="1"/>
          </p:cNvSpPr>
          <p:nvPr>
            <p:ph idx="1"/>
          </p:nvPr>
        </p:nvSpPr>
        <p:spPr>
          <a:xfrm>
            <a:off x="838200" y="1692165"/>
            <a:ext cx="10515600" cy="4960883"/>
          </a:xfrm>
        </p:spPr>
        <p:txBody>
          <a:bodyPr>
            <a:normAutofit/>
          </a:bodyPr>
          <a:lstStyle/>
          <a:p>
            <a:pPr marL="0" indent="0">
              <a:buNone/>
            </a:pPr>
            <a:r>
              <a:rPr lang="en-US" sz="2000" dirty="0"/>
              <a:t>In the past three weeks, polls have been released that show: </a:t>
            </a:r>
          </a:p>
          <a:p>
            <a:pPr marL="685800"/>
            <a:r>
              <a:rPr lang="en-US" sz="2000" dirty="0"/>
              <a:t>CNBC/Change-</a:t>
            </a:r>
            <a:r>
              <a:rPr lang="en-US" sz="1800" b="1" dirty="0"/>
              <a:t> 73% view Trump as the rightful winner and say that Trump should never concede. </a:t>
            </a:r>
          </a:p>
          <a:p>
            <a:pPr marL="685800">
              <a:spcBef>
                <a:spcPts val="1600"/>
              </a:spcBef>
            </a:pPr>
            <a:r>
              <a:rPr lang="en-US" sz="2000" dirty="0"/>
              <a:t>Seven Letter:  79% of Trump voters believe the election was stolen.</a:t>
            </a:r>
          </a:p>
          <a:p>
            <a:pPr marL="685800">
              <a:spcBef>
                <a:spcPts val="1600"/>
              </a:spcBef>
            </a:pPr>
            <a:r>
              <a:rPr lang="en-US" sz="2000" dirty="0"/>
              <a:t>Newsmax: 98.9% </a:t>
            </a:r>
            <a:r>
              <a:rPr lang="en-US" sz="2000" dirty="0">
                <a:solidFill>
                  <a:srgbClr val="2B2B2B"/>
                </a:solidFill>
              </a:rPr>
              <a:t>said Trump should not concede to Biden. </a:t>
            </a:r>
          </a:p>
          <a:p>
            <a:pPr marL="0" lvl="1" indent="0">
              <a:buNone/>
            </a:pPr>
            <a:endParaRPr lang="en-US" sz="2000" b="1" dirty="0">
              <a:solidFill>
                <a:srgbClr val="2B2B2B"/>
              </a:solidFill>
              <a:latin typeface="EB Garamond"/>
            </a:endParaRPr>
          </a:p>
          <a:p>
            <a:pPr marL="0" lvl="1" indent="0">
              <a:buNone/>
            </a:pPr>
            <a:r>
              <a:rPr lang="en-US" sz="2000" b="1" dirty="0">
                <a:solidFill>
                  <a:srgbClr val="2B2B2B"/>
                </a:solidFill>
                <a:latin typeface="EB Garamond"/>
              </a:rPr>
              <a:t>These voters are going to carry with them the view that the election was stolen.</a:t>
            </a:r>
          </a:p>
          <a:p>
            <a:pPr marL="0" lvl="1" indent="0">
              <a:buNone/>
            </a:pPr>
            <a:endParaRPr lang="en-US" sz="2000" b="1" dirty="0">
              <a:solidFill>
                <a:srgbClr val="2B2B2B"/>
              </a:solidFill>
              <a:latin typeface="EB Garamond"/>
            </a:endParaRPr>
          </a:p>
          <a:p>
            <a:pPr marL="0" lvl="1" indent="0">
              <a:buNone/>
            </a:pPr>
            <a:endParaRPr lang="en-US" sz="2000" b="1" dirty="0">
              <a:solidFill>
                <a:srgbClr val="2B2B2B"/>
              </a:solidFill>
              <a:latin typeface="EB Garamond"/>
            </a:endParaRPr>
          </a:p>
          <a:p>
            <a:pPr marL="0" lvl="1" indent="0">
              <a:buNone/>
            </a:pPr>
            <a:r>
              <a:rPr lang="en-US" sz="2000" b="1" dirty="0">
                <a:solidFill>
                  <a:srgbClr val="2B2B2B"/>
                </a:solidFill>
                <a:latin typeface="EB Garamond"/>
              </a:rPr>
              <a:t>Poll Question #1- </a:t>
            </a:r>
            <a:r>
              <a:rPr lang="en-US" sz="1800" dirty="0">
                <a:solidFill>
                  <a:srgbClr val="2B2B2B"/>
                </a:solidFill>
                <a:latin typeface="EB Garamond"/>
              </a:rPr>
              <a:t>(all responses will be anonymous)</a:t>
            </a:r>
            <a:endParaRPr lang="en-US" sz="1800" b="1" dirty="0">
              <a:solidFill>
                <a:srgbClr val="2B2B2B"/>
              </a:solidFill>
              <a:latin typeface="EB Garamond"/>
            </a:endParaRPr>
          </a:p>
          <a:p>
            <a:pPr marL="0" lvl="1" indent="0">
              <a:buNone/>
            </a:pPr>
            <a:endParaRPr lang="en-US" sz="2000" dirty="0">
              <a:solidFill>
                <a:srgbClr val="2B2B2B"/>
              </a:solidFill>
              <a:latin typeface="EB Garamond"/>
            </a:endParaRPr>
          </a:p>
          <a:p>
            <a:pPr marL="342900" lvl="1" indent="-342900"/>
            <a:r>
              <a:rPr lang="en-US" sz="2000" dirty="0">
                <a:solidFill>
                  <a:srgbClr val="2B2B2B"/>
                </a:solidFill>
                <a:latin typeface="EB Garamond"/>
              </a:rPr>
              <a:t>Now that Biden has won the Electoral College, will you accept him as the legitimate President?</a:t>
            </a:r>
          </a:p>
          <a:p>
            <a:pPr marL="800100" lvl="2" indent="-342900"/>
            <a:r>
              <a:rPr lang="en-US" sz="1800" dirty="0">
                <a:solidFill>
                  <a:srgbClr val="2B2B2B"/>
                </a:solidFill>
                <a:latin typeface="EB Garamond"/>
              </a:rPr>
              <a:t>Yes		No		No Answer</a:t>
            </a:r>
          </a:p>
          <a:p>
            <a:pPr marL="800100" lvl="2" indent="-342900"/>
            <a:r>
              <a:rPr lang="en-US" sz="1800" dirty="0">
                <a:solidFill>
                  <a:srgbClr val="2B2B2B"/>
                </a:solidFill>
                <a:latin typeface="EB Garamond"/>
              </a:rPr>
              <a:t>100%		0%		0%</a:t>
            </a:r>
          </a:p>
          <a:p>
            <a:pPr marL="800100" lvl="2" indent="-342900"/>
            <a:endParaRPr lang="en-US" sz="1600" b="1" dirty="0">
              <a:solidFill>
                <a:srgbClr val="2B2B2B"/>
              </a:solidFill>
              <a:latin typeface="EB Garamond"/>
            </a:endParaRPr>
          </a:p>
          <a:p>
            <a:pPr marL="285750" lvl="1" indent="-285750"/>
            <a:endParaRPr lang="en-US" sz="2300" b="1" dirty="0">
              <a:solidFill>
                <a:srgbClr val="2B2B2B"/>
              </a:solidFill>
              <a:latin typeface="EB Garamond"/>
            </a:endParaRPr>
          </a:p>
          <a:p>
            <a:pPr marL="285750" lvl="1" indent="-285750"/>
            <a:endParaRPr lang="en-US" sz="1600" b="1" dirty="0">
              <a:solidFill>
                <a:srgbClr val="2B2B2B"/>
              </a:solidFill>
              <a:latin typeface="EB Garamond"/>
            </a:endParaRPr>
          </a:p>
          <a:p>
            <a:pPr marL="0" lvl="1" indent="0">
              <a:buNone/>
            </a:pPr>
            <a:endParaRPr lang="en-US" sz="1600" dirty="0">
              <a:solidFill>
                <a:srgbClr val="2B2B2B"/>
              </a:solidFill>
              <a:latin typeface="EB Garamond"/>
            </a:endParaRPr>
          </a:p>
        </p:txBody>
      </p:sp>
      <p:pic>
        <p:nvPicPr>
          <p:cNvPr id="4" name="Picture 1" descr="page1image3637307008">
            <a:extLst>
              <a:ext uri="{FF2B5EF4-FFF2-40B4-BE49-F238E27FC236}">
                <a16:creationId xmlns:a16="http://schemas.microsoft.com/office/drawing/2014/main" id="{50DD3434-561F-DA40-8347-D1545A645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44"/>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030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9FC-23F2-EF42-8393-13BAB2E1DBFF}"/>
              </a:ext>
            </a:extLst>
          </p:cNvPr>
          <p:cNvSpPr>
            <a:spLocks noGrp="1"/>
          </p:cNvSpPr>
          <p:nvPr>
            <p:ph type="title"/>
          </p:nvPr>
        </p:nvSpPr>
        <p:spPr>
          <a:xfrm>
            <a:off x="838200" y="620546"/>
            <a:ext cx="10515600" cy="1176355"/>
          </a:xfrm>
        </p:spPr>
        <p:txBody>
          <a:bodyPr>
            <a:normAutofit/>
          </a:bodyPr>
          <a:lstStyle/>
          <a:p>
            <a:pPr algn="ctr"/>
            <a:r>
              <a:rPr lang="en-US" sz="3200" b="1" i="1" dirty="0"/>
              <a:t>How Republicans in Congress Answered the Same Questions</a:t>
            </a:r>
          </a:p>
        </p:txBody>
      </p:sp>
      <p:sp>
        <p:nvSpPr>
          <p:cNvPr id="3" name="Content Placeholder 2">
            <a:extLst>
              <a:ext uri="{FF2B5EF4-FFF2-40B4-BE49-F238E27FC236}">
                <a16:creationId xmlns:a16="http://schemas.microsoft.com/office/drawing/2014/main" id="{A2DF6F05-9C8D-534A-AAD9-BE217D887916}"/>
              </a:ext>
            </a:extLst>
          </p:cNvPr>
          <p:cNvSpPr>
            <a:spLocks noGrp="1"/>
          </p:cNvSpPr>
          <p:nvPr>
            <p:ph idx="1"/>
          </p:nvPr>
        </p:nvSpPr>
        <p:spPr>
          <a:xfrm>
            <a:off x="838200" y="1871329"/>
            <a:ext cx="10515600" cy="4305633"/>
          </a:xfrm>
        </p:spPr>
        <p:txBody>
          <a:bodyPr>
            <a:normAutofit/>
          </a:bodyPr>
          <a:lstStyle/>
          <a:p>
            <a:pPr marL="0" lvl="1" indent="0">
              <a:buNone/>
            </a:pPr>
            <a:r>
              <a:rPr lang="en-US" sz="2000" dirty="0">
                <a:solidFill>
                  <a:srgbClr val="2B2B2B"/>
                </a:solidFill>
                <a:latin typeface="EB Garamond"/>
              </a:rPr>
              <a:t>The Washington Post asked all Republican representatives in the House and the Senate about the Electoral College. Here are their responses: </a:t>
            </a:r>
          </a:p>
          <a:p>
            <a:pPr marL="0" lvl="1" indent="0">
              <a:buNone/>
            </a:pPr>
            <a:endParaRPr lang="en-US" sz="2000" dirty="0">
              <a:solidFill>
                <a:srgbClr val="2B2B2B"/>
              </a:solidFill>
              <a:latin typeface="EB Garamond"/>
            </a:endParaRPr>
          </a:p>
          <a:p>
            <a:pPr marL="342900" lvl="1" indent="-342900"/>
            <a:r>
              <a:rPr lang="en-US" sz="2000" dirty="0">
                <a:solidFill>
                  <a:srgbClr val="2B2B2B"/>
                </a:solidFill>
                <a:latin typeface="EB Garamond"/>
              </a:rPr>
              <a:t>If Biden wins the Electoral College, will you accept him as the legitimately elected President?</a:t>
            </a:r>
          </a:p>
          <a:p>
            <a:pPr marL="742950" lvl="2" indent="-285750"/>
            <a:r>
              <a:rPr lang="en-US" sz="1800" dirty="0">
                <a:solidFill>
                  <a:srgbClr val="2B2B2B"/>
                </a:solidFill>
              </a:rPr>
              <a:t>Yes	32		No	2		No Answer	215</a:t>
            </a:r>
          </a:p>
          <a:p>
            <a:pPr marL="457200" lvl="2" indent="0">
              <a:buNone/>
            </a:pPr>
            <a:endParaRPr lang="en-US" sz="1800" dirty="0">
              <a:solidFill>
                <a:srgbClr val="2B2B2B"/>
              </a:solidFill>
            </a:endParaRPr>
          </a:p>
          <a:p>
            <a:pPr marL="0" lvl="2" indent="0">
              <a:buNone/>
            </a:pPr>
            <a:endParaRPr lang="en-US" b="1" dirty="0">
              <a:solidFill>
                <a:srgbClr val="2B2B2B"/>
              </a:solidFill>
            </a:endParaRPr>
          </a:p>
          <a:p>
            <a:pPr marL="0" lvl="2" indent="0">
              <a:buNone/>
            </a:pPr>
            <a:r>
              <a:rPr lang="en-US" b="1" dirty="0">
                <a:solidFill>
                  <a:srgbClr val="2B2B2B"/>
                </a:solidFill>
              </a:rPr>
              <a:t>If only 13% of Republican representative think the Electoral College winner is legitimate, how are we going to govern?</a:t>
            </a:r>
          </a:p>
          <a:p>
            <a:pPr marL="0" lvl="1" indent="0">
              <a:buNone/>
            </a:pPr>
            <a:endParaRPr lang="en-US" sz="1600" dirty="0">
              <a:solidFill>
                <a:srgbClr val="2B2B2B"/>
              </a:solidFill>
              <a:latin typeface="EB Garamond"/>
            </a:endParaRPr>
          </a:p>
        </p:txBody>
      </p:sp>
      <p:pic>
        <p:nvPicPr>
          <p:cNvPr id="4" name="Picture 1" descr="page1image3637307008">
            <a:extLst>
              <a:ext uri="{FF2B5EF4-FFF2-40B4-BE49-F238E27FC236}">
                <a16:creationId xmlns:a16="http://schemas.microsoft.com/office/drawing/2014/main" id="{50DD3434-561F-DA40-8347-D1545A645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73"/>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688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9FC-23F2-EF42-8393-13BAB2E1DBFF}"/>
              </a:ext>
            </a:extLst>
          </p:cNvPr>
          <p:cNvSpPr>
            <a:spLocks noGrp="1"/>
          </p:cNvSpPr>
          <p:nvPr>
            <p:ph type="title"/>
          </p:nvPr>
        </p:nvSpPr>
        <p:spPr>
          <a:xfrm>
            <a:off x="838200" y="365126"/>
            <a:ext cx="10515600" cy="882761"/>
          </a:xfrm>
        </p:spPr>
        <p:txBody>
          <a:bodyPr>
            <a:normAutofit/>
          </a:bodyPr>
          <a:lstStyle/>
          <a:p>
            <a:pPr algn="ctr"/>
            <a:r>
              <a:rPr lang="en-US" sz="3600" b="1" i="1" dirty="0"/>
              <a:t>Independents Could be the Biggest Losers</a:t>
            </a:r>
          </a:p>
        </p:txBody>
      </p:sp>
      <p:sp>
        <p:nvSpPr>
          <p:cNvPr id="3" name="Content Placeholder 2">
            <a:extLst>
              <a:ext uri="{FF2B5EF4-FFF2-40B4-BE49-F238E27FC236}">
                <a16:creationId xmlns:a16="http://schemas.microsoft.com/office/drawing/2014/main" id="{A2DF6F05-9C8D-534A-AAD9-BE217D887916}"/>
              </a:ext>
            </a:extLst>
          </p:cNvPr>
          <p:cNvSpPr>
            <a:spLocks noGrp="1"/>
          </p:cNvSpPr>
          <p:nvPr>
            <p:ph idx="1"/>
          </p:nvPr>
        </p:nvSpPr>
        <p:spPr>
          <a:xfrm>
            <a:off x="838200" y="1247887"/>
            <a:ext cx="10515600" cy="4929076"/>
          </a:xfrm>
        </p:spPr>
        <p:txBody>
          <a:bodyPr>
            <a:normAutofit/>
          </a:bodyPr>
          <a:lstStyle/>
          <a:p>
            <a:pPr marL="0" indent="0">
              <a:buNone/>
            </a:pPr>
            <a:r>
              <a:rPr lang="en-US" sz="2000" b="1" dirty="0">
                <a:solidFill>
                  <a:srgbClr val="2B2B2B"/>
                </a:solidFill>
                <a:latin typeface="EB Garamond"/>
              </a:rPr>
              <a:t>While Democrats lost elections they thought they would win, and Republicans lost the Presidency, independents could be the biggest losers. </a:t>
            </a:r>
          </a:p>
          <a:p>
            <a:pPr marL="0" indent="0">
              <a:buNone/>
            </a:pPr>
            <a:r>
              <a:rPr lang="en-US" sz="2000" b="1" dirty="0">
                <a:solidFill>
                  <a:srgbClr val="2B2B2B"/>
                </a:solidFill>
                <a:latin typeface="EB Garamond"/>
              </a:rPr>
              <a:t>Independents are: </a:t>
            </a:r>
          </a:p>
          <a:p>
            <a:pPr marL="502920"/>
            <a:r>
              <a:rPr lang="en-US" sz="2000" dirty="0">
                <a:solidFill>
                  <a:srgbClr val="2B2B2B"/>
                </a:solidFill>
                <a:latin typeface="EB Garamond"/>
              </a:rPr>
              <a:t>Stuck between two parties that won’t work together or agree on anything.</a:t>
            </a:r>
          </a:p>
          <a:p>
            <a:pPr marL="502920"/>
            <a:r>
              <a:rPr lang="en-US" sz="2000" dirty="0">
                <a:solidFill>
                  <a:srgbClr val="2B2B2B"/>
                </a:solidFill>
                <a:latin typeface="EB Garamond"/>
              </a:rPr>
              <a:t>Forced to abide by the choices of the two parties in states that have restrictions on voting in primaries. </a:t>
            </a:r>
          </a:p>
          <a:p>
            <a:pPr marL="960120" lvl="1"/>
            <a:r>
              <a:rPr lang="en-US" sz="1800" dirty="0">
                <a:solidFill>
                  <a:srgbClr val="2B2B2B"/>
                </a:solidFill>
                <a:latin typeface="EB Garamond"/>
              </a:rPr>
              <a:t>In States like N.Y., Florida, Pennsylvania, and others, independents are barred from voting in primaries. </a:t>
            </a:r>
          </a:p>
          <a:p>
            <a:pPr marL="960120" lvl="1"/>
            <a:r>
              <a:rPr lang="en-US" sz="1800" dirty="0">
                <a:solidFill>
                  <a:srgbClr val="2B2B2B"/>
                </a:solidFill>
                <a:latin typeface="EB Garamond"/>
              </a:rPr>
              <a:t>If the Democrats select a left-wing progressive and the Republicans select a right-wing Trumpist, Independents, who are often the largest voting group, have no candidate to whom they can relate. </a:t>
            </a:r>
          </a:p>
          <a:p>
            <a:pPr marL="731520" lvl="1" indent="0">
              <a:buNone/>
            </a:pPr>
            <a:endParaRPr lang="en-US" sz="1600" dirty="0">
              <a:solidFill>
                <a:srgbClr val="2B2B2B"/>
              </a:solidFill>
              <a:latin typeface="EB Garamond"/>
            </a:endParaRPr>
          </a:p>
        </p:txBody>
      </p:sp>
      <p:pic>
        <p:nvPicPr>
          <p:cNvPr id="4" name="Picture 1" descr="page1image3637307008">
            <a:extLst>
              <a:ext uri="{FF2B5EF4-FFF2-40B4-BE49-F238E27FC236}">
                <a16:creationId xmlns:a16="http://schemas.microsoft.com/office/drawing/2014/main" id="{50DD3434-561F-DA40-8347-D1545A645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239"/>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912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F3321-8D61-9A4D-882C-2D6D8A07EA08}"/>
              </a:ext>
            </a:extLst>
          </p:cNvPr>
          <p:cNvSpPr>
            <a:spLocks noGrp="1"/>
          </p:cNvSpPr>
          <p:nvPr>
            <p:ph type="title"/>
          </p:nvPr>
        </p:nvSpPr>
        <p:spPr/>
        <p:txBody>
          <a:bodyPr>
            <a:normAutofit/>
          </a:bodyPr>
          <a:lstStyle/>
          <a:p>
            <a:pPr algn="ctr"/>
            <a:r>
              <a:rPr lang="en-US" sz="3600" b="1" i="1" dirty="0"/>
              <a:t>Trust in the Federal Government Near Historic Lows</a:t>
            </a:r>
          </a:p>
        </p:txBody>
      </p:sp>
      <p:sp>
        <p:nvSpPr>
          <p:cNvPr id="3" name="Content Placeholder 2">
            <a:extLst>
              <a:ext uri="{FF2B5EF4-FFF2-40B4-BE49-F238E27FC236}">
                <a16:creationId xmlns:a16="http://schemas.microsoft.com/office/drawing/2014/main" id="{9FCD85AB-668B-D445-9A0F-67356E8A99F5}"/>
              </a:ext>
            </a:extLst>
          </p:cNvPr>
          <p:cNvSpPr>
            <a:spLocks noGrp="1"/>
          </p:cNvSpPr>
          <p:nvPr>
            <p:ph idx="1"/>
          </p:nvPr>
        </p:nvSpPr>
        <p:spPr>
          <a:xfrm>
            <a:off x="838200" y="1825625"/>
            <a:ext cx="6455979" cy="4351338"/>
          </a:xfrm>
        </p:spPr>
        <p:txBody>
          <a:bodyPr>
            <a:normAutofit lnSpcReduction="10000"/>
          </a:bodyPr>
          <a:lstStyle/>
          <a:p>
            <a:pPr marL="0" indent="0">
              <a:buNone/>
            </a:pPr>
            <a:r>
              <a:rPr lang="en-US" sz="2000" b="1" dirty="0"/>
              <a:t>It is not just trust in elections. It is also trust in government. </a:t>
            </a:r>
          </a:p>
          <a:p>
            <a:pPr marL="0" indent="0">
              <a:buNone/>
            </a:pPr>
            <a:endParaRPr lang="en-US" sz="2000" b="1" dirty="0"/>
          </a:p>
          <a:p>
            <a:pPr marL="0" indent="0">
              <a:buNone/>
            </a:pPr>
            <a:r>
              <a:rPr lang="en-US" sz="2000" b="1" dirty="0"/>
              <a:t>Trust in the federal government has continued to decline dramatically. </a:t>
            </a:r>
          </a:p>
          <a:p>
            <a:r>
              <a:rPr lang="en-US" sz="2000" dirty="0"/>
              <a:t>In the mid 1960s, 77% of Americans trusted their government. </a:t>
            </a:r>
          </a:p>
          <a:p>
            <a:r>
              <a:rPr lang="en-US" sz="2000" dirty="0"/>
              <a:t>As recently as 2004, 54% of Americans trusted their government </a:t>
            </a:r>
          </a:p>
          <a:p>
            <a:r>
              <a:rPr lang="en-US" sz="2000" b="1" dirty="0"/>
              <a:t>By now, according to Pew Research, only 20% of Americans currently trust their government. </a:t>
            </a:r>
          </a:p>
          <a:p>
            <a:pPr marL="0" indent="0">
              <a:buNone/>
            </a:pPr>
            <a:endParaRPr lang="en-US" sz="2000" dirty="0"/>
          </a:p>
          <a:p>
            <a:pPr marL="0" indent="0">
              <a:buNone/>
            </a:pPr>
            <a:r>
              <a:rPr lang="en-US" sz="2000" b="1" dirty="0"/>
              <a:t>How does a government function if only 20% of the population trusts it?</a:t>
            </a:r>
          </a:p>
        </p:txBody>
      </p:sp>
      <p:sp>
        <p:nvSpPr>
          <p:cNvPr id="4" name="Rectangle 2">
            <a:extLst>
              <a:ext uri="{FF2B5EF4-FFF2-40B4-BE49-F238E27FC236}">
                <a16:creationId xmlns:a16="http://schemas.microsoft.com/office/drawing/2014/main" id="{D19F8157-44B4-144D-9F37-73434071302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5" name="Picture 1" descr="Public trust in federal government near historic lows for more than a decade">
            <a:hlinkClick r:id="rId2"/>
            <a:extLst>
              <a:ext uri="{FF2B5EF4-FFF2-40B4-BE49-F238E27FC236}">
                <a16:creationId xmlns:a16="http://schemas.microsoft.com/office/drawing/2014/main" id="{4EBC596F-FF9D-9F41-8F73-C1CB93914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4179" y="1960561"/>
            <a:ext cx="4059621" cy="43513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72E03E24-08D3-E748-A029-F5D99B580A4F}"/>
              </a:ext>
            </a:extLst>
          </p:cNvPr>
          <p:cNvSpPr>
            <a:spLocks noChangeArrowheads="1"/>
          </p:cNvSpPr>
          <p:nvPr/>
        </p:nvSpPr>
        <p:spPr bwMode="auto">
          <a:xfrm>
            <a:off x="0" y="6934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1" descr="page1image3637307008">
            <a:extLst>
              <a:ext uri="{FF2B5EF4-FFF2-40B4-BE49-F238E27FC236}">
                <a16:creationId xmlns:a16="http://schemas.microsoft.com/office/drawing/2014/main" id="{12CC0366-244F-C04E-9942-FE6FD988A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898"/>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742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8F7B8-5BF3-3D47-8F92-EBA36E707994}"/>
              </a:ext>
            </a:extLst>
          </p:cNvPr>
          <p:cNvSpPr>
            <a:spLocks noGrp="1"/>
          </p:cNvSpPr>
          <p:nvPr>
            <p:ph type="title"/>
          </p:nvPr>
        </p:nvSpPr>
        <p:spPr>
          <a:xfrm>
            <a:off x="838200" y="631433"/>
            <a:ext cx="10515600" cy="1070141"/>
          </a:xfrm>
        </p:spPr>
        <p:txBody>
          <a:bodyPr>
            <a:normAutofit/>
          </a:bodyPr>
          <a:lstStyle/>
          <a:p>
            <a:pPr algn="ctr"/>
            <a:r>
              <a:rPr lang="en-US" sz="3600" b="1" i="1" dirty="0"/>
              <a:t>U.S. Lags most developed countries in Government Trust</a:t>
            </a:r>
          </a:p>
        </p:txBody>
      </p:sp>
      <p:pic>
        <p:nvPicPr>
          <p:cNvPr id="4" name="Content Placeholder 3" descr="% trusting the government and change from 2017 to 2018">
            <a:hlinkClick r:id="rId2" tgtFrame="&quot;_self&quot;"/>
            <a:extLst>
              <a:ext uri="{FF2B5EF4-FFF2-40B4-BE49-F238E27FC236}">
                <a16:creationId xmlns:a16="http://schemas.microsoft.com/office/drawing/2014/main" id="{CFAA4D35-219E-C242-83FE-61AD37D89B98}"/>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71696" y="1829594"/>
            <a:ext cx="6873766" cy="4343400"/>
          </a:xfrm>
          <a:prstGeom prst="rect">
            <a:avLst/>
          </a:prstGeom>
          <a:noFill/>
          <a:ln>
            <a:noFill/>
          </a:ln>
        </p:spPr>
      </p:pic>
      <p:sp>
        <p:nvSpPr>
          <p:cNvPr id="5" name="TextBox 4">
            <a:extLst>
              <a:ext uri="{FF2B5EF4-FFF2-40B4-BE49-F238E27FC236}">
                <a16:creationId xmlns:a16="http://schemas.microsoft.com/office/drawing/2014/main" id="{A10A651C-01E4-9D47-A434-65AF77F88C68}"/>
              </a:ext>
            </a:extLst>
          </p:cNvPr>
          <p:cNvSpPr txBox="1"/>
          <p:nvPr/>
        </p:nvSpPr>
        <p:spPr>
          <a:xfrm>
            <a:off x="662153" y="1829594"/>
            <a:ext cx="4109543" cy="3139321"/>
          </a:xfrm>
          <a:prstGeom prst="rect">
            <a:avLst/>
          </a:prstGeom>
          <a:noFill/>
        </p:spPr>
        <p:txBody>
          <a:bodyPr wrap="square" rtlCol="0">
            <a:spAutoFit/>
          </a:bodyPr>
          <a:lstStyle/>
          <a:p>
            <a:r>
              <a:rPr lang="en-US" dirty="0"/>
              <a:t>Trust in government in the U.S. is the second lowest among major countries according to Statista. </a:t>
            </a:r>
          </a:p>
          <a:p>
            <a:endParaRPr lang="en-US" dirty="0"/>
          </a:p>
          <a:p>
            <a:pPr marL="285750" indent="-285750">
              <a:buFont typeface="Arial" panose="020B0604020202020204" pitchFamily="34" charset="0"/>
              <a:buChar char="•"/>
            </a:pPr>
            <a:r>
              <a:rPr lang="en-US" dirty="0"/>
              <a:t>While 84% of Chinese and 70% of Indians trust their government, only 33% of Americans do so.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Whether it is 20% according to Pew or 33% according to Statista, either result is worrisome.</a:t>
            </a:r>
          </a:p>
        </p:txBody>
      </p:sp>
      <p:pic>
        <p:nvPicPr>
          <p:cNvPr id="6" name="Picture 1" descr="page1image3637307008">
            <a:extLst>
              <a:ext uri="{FF2B5EF4-FFF2-40B4-BE49-F238E27FC236}">
                <a16:creationId xmlns:a16="http://schemas.microsoft.com/office/drawing/2014/main" id="{C5A103E7-8FC3-2B49-84E1-31538A05C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571"/>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623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9A8F-9588-6B4B-9314-7773A498E718}"/>
              </a:ext>
            </a:extLst>
          </p:cNvPr>
          <p:cNvSpPr>
            <a:spLocks noGrp="1"/>
          </p:cNvSpPr>
          <p:nvPr>
            <p:ph type="title"/>
          </p:nvPr>
        </p:nvSpPr>
        <p:spPr>
          <a:xfrm>
            <a:off x="956440" y="925286"/>
            <a:ext cx="10397359" cy="765402"/>
          </a:xfrm>
        </p:spPr>
        <p:txBody>
          <a:bodyPr>
            <a:normAutofit/>
          </a:bodyPr>
          <a:lstStyle/>
          <a:p>
            <a:pPr algn="ctr"/>
            <a:r>
              <a:rPr lang="en-US" sz="4000" b="1" i="1" dirty="0"/>
              <a:t>Americans Have Also Lost Trust in Each Other</a:t>
            </a:r>
          </a:p>
        </p:txBody>
      </p:sp>
      <p:sp>
        <p:nvSpPr>
          <p:cNvPr id="3" name="Content Placeholder 2">
            <a:extLst>
              <a:ext uri="{FF2B5EF4-FFF2-40B4-BE49-F238E27FC236}">
                <a16:creationId xmlns:a16="http://schemas.microsoft.com/office/drawing/2014/main" id="{5BAF554C-6E17-0B49-BA1C-A1743F7EE781}"/>
              </a:ext>
            </a:extLst>
          </p:cNvPr>
          <p:cNvSpPr>
            <a:spLocks noGrp="1"/>
          </p:cNvSpPr>
          <p:nvPr>
            <p:ph idx="1"/>
          </p:nvPr>
        </p:nvSpPr>
        <p:spPr>
          <a:xfrm>
            <a:off x="12739146" y="3306080"/>
            <a:ext cx="9018684" cy="3886909"/>
          </a:xfrm>
        </p:spPr>
        <p:txBody>
          <a:bodyPr/>
          <a:lstStyle/>
          <a:p>
            <a:endParaRPr lang="en-US" dirty="0"/>
          </a:p>
        </p:txBody>
      </p:sp>
      <p:sp>
        <p:nvSpPr>
          <p:cNvPr id="4" name="Rectangle 2">
            <a:extLst>
              <a:ext uri="{FF2B5EF4-FFF2-40B4-BE49-F238E27FC236}">
                <a16:creationId xmlns:a16="http://schemas.microsoft.com/office/drawing/2014/main" id="{873BDD8D-63CB-AD45-AB61-90D9B7CC042C}"/>
              </a:ext>
            </a:extLst>
          </p:cNvPr>
          <p:cNvSpPr>
            <a:spLocks noChangeArrowheads="1"/>
          </p:cNvSpPr>
          <p:nvPr/>
        </p:nvSpPr>
        <p:spPr bwMode="auto">
          <a:xfrm>
            <a:off x="13798198" y="0"/>
            <a:ext cx="1045644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2049" name="Picture 4">
            <a:extLst>
              <a:ext uri="{FF2B5EF4-FFF2-40B4-BE49-F238E27FC236}">
                <a16:creationId xmlns:a16="http://schemas.microsoft.com/office/drawing/2014/main" id="{D682F2AE-03C9-0B4A-9A83-C7FCE6AA22D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183117" y="3165764"/>
            <a:ext cx="7647001" cy="33086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31BAD0-F2A3-EA4D-9E60-A8D912AA5CE3}"/>
              </a:ext>
            </a:extLst>
          </p:cNvPr>
          <p:cNvSpPr txBox="1"/>
          <p:nvPr/>
        </p:nvSpPr>
        <p:spPr>
          <a:xfrm>
            <a:off x="840828" y="1965434"/>
            <a:ext cx="10913885" cy="923330"/>
          </a:xfrm>
          <a:prstGeom prst="rect">
            <a:avLst/>
          </a:prstGeom>
          <a:noFill/>
        </p:spPr>
        <p:txBody>
          <a:bodyPr wrap="none" rtlCol="0">
            <a:spAutoFit/>
          </a:bodyPr>
          <a:lstStyle/>
          <a:p>
            <a:pPr marL="285750" indent="-285750">
              <a:buFont typeface="Arial" panose="020B0604020202020204" pitchFamily="34" charset="0"/>
              <a:buChar char="•"/>
            </a:pPr>
            <a:r>
              <a:rPr lang="en-US" dirty="0"/>
              <a:t>The percentage of U.S. citizens who trust each other has dropped from 83% to 56% over the past 44 years </a:t>
            </a:r>
          </a:p>
          <a:p>
            <a:pPr marL="285750" indent="-285750">
              <a:buFont typeface="Arial" panose="020B0604020202020204" pitchFamily="34" charset="0"/>
              <a:buChar char="•"/>
            </a:pPr>
            <a:r>
              <a:rPr lang="en-US" dirty="0"/>
              <a:t>The percentage who believe in the wisdom of people to make political decisions has dropped from 64% to 34%.</a:t>
            </a:r>
          </a:p>
          <a:p>
            <a:pPr marL="285750" indent="-285750">
              <a:buFont typeface="Arial" panose="020B0604020202020204" pitchFamily="34" charset="0"/>
              <a:buChar char="•"/>
            </a:pPr>
            <a:r>
              <a:rPr lang="en-US" dirty="0"/>
              <a:t>We can’t trust our government and we can’t trust each other. </a:t>
            </a:r>
          </a:p>
        </p:txBody>
      </p:sp>
      <p:sp>
        <p:nvSpPr>
          <p:cNvPr id="5" name="TextBox 4">
            <a:extLst>
              <a:ext uri="{FF2B5EF4-FFF2-40B4-BE49-F238E27FC236}">
                <a16:creationId xmlns:a16="http://schemas.microsoft.com/office/drawing/2014/main" id="{DD247AD2-559E-5D4C-BDE5-96A9555C79FC}"/>
              </a:ext>
            </a:extLst>
          </p:cNvPr>
          <p:cNvSpPr txBox="1"/>
          <p:nvPr/>
        </p:nvSpPr>
        <p:spPr>
          <a:xfrm>
            <a:off x="956441" y="3440509"/>
            <a:ext cx="2806262" cy="1015663"/>
          </a:xfrm>
          <a:prstGeom prst="rect">
            <a:avLst/>
          </a:prstGeom>
          <a:noFill/>
        </p:spPr>
        <p:txBody>
          <a:bodyPr wrap="square" rtlCol="0">
            <a:spAutoFit/>
          </a:bodyPr>
          <a:lstStyle/>
          <a:p>
            <a:r>
              <a:rPr lang="en-US" sz="2000" b="1" dirty="0"/>
              <a:t>How can a country thrive if people don’t trust each other?</a:t>
            </a:r>
          </a:p>
        </p:txBody>
      </p:sp>
      <p:pic>
        <p:nvPicPr>
          <p:cNvPr id="9" name="Picture 1" descr="page1image3637307008">
            <a:extLst>
              <a:ext uri="{FF2B5EF4-FFF2-40B4-BE49-F238E27FC236}">
                <a16:creationId xmlns:a16="http://schemas.microsoft.com/office/drawing/2014/main" id="{1A5DDA9F-9489-9E41-ACEF-079105541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4" y="21646"/>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710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9DF72-38AA-0E40-B8D6-776EEDF384B9}"/>
              </a:ext>
            </a:extLst>
          </p:cNvPr>
          <p:cNvSpPr>
            <a:spLocks noGrp="1"/>
          </p:cNvSpPr>
          <p:nvPr>
            <p:ph type="title"/>
          </p:nvPr>
        </p:nvSpPr>
        <p:spPr>
          <a:xfrm>
            <a:off x="896205" y="674914"/>
            <a:ext cx="10457594" cy="751114"/>
          </a:xfrm>
        </p:spPr>
        <p:txBody>
          <a:bodyPr>
            <a:normAutofit/>
          </a:bodyPr>
          <a:lstStyle/>
          <a:p>
            <a:pPr algn="ctr"/>
            <a:r>
              <a:rPr lang="en-US" b="1" i="1" dirty="0"/>
              <a:t>Americans Don’t Trust their Media</a:t>
            </a:r>
          </a:p>
        </p:txBody>
      </p:sp>
      <p:sp>
        <p:nvSpPr>
          <p:cNvPr id="7" name="Rectangle 4">
            <a:extLst>
              <a:ext uri="{FF2B5EF4-FFF2-40B4-BE49-F238E27FC236}">
                <a16:creationId xmlns:a16="http://schemas.microsoft.com/office/drawing/2014/main" id="{CB7C09A8-47BD-4342-8909-756776F80618}"/>
              </a:ext>
            </a:extLst>
          </p:cNvPr>
          <p:cNvSpPr>
            <a:spLocks noChangeArrowheads="1"/>
          </p:cNvSpPr>
          <p:nvPr/>
        </p:nvSpPr>
        <p:spPr bwMode="auto">
          <a:xfrm flipV="1">
            <a:off x="15030450" y="280986"/>
            <a:ext cx="30480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5" name="Chart 4">
            <a:extLst>
              <a:ext uri="{FF2B5EF4-FFF2-40B4-BE49-F238E27FC236}">
                <a16:creationId xmlns:a16="http://schemas.microsoft.com/office/drawing/2014/main" id="{F9EB6AAC-46D5-3748-993C-CBB053E6127A}"/>
              </a:ext>
            </a:extLst>
          </p:cNvPr>
          <p:cNvGraphicFramePr>
            <a:graphicFrameLocks/>
          </p:cNvGraphicFramePr>
          <p:nvPr/>
        </p:nvGraphicFramePr>
        <p:xfrm>
          <a:off x="3128963" y="2648607"/>
          <a:ext cx="7729537" cy="373117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D400C77A-10A0-A94B-80F4-028FE9C26C59}"/>
              </a:ext>
            </a:extLst>
          </p:cNvPr>
          <p:cNvSpPr txBox="1"/>
          <p:nvPr/>
        </p:nvSpPr>
        <p:spPr>
          <a:xfrm>
            <a:off x="1088571" y="1654629"/>
            <a:ext cx="10207224" cy="707886"/>
          </a:xfrm>
          <a:prstGeom prst="rect">
            <a:avLst/>
          </a:prstGeom>
          <a:noFill/>
        </p:spPr>
        <p:txBody>
          <a:bodyPr wrap="square" rtlCol="0">
            <a:spAutoFit/>
          </a:bodyPr>
          <a:lstStyle/>
          <a:p>
            <a:pPr marL="0" lvl="1"/>
            <a:r>
              <a:rPr lang="en-US" sz="2000" b="1" dirty="0"/>
              <a:t>We also can’t trust our media</a:t>
            </a:r>
            <a:r>
              <a:rPr lang="en-US" sz="2000" dirty="0"/>
              <a:t>. </a:t>
            </a:r>
          </a:p>
          <a:p>
            <a:pPr marL="285750" indent="-285750">
              <a:buFont typeface="Arial" panose="020B0604020202020204" pitchFamily="34" charset="0"/>
              <a:buChar char="•"/>
            </a:pPr>
            <a:r>
              <a:rPr lang="en-US" sz="2000" b="1" dirty="0"/>
              <a:t>In 1972, 72% of Americans trusted the media. Now only 40% trust the media. </a:t>
            </a:r>
          </a:p>
        </p:txBody>
      </p:sp>
      <p:pic>
        <p:nvPicPr>
          <p:cNvPr id="6" name="Picture 1" descr="page1image3637307008">
            <a:extLst>
              <a:ext uri="{FF2B5EF4-FFF2-40B4-BE49-F238E27FC236}">
                <a16:creationId xmlns:a16="http://schemas.microsoft.com/office/drawing/2014/main" id="{EEAB1152-6CBB-FF41-9B7C-238475472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563"/>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309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6680-3C4B-9B4A-A570-10705A349473}"/>
              </a:ext>
            </a:extLst>
          </p:cNvPr>
          <p:cNvSpPr>
            <a:spLocks noGrp="1"/>
          </p:cNvSpPr>
          <p:nvPr>
            <p:ph type="title"/>
          </p:nvPr>
        </p:nvSpPr>
        <p:spPr/>
        <p:txBody>
          <a:bodyPr>
            <a:normAutofit/>
          </a:bodyPr>
          <a:lstStyle/>
          <a:p>
            <a:pPr algn="ctr"/>
            <a:r>
              <a:rPr lang="en-US" sz="4000" b="1" i="1" dirty="0"/>
              <a:t>Each Distrusts the Other’s News Source</a:t>
            </a:r>
          </a:p>
        </p:txBody>
      </p:sp>
      <p:sp>
        <p:nvSpPr>
          <p:cNvPr id="6" name="Rectangle 5">
            <a:extLst>
              <a:ext uri="{FF2B5EF4-FFF2-40B4-BE49-F238E27FC236}">
                <a16:creationId xmlns:a16="http://schemas.microsoft.com/office/drawing/2014/main" id="{D6235DFA-B7F8-CC4D-84E6-D627297D6058}"/>
              </a:ext>
            </a:extLst>
          </p:cNvPr>
          <p:cNvSpPr>
            <a:spLocks noChangeArrowheads="1"/>
          </p:cNvSpPr>
          <p:nvPr/>
        </p:nvSpPr>
        <p:spPr bwMode="auto">
          <a:xfrm>
            <a:off x="6096000" y="953049"/>
            <a:ext cx="12116541" cy="34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8196" name="Picture 16" descr="Ideology adds another layer to party-line divides of most trusted and distrusted news sources">
            <a:hlinkClick r:id="rId2"/>
            <a:extLst>
              <a:ext uri="{FF2B5EF4-FFF2-40B4-BE49-F238E27FC236}">
                <a16:creationId xmlns:a16="http://schemas.microsoft.com/office/drawing/2014/main" id="{90CEF556-C211-D04A-A38E-81253883E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462" y="1690688"/>
            <a:ext cx="4852008" cy="46276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E0B7B32-BF2E-954A-8717-F68CD9B44EF5}"/>
              </a:ext>
            </a:extLst>
          </p:cNvPr>
          <p:cNvSpPr>
            <a:spLocks noChangeArrowheads="1"/>
          </p:cNvSpPr>
          <p:nvPr/>
        </p:nvSpPr>
        <p:spPr bwMode="auto">
          <a:xfrm flipV="1">
            <a:off x="6096000" y="6318303"/>
            <a:ext cx="1211654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8" name="TextBox 7">
            <a:extLst>
              <a:ext uri="{FF2B5EF4-FFF2-40B4-BE49-F238E27FC236}">
                <a16:creationId xmlns:a16="http://schemas.microsoft.com/office/drawing/2014/main" id="{5B985E8F-5990-AE45-8294-37600402E87C}"/>
              </a:ext>
            </a:extLst>
          </p:cNvPr>
          <p:cNvSpPr txBox="1"/>
          <p:nvPr/>
        </p:nvSpPr>
        <p:spPr>
          <a:xfrm flipH="1">
            <a:off x="635477" y="1482334"/>
            <a:ext cx="6266066" cy="4493538"/>
          </a:xfrm>
          <a:prstGeom prst="rect">
            <a:avLst/>
          </a:prstGeom>
          <a:noFill/>
        </p:spPr>
        <p:txBody>
          <a:bodyPr wrap="square" rtlCol="0">
            <a:spAutoFit/>
          </a:bodyPr>
          <a:lstStyle/>
          <a:p>
            <a:r>
              <a:rPr lang="en-US" sz="2000" b="1" dirty="0"/>
              <a:t>Republicans &amp; Democrats distrust the media the other patronizes.</a:t>
            </a:r>
          </a:p>
          <a:p>
            <a:pPr marL="285750" indent="-285750">
              <a:buFont typeface="Arial" panose="020B0604020202020204" pitchFamily="34" charset="0"/>
              <a:buChar char="•"/>
            </a:pPr>
            <a:r>
              <a:rPr lang="en-US" dirty="0"/>
              <a:t>75% of Conservative Republicans trust Fox News. </a:t>
            </a:r>
          </a:p>
          <a:p>
            <a:pPr marL="285750" indent="-285750">
              <a:buFont typeface="Arial" panose="020B0604020202020204" pitchFamily="34" charset="0"/>
              <a:buChar char="•"/>
            </a:pPr>
            <a:r>
              <a:rPr lang="en-US" dirty="0"/>
              <a:t>77% of Liberal Democrats distrust Fox News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70% of Liberal Democrats trust CNN. </a:t>
            </a:r>
          </a:p>
          <a:p>
            <a:pPr marL="285750" indent="-285750">
              <a:buFont typeface="Arial" panose="020B0604020202020204" pitchFamily="34" charset="0"/>
              <a:buChar char="•"/>
            </a:pPr>
            <a:r>
              <a:rPr lang="en-US" dirty="0"/>
              <a:t>67% of Conservative Republicans distrust CNN.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66% of Liberal Democrats trust the N.Y. Times. </a:t>
            </a:r>
          </a:p>
          <a:p>
            <a:pPr marL="285750" indent="-285750">
              <a:buFont typeface="Arial" panose="020B0604020202020204" pitchFamily="34" charset="0"/>
              <a:buChar char="•"/>
            </a:pPr>
            <a:r>
              <a:rPr lang="en-US" dirty="0"/>
              <a:t>57% of Conservative Republicans distrust the N.Y. Times.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sz="2400" b="1" dirty="0"/>
              <a:t>How can people ever agree if they distrust the media that the others trust?</a:t>
            </a:r>
          </a:p>
          <a:p>
            <a:r>
              <a:rPr lang="en-US" b="1" dirty="0"/>
              <a:t> </a:t>
            </a:r>
          </a:p>
        </p:txBody>
      </p:sp>
      <p:pic>
        <p:nvPicPr>
          <p:cNvPr id="9" name="Picture 1" descr="page1image3637307008">
            <a:extLst>
              <a:ext uri="{FF2B5EF4-FFF2-40B4-BE49-F238E27FC236}">
                <a16:creationId xmlns:a16="http://schemas.microsoft.com/office/drawing/2014/main" id="{792F758F-2A42-1C40-B1B2-A933E188E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717"/>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086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9FC-23F2-EF42-8393-13BAB2E1DBFF}"/>
              </a:ext>
            </a:extLst>
          </p:cNvPr>
          <p:cNvSpPr>
            <a:spLocks noGrp="1"/>
          </p:cNvSpPr>
          <p:nvPr>
            <p:ph type="title"/>
          </p:nvPr>
        </p:nvSpPr>
        <p:spPr/>
        <p:txBody>
          <a:bodyPr>
            <a:normAutofit/>
          </a:bodyPr>
          <a:lstStyle/>
          <a:p>
            <a:pPr algn="ctr"/>
            <a:r>
              <a:rPr lang="en-US" sz="3600" b="1" i="1" dirty="0"/>
              <a:t>The United States is a Very Divided Country</a:t>
            </a:r>
          </a:p>
        </p:txBody>
      </p:sp>
      <p:sp>
        <p:nvSpPr>
          <p:cNvPr id="3" name="Content Placeholder 2">
            <a:extLst>
              <a:ext uri="{FF2B5EF4-FFF2-40B4-BE49-F238E27FC236}">
                <a16:creationId xmlns:a16="http://schemas.microsoft.com/office/drawing/2014/main" id="{A2DF6F05-9C8D-534A-AAD9-BE217D887916}"/>
              </a:ext>
            </a:extLst>
          </p:cNvPr>
          <p:cNvSpPr>
            <a:spLocks noGrp="1"/>
          </p:cNvSpPr>
          <p:nvPr>
            <p:ph idx="1"/>
          </p:nvPr>
        </p:nvSpPr>
        <p:spPr>
          <a:xfrm>
            <a:off x="515007" y="1481958"/>
            <a:ext cx="10838793" cy="5266339"/>
          </a:xfrm>
        </p:spPr>
        <p:txBody>
          <a:bodyPr>
            <a:normAutofit/>
          </a:bodyPr>
          <a:lstStyle/>
          <a:p>
            <a:pPr marL="0" indent="0">
              <a:buNone/>
            </a:pPr>
            <a:r>
              <a:rPr lang="en-US" sz="2400" dirty="0"/>
              <a:t>In the United States, we have many clear divisions: </a:t>
            </a:r>
          </a:p>
          <a:p>
            <a:pPr marL="868680"/>
            <a:r>
              <a:rPr lang="en-US" sz="2000" dirty="0"/>
              <a:t>Republicans Vs. Democrats</a:t>
            </a:r>
          </a:p>
          <a:p>
            <a:pPr marL="868680"/>
            <a:r>
              <a:rPr lang="en-US" sz="2000" dirty="0"/>
              <a:t>Trump Vs. Biden</a:t>
            </a:r>
          </a:p>
          <a:p>
            <a:pPr marL="868680"/>
            <a:r>
              <a:rPr lang="en-US" sz="2000" dirty="0"/>
              <a:t>College Vs. High School educated. </a:t>
            </a:r>
          </a:p>
          <a:p>
            <a:pPr marL="868680"/>
            <a:r>
              <a:rPr lang="en-US" sz="2000" dirty="0"/>
              <a:t>New Vs. Old Economy</a:t>
            </a:r>
          </a:p>
          <a:p>
            <a:pPr marL="868680"/>
            <a:r>
              <a:rPr lang="en-US" sz="2000" dirty="0"/>
              <a:t>Urban Vs. Rural </a:t>
            </a:r>
          </a:p>
          <a:p>
            <a:pPr marL="868680"/>
            <a:r>
              <a:rPr lang="en-US" sz="2000" dirty="0"/>
              <a:t>Black Vs. White</a:t>
            </a:r>
          </a:p>
          <a:p>
            <a:pPr marL="868680"/>
            <a:r>
              <a:rPr lang="en-US" sz="2000" dirty="0"/>
              <a:t>MSNBC and CNN Vs. Fox and Newsmax</a:t>
            </a:r>
          </a:p>
          <a:p>
            <a:pPr marL="868680"/>
            <a:r>
              <a:rPr lang="en-US" sz="2000" dirty="0"/>
              <a:t>Coastal Vs. Flyover states.</a:t>
            </a:r>
          </a:p>
          <a:p>
            <a:pPr marL="640080" indent="0">
              <a:buNone/>
            </a:pPr>
            <a:endParaRPr lang="en-US" sz="2400" dirty="0"/>
          </a:p>
          <a:p>
            <a:pPr marL="0" indent="0">
              <a:buNone/>
            </a:pPr>
            <a:r>
              <a:rPr lang="en-US" sz="2000" dirty="0"/>
              <a:t>But there is only one divide you need to consider if you want to understand the political and cultural split in the United States:</a:t>
            </a:r>
          </a:p>
          <a:p>
            <a:endParaRPr lang="en-US" dirty="0"/>
          </a:p>
        </p:txBody>
      </p:sp>
      <p:pic>
        <p:nvPicPr>
          <p:cNvPr id="4" name="Picture 1" descr="page1image3637307008">
            <a:extLst>
              <a:ext uri="{FF2B5EF4-FFF2-40B4-BE49-F238E27FC236}">
                <a16:creationId xmlns:a16="http://schemas.microsoft.com/office/drawing/2014/main" id="{926F912F-A277-4F45-9ABA-937B22AAC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143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77E6-C83F-1F4D-8094-42B1700FC18C}"/>
              </a:ext>
            </a:extLst>
          </p:cNvPr>
          <p:cNvSpPr>
            <a:spLocks noGrp="1"/>
          </p:cNvSpPr>
          <p:nvPr>
            <p:ph type="title"/>
          </p:nvPr>
        </p:nvSpPr>
        <p:spPr/>
        <p:txBody>
          <a:bodyPr/>
          <a:lstStyle/>
          <a:p>
            <a:pPr algn="ctr"/>
            <a:r>
              <a:rPr lang="en-US" b="1" i="1" dirty="0"/>
              <a:t>We can’t even agree on COVID</a:t>
            </a:r>
          </a:p>
        </p:txBody>
      </p:sp>
      <p:sp>
        <p:nvSpPr>
          <p:cNvPr id="4" name="Rectangle 2">
            <a:extLst>
              <a:ext uri="{FF2B5EF4-FFF2-40B4-BE49-F238E27FC236}">
                <a16:creationId xmlns:a16="http://schemas.microsoft.com/office/drawing/2014/main" id="{20667981-554C-334E-AD90-9329AFD590E0}"/>
              </a:ext>
            </a:extLst>
          </p:cNvPr>
          <p:cNvSpPr>
            <a:spLocks noChangeArrowheads="1"/>
          </p:cNvSpPr>
          <p:nvPr/>
        </p:nvSpPr>
        <p:spPr bwMode="auto">
          <a:xfrm>
            <a:off x="7052278" y="22526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5" name="TextBox 4">
            <a:extLst>
              <a:ext uri="{FF2B5EF4-FFF2-40B4-BE49-F238E27FC236}">
                <a16:creationId xmlns:a16="http://schemas.microsoft.com/office/drawing/2014/main" id="{C760808B-7E89-2D41-8DCA-2CD1BD5D8CCF}"/>
              </a:ext>
            </a:extLst>
          </p:cNvPr>
          <p:cNvSpPr txBox="1"/>
          <p:nvPr/>
        </p:nvSpPr>
        <p:spPr>
          <a:xfrm>
            <a:off x="546537" y="1790458"/>
            <a:ext cx="10142483" cy="3477875"/>
          </a:xfrm>
          <a:prstGeom prst="rect">
            <a:avLst/>
          </a:prstGeom>
          <a:noFill/>
        </p:spPr>
        <p:txBody>
          <a:bodyPr wrap="square" rtlCol="0">
            <a:spAutoFit/>
          </a:bodyPr>
          <a:lstStyle/>
          <a:p>
            <a:r>
              <a:rPr lang="en-US" sz="2000" dirty="0"/>
              <a:t>Even with COVID, people can not agree with what they hear on the news.</a:t>
            </a:r>
          </a:p>
          <a:p>
            <a:endParaRPr lang="en-US" dirty="0"/>
          </a:p>
          <a:p>
            <a:pPr lvl="7"/>
            <a:r>
              <a:rPr lang="en-US" dirty="0"/>
              <a:t>	Percentage of Americans Who Think </a:t>
            </a:r>
          </a:p>
          <a:p>
            <a:pPr marL="1826514" lvl="8"/>
            <a:r>
              <a:rPr lang="en-US" dirty="0"/>
              <a:t>“Government has controlled the 	“Government has not controlled             outbreak as much as it could”	 the outbreak as much as it could”</a:t>
            </a:r>
          </a:p>
          <a:p>
            <a:r>
              <a:rPr lang="en-US" b="1" dirty="0"/>
              <a:t>News Source</a:t>
            </a:r>
          </a:p>
          <a:p>
            <a:pPr marL="285750" indent="-285750">
              <a:buFont typeface="Arial" panose="020B0604020202020204" pitchFamily="34" charset="0"/>
              <a:buChar char="•"/>
            </a:pPr>
            <a:r>
              <a:rPr lang="en-US" dirty="0"/>
              <a:t>FOX 			90%				 9%</a:t>
            </a:r>
          </a:p>
          <a:p>
            <a:pPr marL="285750" indent="-285750">
              <a:buFont typeface="Arial" panose="020B0604020202020204" pitchFamily="34" charset="0"/>
              <a:buChar char="•"/>
            </a:pPr>
            <a:r>
              <a:rPr lang="en-US" dirty="0"/>
              <a:t>CNN,MSNBC,		   3%				97%</a:t>
            </a:r>
          </a:p>
          <a:p>
            <a:r>
              <a:rPr lang="en-US" dirty="0"/>
              <a:t>      NPR</a:t>
            </a:r>
          </a:p>
          <a:p>
            <a:pPr marL="285750" indent="-285750">
              <a:buFont typeface="Arial" panose="020B0604020202020204" pitchFamily="34" charset="0"/>
              <a:buChar char="•"/>
            </a:pPr>
            <a:endParaRPr lang="en-US" dirty="0"/>
          </a:p>
          <a:p>
            <a:endParaRPr lang="en-US" b="1" dirty="0"/>
          </a:p>
          <a:p>
            <a:r>
              <a:rPr lang="en-US" sz="2000" b="1" dirty="0"/>
              <a:t>If Americans can’t agree on a health emergency, what can they agree on? </a:t>
            </a:r>
          </a:p>
        </p:txBody>
      </p:sp>
      <p:pic>
        <p:nvPicPr>
          <p:cNvPr id="7" name="Picture 1" descr="page1image3637307008">
            <a:extLst>
              <a:ext uri="{FF2B5EF4-FFF2-40B4-BE49-F238E27FC236}">
                <a16:creationId xmlns:a16="http://schemas.microsoft.com/office/drawing/2014/main" id="{E9E3C73F-1DC1-2246-8EF6-051F79586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6" y="-10992"/>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146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45876-4603-E345-95F1-B6B1C04ACFE5}"/>
              </a:ext>
            </a:extLst>
          </p:cNvPr>
          <p:cNvSpPr>
            <a:spLocks noGrp="1"/>
          </p:cNvSpPr>
          <p:nvPr>
            <p:ph type="title"/>
          </p:nvPr>
        </p:nvSpPr>
        <p:spPr>
          <a:xfrm>
            <a:off x="478971" y="685800"/>
            <a:ext cx="11103429" cy="1004888"/>
          </a:xfrm>
        </p:spPr>
        <p:txBody>
          <a:bodyPr>
            <a:normAutofit fontScale="90000"/>
          </a:bodyPr>
          <a:lstStyle/>
          <a:p>
            <a:pPr algn="ctr"/>
            <a:br>
              <a:rPr lang="en-US" sz="4000" b="1" i="1" dirty="0"/>
            </a:br>
            <a:r>
              <a:rPr lang="en-US" sz="3600" b="1" i="1" dirty="0"/>
              <a:t>Republicans &amp; Independents do not trust the Media</a:t>
            </a:r>
          </a:p>
        </p:txBody>
      </p:sp>
      <p:sp>
        <p:nvSpPr>
          <p:cNvPr id="4" name="Rectangle 2">
            <a:extLst>
              <a:ext uri="{FF2B5EF4-FFF2-40B4-BE49-F238E27FC236}">
                <a16:creationId xmlns:a16="http://schemas.microsoft.com/office/drawing/2014/main" id="{ED52DD23-8F7C-4D4B-932A-FE92BCB4C9F7}"/>
              </a:ext>
            </a:extLst>
          </p:cNvPr>
          <p:cNvSpPr>
            <a:spLocks noChangeArrowheads="1"/>
          </p:cNvSpPr>
          <p:nvPr/>
        </p:nvSpPr>
        <p:spPr bwMode="auto">
          <a:xfrm>
            <a:off x="5108940" y="216476"/>
            <a:ext cx="19555337" cy="2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7169" name="Picture 11" descr="Line graph. Percentages of Americans who have a “great deal” or “fair amount” of trust in the mass media since 1997, by party ID.">
            <a:extLst>
              <a:ext uri="{FF2B5EF4-FFF2-40B4-BE49-F238E27FC236}">
                <a16:creationId xmlns:a16="http://schemas.microsoft.com/office/drawing/2014/main" id="{46E2A9FD-33C6-7A47-B9DA-C07F69FCC88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684579" y="2329790"/>
            <a:ext cx="5339254" cy="31460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BEBEBAF-FB8C-654E-A94C-F50EB7A2BB17}"/>
              </a:ext>
            </a:extLst>
          </p:cNvPr>
          <p:cNvSpPr txBox="1"/>
          <p:nvPr/>
        </p:nvSpPr>
        <p:spPr>
          <a:xfrm>
            <a:off x="914400" y="1690688"/>
            <a:ext cx="5465379" cy="4062651"/>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In 1989, there was not much difference in media trust between Republicans. Democrats, and Independents. </a:t>
            </a:r>
          </a:p>
          <a:p>
            <a:pPr marL="285750" indent="-285750">
              <a:buFont typeface="Arial" panose="020B0604020202020204" pitchFamily="34" charset="0"/>
              <a:buChar char="•"/>
            </a:pPr>
            <a:r>
              <a:rPr lang="en-US" dirty="0"/>
              <a:t>Over the past 21 years, </a:t>
            </a:r>
          </a:p>
          <a:p>
            <a:pPr marL="742950" lvl="1" indent="-285750">
              <a:buFont typeface="Arial" panose="020B0604020202020204" pitchFamily="34" charset="0"/>
              <a:buChar char="•"/>
            </a:pPr>
            <a:r>
              <a:rPr lang="en-US" dirty="0"/>
              <a:t>Independents have decreased their trust from 55% to 36%.</a:t>
            </a:r>
          </a:p>
          <a:p>
            <a:pPr marL="742950" lvl="1" indent="-285750">
              <a:buFont typeface="Arial" panose="020B0604020202020204" pitchFamily="34" charset="0"/>
              <a:buChar char="•"/>
            </a:pPr>
            <a:r>
              <a:rPr lang="en-US" dirty="0"/>
              <a:t>Republicans have decreased their trust from 55% to 16%</a:t>
            </a:r>
          </a:p>
          <a:p>
            <a:pPr lvl="1"/>
            <a:endParaRPr lang="en-US" dirty="0"/>
          </a:p>
          <a:p>
            <a:pPr marL="285750" lvl="1" indent="-285750">
              <a:buFont typeface="Arial" panose="020B0604020202020204" pitchFamily="34" charset="0"/>
              <a:buChar char="•"/>
            </a:pPr>
            <a:r>
              <a:rPr lang="en-US" sz="2000" b="1" dirty="0"/>
              <a:t>This problem started way before Donald Trump. The lack of trust of both Republicans and Independents is a serious problem. </a:t>
            </a:r>
          </a:p>
          <a:p>
            <a:endParaRPr lang="en-US" dirty="0"/>
          </a:p>
        </p:txBody>
      </p:sp>
      <p:pic>
        <p:nvPicPr>
          <p:cNvPr id="6" name="Picture 1" descr="page1image3637307008">
            <a:extLst>
              <a:ext uri="{FF2B5EF4-FFF2-40B4-BE49-F238E27FC236}">
                <a16:creationId xmlns:a16="http://schemas.microsoft.com/office/drawing/2014/main" id="{0E2886F8-D9B6-BA44-82E6-A889774DB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819"/>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154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5163E-8707-2A40-BB9F-9D3BFF89953A}"/>
              </a:ext>
            </a:extLst>
          </p:cNvPr>
          <p:cNvSpPr>
            <a:spLocks noGrp="1"/>
          </p:cNvSpPr>
          <p:nvPr>
            <p:ph type="title"/>
          </p:nvPr>
        </p:nvSpPr>
        <p:spPr/>
        <p:txBody>
          <a:bodyPr>
            <a:normAutofit/>
          </a:bodyPr>
          <a:lstStyle/>
          <a:p>
            <a:pPr algn="ctr"/>
            <a:r>
              <a:rPr lang="en-US" sz="4000" b="1" i="1" dirty="0"/>
              <a:t>Distrust Has Gotten Worse</a:t>
            </a:r>
          </a:p>
        </p:txBody>
      </p:sp>
      <p:sp>
        <p:nvSpPr>
          <p:cNvPr id="4" name="Rectangle 2">
            <a:extLst>
              <a:ext uri="{FF2B5EF4-FFF2-40B4-BE49-F238E27FC236}">
                <a16:creationId xmlns:a16="http://schemas.microsoft.com/office/drawing/2014/main" id="{C0C58554-C2CF-544F-A736-1DD0E1643EAF}"/>
              </a:ext>
            </a:extLst>
          </p:cNvPr>
          <p:cNvSpPr>
            <a:spLocks noChangeArrowheads="1"/>
          </p:cNvSpPr>
          <p:nvPr/>
        </p:nvSpPr>
        <p:spPr bwMode="auto">
          <a:xfrm flipV="1">
            <a:off x="9375163" y="1243011"/>
            <a:ext cx="808892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10241" name="Picture 12" descr="Chart, line chart&#10;&#10;Description automatically generated">
            <a:extLst>
              <a:ext uri="{FF2B5EF4-FFF2-40B4-BE49-F238E27FC236}">
                <a16:creationId xmlns:a16="http://schemas.microsoft.com/office/drawing/2014/main" id="{D7E835CC-696D-E94A-A2CC-82673DAC7AD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927150" y="3016252"/>
            <a:ext cx="9771239" cy="34860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E82AAC-F381-CD4E-BD17-82DABE0C14DD}"/>
              </a:ext>
            </a:extLst>
          </p:cNvPr>
          <p:cNvSpPr txBox="1"/>
          <p:nvPr/>
        </p:nvSpPr>
        <p:spPr>
          <a:xfrm>
            <a:off x="745834" y="1690688"/>
            <a:ext cx="10720952" cy="1477328"/>
          </a:xfrm>
          <a:prstGeom prst="rect">
            <a:avLst/>
          </a:prstGeom>
          <a:noFill/>
        </p:spPr>
        <p:txBody>
          <a:bodyPr wrap="square" rtlCol="0">
            <a:spAutoFit/>
          </a:bodyPr>
          <a:lstStyle/>
          <a:p>
            <a:r>
              <a:rPr lang="en-US" dirty="0"/>
              <a:t>While the problem started well before Trump, it has gotten worse. Since 2016:</a:t>
            </a:r>
          </a:p>
          <a:p>
            <a:pPr marL="342900" indent="-342900">
              <a:buFont typeface="Arial" panose="020B0604020202020204" pitchFamily="34" charset="0"/>
              <a:buChar char="•"/>
            </a:pPr>
            <a:r>
              <a:rPr lang="en-US" dirty="0"/>
              <a:t>Trust in all media by Republicans has declined. </a:t>
            </a:r>
          </a:p>
          <a:p>
            <a:pPr marL="342900" indent="-342900">
              <a:buFont typeface="Arial" panose="020B0604020202020204" pitchFamily="34" charset="0"/>
              <a:buChar char="•"/>
            </a:pPr>
            <a:r>
              <a:rPr lang="en-US" dirty="0"/>
              <a:t>Trust in media by all adults has declined. </a:t>
            </a:r>
          </a:p>
          <a:p>
            <a:pPr marL="342900" indent="-342900">
              <a:buFont typeface="Arial" panose="020B0604020202020204" pitchFamily="34" charset="0"/>
              <a:buChar char="•"/>
            </a:pPr>
            <a:r>
              <a:rPr lang="en-US" dirty="0"/>
              <a:t>Ironically, Democrats have a higher level of trust in the Wall Street Journal than do Republicans. </a:t>
            </a:r>
          </a:p>
          <a:p>
            <a:pPr marL="342900" indent="-342900">
              <a:buFont typeface="Arial" panose="020B0604020202020204" pitchFamily="34" charset="0"/>
              <a:buChar char="•"/>
            </a:pPr>
            <a:endParaRPr lang="en-US" dirty="0"/>
          </a:p>
        </p:txBody>
      </p:sp>
      <p:pic>
        <p:nvPicPr>
          <p:cNvPr id="6" name="Picture 1" descr="page1image3637307008">
            <a:extLst>
              <a:ext uri="{FF2B5EF4-FFF2-40B4-BE49-F238E27FC236}">
                <a16:creationId xmlns:a16="http://schemas.microsoft.com/office/drawing/2014/main" id="{21F46421-1C19-804B-8A3B-2A53C85FDB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60"/>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273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AB05-5663-C745-8CF8-B9A071A17312}"/>
              </a:ext>
            </a:extLst>
          </p:cNvPr>
          <p:cNvSpPr>
            <a:spLocks noGrp="1"/>
          </p:cNvSpPr>
          <p:nvPr>
            <p:ph type="title"/>
          </p:nvPr>
        </p:nvSpPr>
        <p:spPr>
          <a:xfrm>
            <a:off x="838200" y="365126"/>
            <a:ext cx="10515600" cy="1069652"/>
          </a:xfrm>
        </p:spPr>
        <p:txBody>
          <a:bodyPr>
            <a:normAutofit/>
          </a:bodyPr>
          <a:lstStyle/>
          <a:p>
            <a:pPr algn="ctr"/>
            <a:r>
              <a:rPr lang="en-US" sz="3600" b="1" i="1" dirty="0"/>
              <a:t>We Can’t Even Agree on Basic Facts</a:t>
            </a:r>
          </a:p>
        </p:txBody>
      </p:sp>
      <p:sp>
        <p:nvSpPr>
          <p:cNvPr id="3" name="Content Placeholder 2">
            <a:extLst>
              <a:ext uri="{FF2B5EF4-FFF2-40B4-BE49-F238E27FC236}">
                <a16:creationId xmlns:a16="http://schemas.microsoft.com/office/drawing/2014/main" id="{18968ED6-745F-C046-BD14-22161FC23948}"/>
              </a:ext>
            </a:extLst>
          </p:cNvPr>
          <p:cNvSpPr>
            <a:spLocks noGrp="1"/>
          </p:cNvSpPr>
          <p:nvPr>
            <p:ph idx="1"/>
          </p:nvPr>
        </p:nvSpPr>
        <p:spPr>
          <a:xfrm>
            <a:off x="15820292" y="3686175"/>
            <a:ext cx="6066692" cy="2806700"/>
          </a:xfrm>
        </p:spPr>
        <p:txBody>
          <a:bodyPr/>
          <a:lstStyle/>
          <a:p>
            <a:endParaRPr lang="en-US" dirty="0"/>
          </a:p>
        </p:txBody>
      </p:sp>
      <p:sp>
        <p:nvSpPr>
          <p:cNvPr id="4" name="Rectangle 2">
            <a:extLst>
              <a:ext uri="{FF2B5EF4-FFF2-40B4-BE49-F238E27FC236}">
                <a16:creationId xmlns:a16="http://schemas.microsoft.com/office/drawing/2014/main" id="{63319AEB-AA7A-C847-9712-C1813C40F67C}"/>
              </a:ext>
            </a:extLst>
          </p:cNvPr>
          <p:cNvSpPr>
            <a:spLocks noChangeArrowheads="1"/>
          </p:cNvSpPr>
          <p:nvPr/>
        </p:nvSpPr>
        <p:spPr bwMode="auto">
          <a:xfrm flipV="1">
            <a:off x="17363707" y="315911"/>
            <a:ext cx="703384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4097" name="Picture 5" descr="Diagram&#10;&#10;Description automatically generated">
            <a:extLst>
              <a:ext uri="{FF2B5EF4-FFF2-40B4-BE49-F238E27FC236}">
                <a16:creationId xmlns:a16="http://schemas.microsoft.com/office/drawing/2014/main" id="{A7475F52-E936-D348-A93E-00D6A79ADDE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25037" y="2752619"/>
            <a:ext cx="3429000" cy="37402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47F110-798E-0F45-8A0E-93DC23008EED}"/>
              </a:ext>
            </a:extLst>
          </p:cNvPr>
          <p:cNvSpPr txBox="1"/>
          <p:nvPr/>
        </p:nvSpPr>
        <p:spPr>
          <a:xfrm>
            <a:off x="965431" y="1498869"/>
            <a:ext cx="9723590" cy="984885"/>
          </a:xfrm>
          <a:prstGeom prst="rect">
            <a:avLst/>
          </a:prstGeom>
          <a:noFill/>
        </p:spPr>
        <p:txBody>
          <a:bodyPr wrap="square" rtlCol="0">
            <a:spAutoFit/>
          </a:bodyPr>
          <a:lstStyle/>
          <a:p>
            <a:r>
              <a:rPr lang="en-US" sz="2000" b="1" dirty="0"/>
              <a:t>73% of Republicans and Democrats say they can not even agree on basic facts.</a:t>
            </a:r>
          </a:p>
          <a:p>
            <a:r>
              <a:rPr lang="en-US" sz="2000" b="1" dirty="0"/>
              <a:t>With low trust and no agreement on facts, it is much harder to solve problems. </a:t>
            </a:r>
          </a:p>
          <a:p>
            <a:endParaRPr lang="en-US" dirty="0"/>
          </a:p>
        </p:txBody>
      </p:sp>
      <p:sp>
        <p:nvSpPr>
          <p:cNvPr id="7" name="Rectangle 4">
            <a:extLst>
              <a:ext uri="{FF2B5EF4-FFF2-40B4-BE49-F238E27FC236}">
                <a16:creationId xmlns:a16="http://schemas.microsoft.com/office/drawing/2014/main" id="{2BDEE56D-FBF1-5141-AFE8-471CD2651DC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099" name="Picture 2" descr="Distrust makes problem-solving harder">
            <a:hlinkClick r:id="rId4"/>
            <a:extLst>
              <a:ext uri="{FF2B5EF4-FFF2-40B4-BE49-F238E27FC236}">
                <a16:creationId xmlns:a16="http://schemas.microsoft.com/office/drawing/2014/main" id="{3C2AB1FC-1BDC-E749-BEA5-80A7899152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2570" y="2476447"/>
            <a:ext cx="5334000" cy="4292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832AEE6D-A271-D64B-95F4-1EC6A88B2717}"/>
              </a:ext>
            </a:extLst>
          </p:cNvPr>
          <p:cNvSpPr>
            <a:spLocks noChangeArrowheads="1"/>
          </p:cNvSpPr>
          <p:nvPr/>
        </p:nvSpPr>
        <p:spPr bwMode="auto">
          <a:xfrm>
            <a:off x="0" y="4749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 name="Picture 1" descr="page1image3637307008">
            <a:extLst>
              <a:ext uri="{FF2B5EF4-FFF2-40B4-BE49-F238E27FC236}">
                <a16:creationId xmlns:a16="http://schemas.microsoft.com/office/drawing/2014/main" id="{3EAA835B-27FC-0A40-8B4C-2BCC7A20F8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183"/>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704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40870-51D0-7E43-A83A-1FD9AEE56823}"/>
              </a:ext>
            </a:extLst>
          </p:cNvPr>
          <p:cNvSpPr>
            <a:spLocks noGrp="1"/>
          </p:cNvSpPr>
          <p:nvPr>
            <p:ph type="title"/>
          </p:nvPr>
        </p:nvSpPr>
        <p:spPr>
          <a:xfrm>
            <a:off x="838200" y="631371"/>
            <a:ext cx="10515600" cy="1059317"/>
          </a:xfrm>
        </p:spPr>
        <p:txBody>
          <a:bodyPr>
            <a:normAutofit/>
          </a:bodyPr>
          <a:lstStyle/>
          <a:p>
            <a:pPr algn="ctr"/>
            <a:r>
              <a:rPr lang="en-US" b="1" i="1" dirty="0"/>
              <a:t>Rising Income Inequality Impacts Both Sides</a:t>
            </a:r>
          </a:p>
        </p:txBody>
      </p:sp>
      <p:pic>
        <p:nvPicPr>
          <p:cNvPr id="4" name="Content Placeholder 3" descr="Income inequality in the U.S. is rising …">
            <a:hlinkClick r:id="rId2"/>
            <a:extLst>
              <a:ext uri="{FF2B5EF4-FFF2-40B4-BE49-F238E27FC236}">
                <a16:creationId xmlns:a16="http://schemas.microsoft.com/office/drawing/2014/main" id="{47FC0B8B-E9C7-3940-A3CA-1CC114FD2B77}"/>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129587" y="1807029"/>
            <a:ext cx="3643313" cy="4685845"/>
          </a:xfrm>
          <a:prstGeom prst="rect">
            <a:avLst/>
          </a:prstGeom>
          <a:noFill/>
          <a:ln>
            <a:noFill/>
          </a:ln>
        </p:spPr>
      </p:pic>
      <p:sp>
        <p:nvSpPr>
          <p:cNvPr id="3" name="TextBox 2">
            <a:extLst>
              <a:ext uri="{FF2B5EF4-FFF2-40B4-BE49-F238E27FC236}">
                <a16:creationId xmlns:a16="http://schemas.microsoft.com/office/drawing/2014/main" id="{DFE1C9DA-D977-9D4F-8D9F-75BE80C52274}"/>
              </a:ext>
            </a:extLst>
          </p:cNvPr>
          <p:cNvSpPr txBox="1"/>
          <p:nvPr/>
        </p:nvSpPr>
        <p:spPr>
          <a:xfrm>
            <a:off x="838201" y="1905000"/>
            <a:ext cx="6923314" cy="4278094"/>
          </a:xfrm>
          <a:prstGeom prst="rect">
            <a:avLst/>
          </a:prstGeom>
          <a:noFill/>
        </p:spPr>
        <p:txBody>
          <a:bodyPr wrap="square" rtlCol="0">
            <a:spAutoFit/>
          </a:bodyPr>
          <a:lstStyle/>
          <a:p>
            <a:r>
              <a:rPr lang="en-US" dirty="0"/>
              <a:t>In the last 40 years, income inequality has increased significantly. </a:t>
            </a:r>
          </a:p>
          <a:p>
            <a:pPr marL="285750" indent="-285750">
              <a:buFont typeface="Arial" panose="020B0604020202020204" pitchFamily="34" charset="0"/>
              <a:buChar char="•"/>
            </a:pPr>
            <a:r>
              <a:rPr lang="en-US" b="1" dirty="0"/>
              <a:t>The U.S. now has the highest income inequality of any G-7 country. </a:t>
            </a:r>
          </a:p>
          <a:p>
            <a:pPr marL="285750" indent="-285750">
              <a:buFont typeface="Arial" panose="020B0604020202020204" pitchFamily="34" charset="0"/>
              <a:buChar char="•"/>
            </a:pPr>
            <a:r>
              <a:rPr lang="en-US" dirty="0"/>
              <a:t>White working-class voters tend to support Republicans, while minority working-class voters support Democrats, but they both face the same problems of income, healthcare, education, and failing to achieve what was once the American dream. </a:t>
            </a:r>
          </a:p>
          <a:p>
            <a:pPr marL="742950" lvl="1" indent="-285750">
              <a:buFont typeface="Arial" panose="020B0604020202020204" pitchFamily="34" charset="0"/>
              <a:buChar char="•"/>
            </a:pPr>
            <a:r>
              <a:rPr lang="en-US" dirty="0"/>
              <a:t>They both feel the inequality but have different views of how it should be overcome. </a:t>
            </a:r>
          </a:p>
          <a:p>
            <a:pPr lvl="1"/>
            <a:endParaRPr lang="en-US" dirty="0"/>
          </a:p>
          <a:p>
            <a:pPr lvl="1"/>
            <a:endParaRPr lang="en-US" dirty="0"/>
          </a:p>
          <a:p>
            <a:pPr marL="285750" indent="-285750">
              <a:buFont typeface="Arial" panose="020B0604020202020204" pitchFamily="34" charset="0"/>
              <a:buChar char="•"/>
            </a:pPr>
            <a:r>
              <a:rPr lang="en-US" sz="2000" b="1" dirty="0"/>
              <a:t>Rising Income inequality is a cancer for both parties. </a:t>
            </a:r>
          </a:p>
          <a:p>
            <a:endParaRPr lang="en-US" dirty="0"/>
          </a:p>
          <a:p>
            <a:endParaRPr lang="en-US" dirty="0"/>
          </a:p>
          <a:p>
            <a:endParaRPr lang="en-US" dirty="0"/>
          </a:p>
          <a:p>
            <a:endParaRPr lang="en-US" dirty="0"/>
          </a:p>
        </p:txBody>
      </p:sp>
      <p:pic>
        <p:nvPicPr>
          <p:cNvPr id="5" name="Picture 1" descr="page1image3637307008">
            <a:extLst>
              <a:ext uri="{FF2B5EF4-FFF2-40B4-BE49-F238E27FC236}">
                <a16:creationId xmlns:a16="http://schemas.microsoft.com/office/drawing/2014/main" id="{971D21C2-9A66-D64D-83E3-A4B66CA8B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370"/>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344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3BF6-7C83-CB4D-9876-580CC3D3B39F}"/>
              </a:ext>
            </a:extLst>
          </p:cNvPr>
          <p:cNvSpPr>
            <a:spLocks noGrp="1"/>
          </p:cNvSpPr>
          <p:nvPr>
            <p:ph type="title"/>
          </p:nvPr>
        </p:nvSpPr>
        <p:spPr/>
        <p:txBody>
          <a:bodyPr>
            <a:normAutofit/>
          </a:bodyPr>
          <a:lstStyle/>
          <a:p>
            <a:pPr algn="ctr"/>
            <a:r>
              <a:rPr lang="en-US" sz="4000" b="1" i="1" dirty="0"/>
              <a:t>Things Could Get Worse</a:t>
            </a:r>
          </a:p>
        </p:txBody>
      </p:sp>
      <p:sp>
        <p:nvSpPr>
          <p:cNvPr id="5" name="Content Placeholder 4">
            <a:extLst>
              <a:ext uri="{FF2B5EF4-FFF2-40B4-BE49-F238E27FC236}">
                <a16:creationId xmlns:a16="http://schemas.microsoft.com/office/drawing/2014/main" id="{6231A09A-8EE7-B34B-AAF4-52A89F19EF14}"/>
              </a:ext>
            </a:extLst>
          </p:cNvPr>
          <p:cNvSpPr>
            <a:spLocks noGrp="1"/>
          </p:cNvSpPr>
          <p:nvPr>
            <p:ph idx="1"/>
          </p:nvPr>
        </p:nvSpPr>
        <p:spPr>
          <a:xfrm>
            <a:off x="838200" y="1825625"/>
            <a:ext cx="10515600" cy="4667250"/>
          </a:xfrm>
        </p:spPr>
        <p:txBody>
          <a:bodyPr>
            <a:normAutofit/>
          </a:bodyPr>
          <a:lstStyle/>
          <a:p>
            <a:pPr>
              <a:spcBef>
                <a:spcPts val="0"/>
              </a:spcBef>
            </a:pPr>
            <a:r>
              <a:rPr lang="en-US" sz="2000" dirty="0"/>
              <a:t>Republicans feel the election was not fair and don’t trust what they hear.</a:t>
            </a:r>
          </a:p>
          <a:p>
            <a:pPr lvl="1">
              <a:spcBef>
                <a:spcPts val="0"/>
              </a:spcBef>
            </a:pPr>
            <a:r>
              <a:rPr lang="en-US" sz="1800" dirty="0"/>
              <a:t>Trump and Right-wing Media will keep stoking the flames. </a:t>
            </a:r>
          </a:p>
          <a:p>
            <a:r>
              <a:rPr lang="en-US" sz="2000" dirty="0"/>
              <a:t>Progressives will push Democrats left</a:t>
            </a:r>
            <a:r>
              <a:rPr lang="en-US" dirty="0"/>
              <a:t>.</a:t>
            </a:r>
          </a:p>
          <a:p>
            <a:pPr lvl="1">
              <a:spcBef>
                <a:spcPts val="0"/>
              </a:spcBef>
            </a:pPr>
            <a:r>
              <a:rPr lang="en-US" sz="1800" dirty="0"/>
              <a:t>Defund the police, Black Lives Matter, Medicare for All. </a:t>
            </a:r>
            <a:endParaRPr lang="en-US" dirty="0"/>
          </a:p>
          <a:p>
            <a:r>
              <a:rPr lang="en-US" sz="2000" dirty="0"/>
              <a:t>Both parties will feel the government isn’t working for them. Independents will feel even more disenfranchised. </a:t>
            </a:r>
          </a:p>
          <a:p>
            <a:r>
              <a:rPr lang="en-US" sz="2000" dirty="0"/>
              <a:t>Yet government responds to lobbyists who represent the interests of the elite. </a:t>
            </a:r>
          </a:p>
          <a:p>
            <a:r>
              <a:rPr lang="en-US" sz="2000" b="1" dirty="0"/>
              <a:t>Both sides are right when they say government is not working for them. </a:t>
            </a:r>
          </a:p>
          <a:p>
            <a:endParaRPr lang="en-US" sz="2000" dirty="0"/>
          </a:p>
          <a:p>
            <a:endParaRPr lang="en-US" sz="2000" dirty="0"/>
          </a:p>
        </p:txBody>
      </p:sp>
      <p:pic>
        <p:nvPicPr>
          <p:cNvPr id="6" name="Picture 1" descr="page1image3637307008">
            <a:extLst>
              <a:ext uri="{FF2B5EF4-FFF2-40B4-BE49-F238E27FC236}">
                <a16:creationId xmlns:a16="http://schemas.microsoft.com/office/drawing/2014/main" id="{F7A30110-FC9E-664F-B29E-DE2DC5E53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87"/>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513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3BF6-7C83-CB4D-9876-580CC3D3B39F}"/>
              </a:ext>
            </a:extLst>
          </p:cNvPr>
          <p:cNvSpPr>
            <a:spLocks noGrp="1"/>
          </p:cNvSpPr>
          <p:nvPr>
            <p:ph type="title"/>
          </p:nvPr>
        </p:nvSpPr>
        <p:spPr>
          <a:xfrm>
            <a:off x="838200" y="478221"/>
            <a:ext cx="10515600" cy="1212467"/>
          </a:xfrm>
        </p:spPr>
        <p:txBody>
          <a:bodyPr>
            <a:normAutofit fontScale="90000"/>
          </a:bodyPr>
          <a:lstStyle/>
          <a:p>
            <a:pPr algn="ctr"/>
            <a:r>
              <a:rPr lang="en-US" b="1" i="1" dirty="0"/>
              <a:t>Both Sides Want the Same Things Yet Are Frightened of the Other’s Solutions</a:t>
            </a:r>
          </a:p>
        </p:txBody>
      </p:sp>
      <p:sp>
        <p:nvSpPr>
          <p:cNvPr id="5" name="Content Placeholder 4">
            <a:extLst>
              <a:ext uri="{FF2B5EF4-FFF2-40B4-BE49-F238E27FC236}">
                <a16:creationId xmlns:a16="http://schemas.microsoft.com/office/drawing/2014/main" id="{6231A09A-8EE7-B34B-AAF4-52A89F19EF14}"/>
              </a:ext>
            </a:extLst>
          </p:cNvPr>
          <p:cNvSpPr>
            <a:spLocks noGrp="1"/>
          </p:cNvSpPr>
          <p:nvPr>
            <p:ph idx="1"/>
          </p:nvPr>
        </p:nvSpPr>
        <p:spPr>
          <a:xfrm>
            <a:off x="838200" y="1690688"/>
            <a:ext cx="10515600" cy="4689091"/>
          </a:xfrm>
        </p:spPr>
        <p:txBody>
          <a:bodyPr>
            <a:normAutofit fontScale="25000" lnSpcReduction="20000"/>
          </a:bodyPr>
          <a:lstStyle/>
          <a:p>
            <a:pPr marL="0" indent="0">
              <a:buNone/>
            </a:pPr>
            <a:r>
              <a:rPr lang="en-US" sz="8000" b="1" dirty="0"/>
              <a:t>Both sides want:</a:t>
            </a:r>
          </a:p>
          <a:p>
            <a:pPr marL="283464" indent="-285750"/>
            <a:r>
              <a:rPr lang="en-US" sz="7200" dirty="0"/>
              <a:t>A government that listens to them, </a:t>
            </a:r>
          </a:p>
          <a:p>
            <a:pPr marL="283464" indent="-285750"/>
            <a:r>
              <a:rPr lang="en-US" sz="7200" dirty="0"/>
              <a:t>Better health care and drug treatment. </a:t>
            </a:r>
          </a:p>
          <a:p>
            <a:pPr marL="283464" indent="-285750"/>
            <a:r>
              <a:rPr lang="en-US" sz="7200" dirty="0"/>
              <a:t>Jobs that will enable them to earn a good living. </a:t>
            </a:r>
          </a:p>
          <a:p>
            <a:pPr marL="283464" indent="-285750"/>
            <a:r>
              <a:rPr lang="en-US" sz="7200" dirty="0"/>
              <a:t>Better and cheaper education. </a:t>
            </a:r>
          </a:p>
          <a:p>
            <a:pPr marL="283464" indent="-285750"/>
            <a:r>
              <a:rPr lang="en-US" sz="7200" dirty="0"/>
              <a:t>Better roads and infrastructure.</a:t>
            </a:r>
          </a:p>
          <a:p>
            <a:pPr marL="283464" indent="-285750"/>
            <a:r>
              <a:rPr lang="en-US" sz="7200" dirty="0"/>
              <a:t>Lower crime rates.</a:t>
            </a:r>
          </a:p>
          <a:p>
            <a:pPr marL="283464" indent="-285750"/>
            <a:r>
              <a:rPr lang="en-US" sz="7200" dirty="0"/>
              <a:t>Respect for who they are and what they do, </a:t>
            </a:r>
          </a:p>
          <a:p>
            <a:pPr marL="283464" indent="-285750"/>
            <a:r>
              <a:rPr lang="en-US" sz="7200" dirty="0"/>
              <a:t>The belief that the next generation will be more successful than the current one. </a:t>
            </a:r>
          </a:p>
          <a:p>
            <a:pPr marL="283464" indent="-285750"/>
            <a:r>
              <a:rPr lang="en-US" sz="7200" dirty="0"/>
              <a:t>A chance to live the American dream. </a:t>
            </a:r>
          </a:p>
          <a:p>
            <a:pPr marL="283464" indent="-285750"/>
            <a:endParaRPr lang="en-US" sz="7200" dirty="0"/>
          </a:p>
          <a:p>
            <a:pPr marL="0" indent="0">
              <a:buNone/>
            </a:pPr>
            <a:r>
              <a:rPr lang="en-US" sz="8000" b="1" dirty="0"/>
              <a:t>Yet each is frightened of the solutions of the other. </a:t>
            </a:r>
          </a:p>
          <a:p>
            <a:pPr marL="0" indent="0">
              <a:buNone/>
            </a:pPr>
            <a:endParaRPr lang="en-US" sz="8000" b="1" dirty="0"/>
          </a:p>
          <a:p>
            <a:pPr marL="0" indent="0">
              <a:buNone/>
            </a:pPr>
            <a:r>
              <a:rPr lang="en-US" sz="8000" b="1" dirty="0"/>
              <a:t>What America needs is a strategy to bring people together and increase understanding.</a:t>
            </a:r>
          </a:p>
          <a:p>
            <a:pPr marL="283464" indent="-285750"/>
            <a:endParaRPr lang="en-US" sz="8000" dirty="0"/>
          </a:p>
          <a:p>
            <a:pPr marL="283464" indent="-285750"/>
            <a:endParaRPr lang="en-US" sz="7200" dirty="0"/>
          </a:p>
          <a:p>
            <a:pPr marL="283464" indent="-285750"/>
            <a:endParaRPr lang="en-US" sz="7200" dirty="0"/>
          </a:p>
          <a:p>
            <a:pPr marL="283464" indent="-285750"/>
            <a:endParaRPr lang="en-US" sz="2100" dirty="0"/>
          </a:p>
          <a:p>
            <a:pPr marL="283464" indent="-285750"/>
            <a:endParaRPr lang="en-US" sz="2100" dirty="0"/>
          </a:p>
          <a:p>
            <a:pPr marL="283464" indent="-285750"/>
            <a:endParaRPr lang="en-US" sz="2000" dirty="0"/>
          </a:p>
          <a:p>
            <a:pPr marL="283464" indent="-285750"/>
            <a:endParaRPr lang="en-US" sz="2000" dirty="0"/>
          </a:p>
        </p:txBody>
      </p:sp>
      <p:pic>
        <p:nvPicPr>
          <p:cNvPr id="4" name="Picture 1" descr="page1image3637307008">
            <a:extLst>
              <a:ext uri="{FF2B5EF4-FFF2-40B4-BE49-F238E27FC236}">
                <a16:creationId xmlns:a16="http://schemas.microsoft.com/office/drawing/2014/main" id="{D5B27706-4F04-E74F-B42F-8251156DB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817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3BF6-7C83-CB4D-9876-580CC3D3B39F}"/>
              </a:ext>
            </a:extLst>
          </p:cNvPr>
          <p:cNvSpPr>
            <a:spLocks noGrp="1"/>
          </p:cNvSpPr>
          <p:nvPr>
            <p:ph type="title"/>
          </p:nvPr>
        </p:nvSpPr>
        <p:spPr>
          <a:xfrm>
            <a:off x="674914" y="365125"/>
            <a:ext cx="10678886" cy="1325563"/>
          </a:xfrm>
        </p:spPr>
        <p:txBody>
          <a:bodyPr>
            <a:normAutofit/>
          </a:bodyPr>
          <a:lstStyle/>
          <a:p>
            <a:pPr algn="ctr"/>
            <a:r>
              <a:rPr lang="en-US" sz="3200" b="1" i="1" dirty="0"/>
              <a:t>The Divide Is Fixable, But All Americans Have to Mobilize to Help</a:t>
            </a:r>
          </a:p>
        </p:txBody>
      </p:sp>
      <p:sp>
        <p:nvSpPr>
          <p:cNvPr id="5" name="Content Placeholder 4">
            <a:extLst>
              <a:ext uri="{FF2B5EF4-FFF2-40B4-BE49-F238E27FC236}">
                <a16:creationId xmlns:a16="http://schemas.microsoft.com/office/drawing/2014/main" id="{6231A09A-8EE7-B34B-AAF4-52A89F19EF14}"/>
              </a:ext>
            </a:extLst>
          </p:cNvPr>
          <p:cNvSpPr>
            <a:spLocks noGrp="1"/>
          </p:cNvSpPr>
          <p:nvPr>
            <p:ph idx="1"/>
          </p:nvPr>
        </p:nvSpPr>
        <p:spPr>
          <a:xfrm>
            <a:off x="838200" y="1616148"/>
            <a:ext cx="10515600" cy="4560815"/>
          </a:xfrm>
        </p:spPr>
        <p:txBody>
          <a:bodyPr>
            <a:normAutofit/>
          </a:bodyPr>
          <a:lstStyle/>
          <a:p>
            <a:pPr marL="0" lvl="4" indent="0">
              <a:buNone/>
            </a:pPr>
            <a:r>
              <a:rPr lang="en-US" sz="2000" b="1" dirty="0"/>
              <a:t>If we want to restore trust in elections, government, media, and in each other, all Americans, especially moderates and independents, have to step up and act. </a:t>
            </a:r>
          </a:p>
          <a:p>
            <a:pPr marL="804672" lvl="5" indent="-347472"/>
            <a:r>
              <a:rPr lang="en-US" dirty="0"/>
              <a:t>If moderates remain quiet and allow the wings of both parties to dominate, things will get worse. </a:t>
            </a:r>
          </a:p>
          <a:p>
            <a:pPr marL="0" lvl="4" indent="-457200">
              <a:buNone/>
            </a:pPr>
            <a:endParaRPr lang="en-US" b="1" dirty="0"/>
          </a:p>
          <a:p>
            <a:pPr marL="0" lvl="4" indent="-457200">
              <a:buNone/>
            </a:pPr>
            <a:r>
              <a:rPr lang="en-US" sz="2000" b="1" dirty="0"/>
              <a:t>We need to work together to:</a:t>
            </a:r>
          </a:p>
          <a:p>
            <a:pPr marL="617220" lvl="4" indent="-342900"/>
            <a:r>
              <a:rPr lang="en-US" dirty="0"/>
              <a:t>Improve the election process, </a:t>
            </a:r>
          </a:p>
          <a:p>
            <a:pPr marL="617220" lvl="4" indent="-342900"/>
            <a:r>
              <a:rPr lang="en-US" dirty="0"/>
              <a:t>Have fairer and more competitive elections,</a:t>
            </a:r>
          </a:p>
          <a:p>
            <a:pPr marL="617220" lvl="4" indent="-342900"/>
            <a:r>
              <a:rPr lang="en-US" dirty="0"/>
              <a:t>Increase bipartisanship, </a:t>
            </a:r>
          </a:p>
          <a:p>
            <a:pPr marL="617220" lvl="4" indent="-342900"/>
            <a:r>
              <a:rPr lang="en-US" dirty="0"/>
              <a:t>Enact programs that benefit members of both parties, </a:t>
            </a:r>
          </a:p>
          <a:p>
            <a:pPr marL="617220" lvl="4" indent="-342900"/>
            <a:r>
              <a:rPr lang="en-US" dirty="0"/>
              <a:t>Listen to different media outlets to gain a broader point of view, and </a:t>
            </a:r>
          </a:p>
          <a:p>
            <a:pPr marL="617220" lvl="4" indent="-342900"/>
            <a:r>
              <a:rPr lang="en-US" dirty="0"/>
              <a:t>Listen to each other, so we can</a:t>
            </a:r>
          </a:p>
          <a:p>
            <a:pPr marL="617220" lvl="4" indent="-342900"/>
            <a:r>
              <a:rPr lang="en-US" dirty="0"/>
              <a:t>Share a common dream. </a:t>
            </a:r>
          </a:p>
          <a:p>
            <a:pPr marL="342900" lvl="4" indent="-342900"/>
            <a:endParaRPr lang="en-US" sz="2000" b="1" dirty="0"/>
          </a:p>
        </p:txBody>
      </p:sp>
      <p:pic>
        <p:nvPicPr>
          <p:cNvPr id="4" name="Picture 1" descr="page1image3637307008">
            <a:extLst>
              <a:ext uri="{FF2B5EF4-FFF2-40B4-BE49-F238E27FC236}">
                <a16:creationId xmlns:a16="http://schemas.microsoft.com/office/drawing/2014/main" id="{0CA9C5C4-1443-5340-8042-DB33F754B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883"/>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007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3BF6-7C83-CB4D-9876-580CC3D3B39F}"/>
              </a:ext>
            </a:extLst>
          </p:cNvPr>
          <p:cNvSpPr>
            <a:spLocks noGrp="1"/>
          </p:cNvSpPr>
          <p:nvPr>
            <p:ph type="title"/>
          </p:nvPr>
        </p:nvSpPr>
        <p:spPr>
          <a:xfrm>
            <a:off x="838200" y="802948"/>
            <a:ext cx="10515600" cy="510845"/>
          </a:xfrm>
        </p:spPr>
        <p:txBody>
          <a:bodyPr>
            <a:normAutofit fontScale="90000"/>
          </a:bodyPr>
          <a:lstStyle/>
          <a:p>
            <a:pPr algn="ctr"/>
            <a:r>
              <a:rPr lang="en-US" sz="4000" b="1" i="1" dirty="0"/>
              <a:t>Restore Trust in Elections by Setting Fairer Standards</a:t>
            </a:r>
          </a:p>
        </p:txBody>
      </p:sp>
      <p:sp>
        <p:nvSpPr>
          <p:cNvPr id="5" name="Content Placeholder 4">
            <a:extLst>
              <a:ext uri="{FF2B5EF4-FFF2-40B4-BE49-F238E27FC236}">
                <a16:creationId xmlns:a16="http://schemas.microsoft.com/office/drawing/2014/main" id="{6231A09A-8EE7-B34B-AAF4-52A89F19EF14}"/>
              </a:ext>
            </a:extLst>
          </p:cNvPr>
          <p:cNvSpPr>
            <a:spLocks noGrp="1"/>
          </p:cNvSpPr>
          <p:nvPr>
            <p:ph idx="1"/>
          </p:nvPr>
        </p:nvSpPr>
        <p:spPr>
          <a:xfrm>
            <a:off x="914400" y="1566041"/>
            <a:ext cx="10515600" cy="4752437"/>
          </a:xfrm>
        </p:spPr>
        <p:txBody>
          <a:bodyPr>
            <a:normAutofit lnSpcReduction="10000"/>
          </a:bodyPr>
          <a:lstStyle/>
          <a:p>
            <a:pPr marL="0" lvl="2" indent="0">
              <a:buNone/>
            </a:pPr>
            <a:r>
              <a:rPr lang="en-US" b="1" dirty="0"/>
              <a:t>The first step is to restore trust in elections. </a:t>
            </a:r>
            <a:r>
              <a:rPr lang="en-US" dirty="0"/>
              <a:t>Too many Americans are questioning election results. We need to take steps to ensure that all Americans trust the result of our elections. </a:t>
            </a:r>
          </a:p>
          <a:p>
            <a:pPr marL="0" lvl="1" indent="-457200">
              <a:buNone/>
            </a:pPr>
            <a:endParaRPr lang="en-US" dirty="0"/>
          </a:p>
          <a:p>
            <a:pPr marL="0" lvl="1" indent="-457200">
              <a:buNone/>
            </a:pPr>
            <a:r>
              <a:rPr lang="en-US" sz="2000" dirty="0"/>
              <a:t>These could include: </a:t>
            </a:r>
          </a:p>
          <a:p>
            <a:pPr marL="468630" lvl="3" indent="-285750">
              <a:spcBef>
                <a:spcPts val="1100"/>
              </a:spcBef>
            </a:pPr>
            <a:r>
              <a:rPr lang="en-US" dirty="0"/>
              <a:t>Establishing a national voter directory.</a:t>
            </a:r>
          </a:p>
          <a:p>
            <a:pPr marL="468630" lvl="4" indent="-285750">
              <a:spcBef>
                <a:spcPts val="1100"/>
              </a:spcBef>
            </a:pPr>
            <a:r>
              <a:rPr lang="en-US" dirty="0"/>
              <a:t>Providing federal financing to states to improve their voting data bases. </a:t>
            </a:r>
          </a:p>
          <a:p>
            <a:pPr marL="468630" lvl="4" indent="-285750">
              <a:spcBef>
                <a:spcPts val="1100"/>
              </a:spcBef>
            </a:pPr>
            <a:r>
              <a:rPr lang="en-US" dirty="0"/>
              <a:t>Creating safe standards for mail-in voting. </a:t>
            </a:r>
          </a:p>
          <a:p>
            <a:pPr marL="468630" lvl="4" indent="-285750">
              <a:spcBef>
                <a:spcPts val="1100"/>
              </a:spcBef>
            </a:pPr>
            <a:r>
              <a:rPr lang="en-US" dirty="0"/>
              <a:t>Encouraging states to allow more early voting, processing, and counting. </a:t>
            </a:r>
          </a:p>
          <a:p>
            <a:pPr marL="468630" lvl="4" indent="-285750">
              <a:spcBef>
                <a:spcPts val="1100"/>
              </a:spcBef>
            </a:pPr>
            <a:r>
              <a:rPr lang="en-US" dirty="0"/>
              <a:t>Eliminating impediments to registering and voting. </a:t>
            </a:r>
          </a:p>
          <a:p>
            <a:pPr marL="468630" lvl="4" indent="-285750">
              <a:spcBef>
                <a:spcPts val="1100"/>
              </a:spcBef>
            </a:pPr>
            <a:r>
              <a:rPr lang="en-US" dirty="0"/>
              <a:t>Agreeing on the rules of the voting process. </a:t>
            </a:r>
          </a:p>
          <a:p>
            <a:pPr marL="0" lvl="4" indent="0">
              <a:spcBef>
                <a:spcPts val="1100"/>
              </a:spcBef>
              <a:buNone/>
            </a:pPr>
            <a:endParaRPr lang="en-US" dirty="0"/>
          </a:p>
          <a:p>
            <a:pPr marL="0" lvl="4" indent="0">
              <a:spcBef>
                <a:spcPts val="1100"/>
              </a:spcBef>
              <a:buNone/>
            </a:pPr>
            <a:r>
              <a:rPr lang="en-US" sz="2000" b="1" dirty="0"/>
              <a:t>If we can make our voting systems work better and agree on the rules, we can increase trust in elections. </a:t>
            </a:r>
          </a:p>
        </p:txBody>
      </p:sp>
      <p:pic>
        <p:nvPicPr>
          <p:cNvPr id="4" name="Picture 1" descr="page1image3637307008">
            <a:extLst>
              <a:ext uri="{FF2B5EF4-FFF2-40B4-BE49-F238E27FC236}">
                <a16:creationId xmlns:a16="http://schemas.microsoft.com/office/drawing/2014/main" id="{F4568837-95D2-B644-9AE8-5C45D2A0D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995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3BF6-7C83-CB4D-9876-580CC3D3B39F}"/>
              </a:ext>
            </a:extLst>
          </p:cNvPr>
          <p:cNvSpPr>
            <a:spLocks noGrp="1"/>
          </p:cNvSpPr>
          <p:nvPr>
            <p:ph type="title"/>
          </p:nvPr>
        </p:nvSpPr>
        <p:spPr>
          <a:xfrm>
            <a:off x="914400" y="1051033"/>
            <a:ext cx="10439400" cy="510845"/>
          </a:xfrm>
        </p:spPr>
        <p:txBody>
          <a:bodyPr>
            <a:normAutofit fontScale="90000"/>
          </a:bodyPr>
          <a:lstStyle/>
          <a:p>
            <a:pPr algn="ctr"/>
            <a:r>
              <a:rPr lang="en-US" sz="4000" b="1" i="1" dirty="0"/>
              <a:t>Having Fairer and More Competitive Elections</a:t>
            </a:r>
          </a:p>
        </p:txBody>
      </p:sp>
      <p:sp>
        <p:nvSpPr>
          <p:cNvPr id="5" name="Content Placeholder 4">
            <a:extLst>
              <a:ext uri="{FF2B5EF4-FFF2-40B4-BE49-F238E27FC236}">
                <a16:creationId xmlns:a16="http://schemas.microsoft.com/office/drawing/2014/main" id="{6231A09A-8EE7-B34B-AAF4-52A89F19EF14}"/>
              </a:ext>
            </a:extLst>
          </p:cNvPr>
          <p:cNvSpPr>
            <a:spLocks noGrp="1"/>
          </p:cNvSpPr>
          <p:nvPr>
            <p:ph idx="1"/>
          </p:nvPr>
        </p:nvSpPr>
        <p:spPr>
          <a:xfrm>
            <a:off x="914400" y="1911894"/>
            <a:ext cx="10515600" cy="4406584"/>
          </a:xfrm>
        </p:spPr>
        <p:txBody>
          <a:bodyPr>
            <a:normAutofit/>
          </a:bodyPr>
          <a:lstStyle/>
          <a:p>
            <a:pPr marL="0" lvl="2" indent="0">
              <a:spcBef>
                <a:spcPts val="1700"/>
              </a:spcBef>
              <a:buNone/>
            </a:pPr>
            <a:r>
              <a:rPr lang="en-US" dirty="0"/>
              <a:t>Having fairer and more competitive elections will help to restore trust in government, We should:</a:t>
            </a:r>
          </a:p>
          <a:p>
            <a:pPr marL="285750" lvl="1" indent="-285750">
              <a:spcBef>
                <a:spcPts val="1700"/>
              </a:spcBef>
            </a:pPr>
            <a:r>
              <a:rPr lang="en-US" sz="2000" b="1" dirty="0"/>
              <a:t>End party restrictions on voting in primaries.  </a:t>
            </a:r>
          </a:p>
          <a:p>
            <a:pPr marL="285750" lvl="2" indent="-285750">
              <a:spcBef>
                <a:spcPts val="1100"/>
              </a:spcBef>
            </a:pPr>
            <a:r>
              <a:rPr lang="en-US" b="1" dirty="0"/>
              <a:t>Support Voting Systems, like Ranked Choice Voting and Nonpartisan primaries, </a:t>
            </a:r>
            <a:r>
              <a:rPr lang="en-US" sz="1800" dirty="0"/>
              <a:t>that could provide more choice and lead to the election of more candidates willing to govern in a bipartisan manner. </a:t>
            </a:r>
          </a:p>
          <a:p>
            <a:pPr lvl="0"/>
            <a:r>
              <a:rPr lang="en-US" sz="2000" b="1" dirty="0"/>
              <a:t>Eliminate gerrymandering </a:t>
            </a:r>
            <a:r>
              <a:rPr lang="en-US" sz="1800" dirty="0"/>
              <a:t>to restore the concept of one-person-one-vote. </a:t>
            </a:r>
          </a:p>
          <a:p>
            <a:pPr lvl="0"/>
            <a:r>
              <a:rPr lang="en-US" sz="2000" b="1" dirty="0"/>
              <a:t>Enact laws on political spending </a:t>
            </a:r>
            <a:r>
              <a:rPr lang="en-US" sz="1800" dirty="0"/>
              <a:t>so we know who is financing our elections and influencing our officials. </a:t>
            </a:r>
          </a:p>
          <a:p>
            <a:pPr marL="742950" lvl="3" indent="-285750"/>
            <a:endParaRPr lang="en-US" sz="2000" b="1" dirty="0"/>
          </a:p>
          <a:p>
            <a:pPr marL="285750" lvl="4" indent="-285750"/>
            <a:endParaRPr lang="en-US" dirty="0"/>
          </a:p>
          <a:p>
            <a:pPr marL="285750" lvl="4" indent="-285750"/>
            <a:endParaRPr lang="en-US" dirty="0"/>
          </a:p>
          <a:p>
            <a:pPr marL="0" lvl="4" indent="0">
              <a:buNone/>
            </a:pPr>
            <a:r>
              <a:rPr lang="en-US" sz="2000" b="1" dirty="0"/>
              <a:t>Having fairer and more competitive elections in which everyone has a chance to participate is an important step in increasing trust in government. </a:t>
            </a:r>
          </a:p>
        </p:txBody>
      </p:sp>
      <p:pic>
        <p:nvPicPr>
          <p:cNvPr id="4" name="Picture 1" descr="page1image3637307008">
            <a:extLst>
              <a:ext uri="{FF2B5EF4-FFF2-40B4-BE49-F238E27FC236}">
                <a16:creationId xmlns:a16="http://schemas.microsoft.com/office/drawing/2014/main" id="{F4568837-95D2-B644-9AE8-5C45D2A0D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182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9FC-23F2-EF42-8393-13BAB2E1DBFF}"/>
              </a:ext>
            </a:extLst>
          </p:cNvPr>
          <p:cNvSpPr>
            <a:spLocks noGrp="1"/>
          </p:cNvSpPr>
          <p:nvPr>
            <p:ph type="title"/>
          </p:nvPr>
        </p:nvSpPr>
        <p:spPr>
          <a:xfrm>
            <a:off x="838200" y="551084"/>
            <a:ext cx="10515600" cy="993937"/>
          </a:xfrm>
        </p:spPr>
        <p:txBody>
          <a:bodyPr>
            <a:normAutofit fontScale="90000"/>
          </a:bodyPr>
          <a:lstStyle/>
          <a:p>
            <a:pPr algn="ctr"/>
            <a:r>
              <a:rPr lang="en-US" sz="3600" b="1" i="1" dirty="0"/>
              <a:t>Whole Foods Market Vs. Cracker Barrel Old Country Store</a:t>
            </a:r>
          </a:p>
        </p:txBody>
      </p:sp>
      <p:sp>
        <p:nvSpPr>
          <p:cNvPr id="3" name="Content Placeholder 2">
            <a:extLst>
              <a:ext uri="{FF2B5EF4-FFF2-40B4-BE49-F238E27FC236}">
                <a16:creationId xmlns:a16="http://schemas.microsoft.com/office/drawing/2014/main" id="{A2DF6F05-9C8D-534A-AAD9-BE217D887916}"/>
              </a:ext>
            </a:extLst>
          </p:cNvPr>
          <p:cNvSpPr>
            <a:spLocks noGrp="1"/>
          </p:cNvSpPr>
          <p:nvPr>
            <p:ph idx="1"/>
          </p:nvPr>
        </p:nvSpPr>
        <p:spPr>
          <a:xfrm>
            <a:off x="838200" y="1247887"/>
            <a:ext cx="10515600" cy="4929076"/>
          </a:xfrm>
        </p:spPr>
        <p:txBody>
          <a:bodyPr>
            <a:normAutofit/>
          </a:bodyPr>
          <a:lstStyle/>
          <a:p>
            <a:pPr marL="0" lvl="1" indent="0">
              <a:buNone/>
            </a:pPr>
            <a:endParaRPr lang="en-US" sz="2000" b="1" dirty="0">
              <a:solidFill>
                <a:srgbClr val="2B2B2B"/>
              </a:solidFill>
              <a:latin typeface="EB Garamond"/>
            </a:endParaRPr>
          </a:p>
          <a:p>
            <a:pPr marL="0" lvl="1" indent="0">
              <a:buNone/>
            </a:pPr>
            <a:endParaRPr lang="en-US" sz="2000" dirty="0">
              <a:solidFill>
                <a:srgbClr val="2B2B2B"/>
              </a:solidFill>
              <a:latin typeface="EB Garamond"/>
            </a:endParaRPr>
          </a:p>
          <a:p>
            <a:pPr marL="0" lvl="1" indent="0">
              <a:buNone/>
            </a:pPr>
            <a:endParaRPr lang="en-US" sz="2000" dirty="0">
              <a:solidFill>
                <a:srgbClr val="2B2B2B"/>
              </a:solidFill>
              <a:latin typeface="EB Garamond"/>
            </a:endParaRPr>
          </a:p>
          <a:p>
            <a:pPr marL="0" lvl="1" indent="0">
              <a:buNone/>
            </a:pPr>
            <a:endParaRPr lang="en-US" sz="2000" dirty="0">
              <a:solidFill>
                <a:srgbClr val="2B2B2B"/>
              </a:solidFill>
              <a:latin typeface="EB Garamond"/>
            </a:endParaRPr>
          </a:p>
          <a:p>
            <a:pPr marL="0" lvl="1" indent="0">
              <a:buNone/>
            </a:pPr>
            <a:endParaRPr lang="en-US" sz="2000" dirty="0">
              <a:solidFill>
                <a:srgbClr val="2B2B2B"/>
              </a:solidFill>
              <a:latin typeface="EB Garamond"/>
            </a:endParaRPr>
          </a:p>
          <a:p>
            <a:pPr marL="0" lvl="1" indent="0">
              <a:buNone/>
            </a:pPr>
            <a:endParaRPr lang="en-US" sz="2000" b="1" dirty="0">
              <a:solidFill>
                <a:srgbClr val="2B2B2B"/>
              </a:solidFill>
              <a:latin typeface="EB Garamond"/>
            </a:endParaRPr>
          </a:p>
          <a:p>
            <a:pPr marL="0" lvl="1" indent="0">
              <a:buNone/>
            </a:pPr>
            <a:r>
              <a:rPr lang="en-US" sz="2000" b="1" dirty="0">
                <a:solidFill>
                  <a:srgbClr val="2B2B2B"/>
                </a:solidFill>
                <a:latin typeface="EB Garamond"/>
              </a:rPr>
              <a:t>In 2020</a:t>
            </a:r>
          </a:p>
          <a:p>
            <a:pPr marL="0" lvl="1" indent="0">
              <a:buNone/>
            </a:pPr>
            <a:r>
              <a:rPr lang="en-US" b="1" dirty="0">
                <a:solidFill>
                  <a:srgbClr val="2B2B2B"/>
                </a:solidFill>
                <a:latin typeface="EB Garamond"/>
              </a:rPr>
              <a:t>Joe Biden won: 95% of counties with a Whole Foods but No Cracker Barrel. </a:t>
            </a:r>
          </a:p>
          <a:p>
            <a:pPr marL="0" lvl="1" indent="0">
              <a:buNone/>
            </a:pPr>
            <a:r>
              <a:rPr lang="en-US" b="1" dirty="0">
                <a:solidFill>
                  <a:srgbClr val="2B2B2B"/>
                </a:solidFill>
                <a:latin typeface="EB Garamond"/>
              </a:rPr>
              <a:t>Donald Trump won: 82% of counties with a Cracker Barrel but no Whole Foods. </a:t>
            </a:r>
          </a:p>
          <a:p>
            <a:pPr marL="0" lvl="1" indent="0">
              <a:buNone/>
            </a:pPr>
            <a:endParaRPr lang="en-US" dirty="0">
              <a:solidFill>
                <a:srgbClr val="2B2B2B"/>
              </a:solidFill>
              <a:latin typeface="EB Garamond"/>
            </a:endParaRPr>
          </a:p>
          <a:p>
            <a:pPr marL="0" lvl="1" indent="0">
              <a:buNone/>
            </a:pPr>
            <a:r>
              <a:rPr lang="en-US" sz="2000" dirty="0">
                <a:solidFill>
                  <a:srgbClr val="2B2B2B"/>
                </a:solidFill>
                <a:latin typeface="EB Garamond"/>
              </a:rPr>
              <a:t>The cultural divide between Whole Foods and Cracker Barrel fully describes the divide in the U.S. and in its recent election. </a:t>
            </a:r>
          </a:p>
          <a:p>
            <a:pPr marL="0" lvl="1" indent="0">
              <a:buNone/>
            </a:pPr>
            <a:endParaRPr lang="en-US" sz="2000" dirty="0">
              <a:solidFill>
                <a:srgbClr val="2B2B2B"/>
              </a:solidFill>
              <a:latin typeface="EB Garamond"/>
            </a:endParaRPr>
          </a:p>
          <a:p>
            <a:pPr marL="0" lvl="1" indent="0">
              <a:buNone/>
            </a:pPr>
            <a:endParaRPr lang="en-US" sz="2000" dirty="0">
              <a:solidFill>
                <a:srgbClr val="2B2B2B"/>
              </a:solidFill>
              <a:latin typeface="EB Garamond"/>
            </a:endParaRPr>
          </a:p>
          <a:p>
            <a:pPr marL="0" lvl="1" indent="0">
              <a:buNone/>
            </a:pPr>
            <a:endParaRPr lang="en-US" sz="2000" dirty="0">
              <a:solidFill>
                <a:srgbClr val="2B2B2B"/>
              </a:solidFill>
              <a:latin typeface="EB Garamond"/>
            </a:endParaRPr>
          </a:p>
        </p:txBody>
      </p:sp>
      <p:pic>
        <p:nvPicPr>
          <p:cNvPr id="4" name="Picture 1" descr="page1image3637307008">
            <a:extLst>
              <a:ext uri="{FF2B5EF4-FFF2-40B4-BE49-F238E27FC236}">
                <a16:creationId xmlns:a16="http://schemas.microsoft.com/office/drawing/2014/main" id="{50DD3434-561F-DA40-8347-D1545A645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239"/>
            <a:ext cx="2537460" cy="5108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clipart&#10;&#10;Description automatically generated">
            <a:extLst>
              <a:ext uri="{FF2B5EF4-FFF2-40B4-BE49-F238E27FC236}">
                <a16:creationId xmlns:a16="http://schemas.microsoft.com/office/drawing/2014/main" id="{4EC24B85-B86B-7647-A8E1-1E1983445DF4}"/>
              </a:ext>
            </a:extLst>
          </p:cNvPr>
          <p:cNvPicPr>
            <a:picLocks noChangeAspect="1"/>
          </p:cNvPicPr>
          <p:nvPr/>
        </p:nvPicPr>
        <p:blipFill>
          <a:blip r:embed="rId3"/>
          <a:stretch>
            <a:fillRect/>
          </a:stretch>
        </p:blipFill>
        <p:spPr>
          <a:xfrm>
            <a:off x="1694498" y="1914555"/>
            <a:ext cx="2148840" cy="952500"/>
          </a:xfrm>
          <a:prstGeom prst="rect">
            <a:avLst/>
          </a:prstGeom>
        </p:spPr>
      </p:pic>
      <p:pic>
        <p:nvPicPr>
          <p:cNvPr id="10" name="Picture 9">
            <a:extLst>
              <a:ext uri="{FF2B5EF4-FFF2-40B4-BE49-F238E27FC236}">
                <a16:creationId xmlns:a16="http://schemas.microsoft.com/office/drawing/2014/main" id="{4CBF9D94-924A-4941-9D3F-F12D3831CAE9}"/>
              </a:ext>
            </a:extLst>
          </p:cNvPr>
          <p:cNvPicPr>
            <a:picLocks noChangeAspect="1"/>
          </p:cNvPicPr>
          <p:nvPr/>
        </p:nvPicPr>
        <p:blipFill>
          <a:blip r:embed="rId4"/>
          <a:stretch>
            <a:fillRect/>
          </a:stretch>
        </p:blipFill>
        <p:spPr>
          <a:xfrm>
            <a:off x="7246302" y="1657350"/>
            <a:ext cx="3251200" cy="1771650"/>
          </a:xfrm>
          <a:prstGeom prst="rect">
            <a:avLst/>
          </a:prstGeom>
        </p:spPr>
      </p:pic>
    </p:spTree>
    <p:extLst>
      <p:ext uri="{BB962C8B-B14F-4D97-AF65-F5344CB8AC3E}">
        <p14:creationId xmlns:p14="http://schemas.microsoft.com/office/powerpoint/2010/main" val="2499702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3BF6-7C83-CB4D-9876-580CC3D3B39F}"/>
              </a:ext>
            </a:extLst>
          </p:cNvPr>
          <p:cNvSpPr>
            <a:spLocks noGrp="1"/>
          </p:cNvSpPr>
          <p:nvPr>
            <p:ph type="title"/>
          </p:nvPr>
        </p:nvSpPr>
        <p:spPr>
          <a:xfrm>
            <a:off x="838200" y="809297"/>
            <a:ext cx="10515600" cy="881391"/>
          </a:xfrm>
        </p:spPr>
        <p:txBody>
          <a:bodyPr>
            <a:normAutofit fontScale="90000"/>
          </a:bodyPr>
          <a:lstStyle/>
          <a:p>
            <a:pPr algn="ctr"/>
            <a:r>
              <a:rPr lang="en-US" sz="4000" b="1" i="1" dirty="0"/>
              <a:t>Increasing Bipartisanship</a:t>
            </a:r>
            <a:br>
              <a:rPr lang="en-US" sz="4000" b="1" i="1" dirty="0"/>
            </a:br>
            <a:endParaRPr lang="en-US" sz="4000" b="1" i="1" dirty="0"/>
          </a:p>
        </p:txBody>
      </p:sp>
      <p:sp>
        <p:nvSpPr>
          <p:cNvPr id="5" name="Content Placeholder 4">
            <a:extLst>
              <a:ext uri="{FF2B5EF4-FFF2-40B4-BE49-F238E27FC236}">
                <a16:creationId xmlns:a16="http://schemas.microsoft.com/office/drawing/2014/main" id="{6231A09A-8EE7-B34B-AAF4-52A89F19EF14}"/>
              </a:ext>
            </a:extLst>
          </p:cNvPr>
          <p:cNvSpPr>
            <a:spLocks noGrp="1"/>
          </p:cNvSpPr>
          <p:nvPr>
            <p:ph idx="1"/>
          </p:nvPr>
        </p:nvSpPr>
        <p:spPr>
          <a:xfrm>
            <a:off x="914400" y="1690689"/>
            <a:ext cx="10515600" cy="4627790"/>
          </a:xfrm>
        </p:spPr>
        <p:txBody>
          <a:bodyPr>
            <a:normAutofit/>
          </a:bodyPr>
          <a:lstStyle/>
          <a:p>
            <a:pPr marL="0" indent="0">
              <a:buNone/>
            </a:pPr>
            <a:r>
              <a:rPr lang="en-US" sz="2000" dirty="0"/>
              <a:t>Many Americans are sick of the partisan bickering between the two parties. To increase trust in government, we should support: </a:t>
            </a:r>
          </a:p>
          <a:p>
            <a:pPr marL="548640"/>
            <a:r>
              <a:rPr lang="en-US" sz="2000" b="1" dirty="0"/>
              <a:t>Bipartisan legislation, </a:t>
            </a:r>
          </a:p>
          <a:p>
            <a:pPr marL="548640"/>
            <a:r>
              <a:rPr lang="en-US" sz="2000" b="1" dirty="0"/>
              <a:t>Elected officials will work across the aisle to benefit the country.</a:t>
            </a:r>
          </a:p>
          <a:p>
            <a:pPr marL="548640">
              <a:buNone/>
            </a:pPr>
            <a:endParaRPr lang="en-US" sz="2000" b="1" dirty="0"/>
          </a:p>
          <a:p>
            <a:endParaRPr lang="en-US" sz="2000" b="1" dirty="0"/>
          </a:p>
          <a:p>
            <a:pPr marL="457200" lvl="2" indent="0">
              <a:buNone/>
            </a:pPr>
            <a:endParaRPr lang="en-US" sz="2300" dirty="0"/>
          </a:p>
          <a:p>
            <a:pPr marL="0" lvl="2" indent="0">
              <a:buNone/>
            </a:pPr>
            <a:r>
              <a:rPr lang="en-US" sz="2300" dirty="0"/>
              <a:t>Pure partisanship is not working. </a:t>
            </a:r>
          </a:p>
        </p:txBody>
      </p:sp>
      <p:pic>
        <p:nvPicPr>
          <p:cNvPr id="4" name="Picture 1" descr="page1image3637307008">
            <a:extLst>
              <a:ext uri="{FF2B5EF4-FFF2-40B4-BE49-F238E27FC236}">
                <a16:creationId xmlns:a16="http://schemas.microsoft.com/office/drawing/2014/main" id="{F4568837-95D2-B644-9AE8-5C45D2A0D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548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3BF6-7C83-CB4D-9876-580CC3D3B39F}"/>
              </a:ext>
            </a:extLst>
          </p:cNvPr>
          <p:cNvSpPr>
            <a:spLocks noGrp="1"/>
          </p:cNvSpPr>
          <p:nvPr>
            <p:ph type="title"/>
          </p:nvPr>
        </p:nvSpPr>
        <p:spPr>
          <a:xfrm>
            <a:off x="819807" y="756745"/>
            <a:ext cx="10533993" cy="933943"/>
          </a:xfrm>
        </p:spPr>
        <p:txBody>
          <a:bodyPr>
            <a:normAutofit fontScale="90000"/>
          </a:bodyPr>
          <a:lstStyle/>
          <a:p>
            <a:pPr algn="ctr"/>
            <a:r>
              <a:rPr lang="en-US" sz="3200" b="1" i="1" dirty="0"/>
              <a:t>Enact Programs that Benefit Working Americans of both Parties. </a:t>
            </a:r>
          </a:p>
        </p:txBody>
      </p:sp>
      <p:sp>
        <p:nvSpPr>
          <p:cNvPr id="5" name="Content Placeholder 4">
            <a:extLst>
              <a:ext uri="{FF2B5EF4-FFF2-40B4-BE49-F238E27FC236}">
                <a16:creationId xmlns:a16="http://schemas.microsoft.com/office/drawing/2014/main" id="{6231A09A-8EE7-B34B-AAF4-52A89F19EF14}"/>
              </a:ext>
            </a:extLst>
          </p:cNvPr>
          <p:cNvSpPr>
            <a:spLocks noGrp="1"/>
          </p:cNvSpPr>
          <p:nvPr>
            <p:ph idx="1"/>
          </p:nvPr>
        </p:nvSpPr>
        <p:spPr>
          <a:xfrm>
            <a:off x="531628" y="1849820"/>
            <a:ext cx="10898372" cy="4468657"/>
          </a:xfrm>
        </p:spPr>
        <p:txBody>
          <a:bodyPr>
            <a:normAutofit/>
          </a:bodyPr>
          <a:lstStyle/>
          <a:p>
            <a:pPr marL="0" indent="0">
              <a:buNone/>
            </a:pPr>
            <a:r>
              <a:rPr lang="en-US" sz="2000" b="1" dirty="0"/>
              <a:t>We should also focus on enacting programs that will benefit working Americans of both parties. </a:t>
            </a:r>
            <a:r>
              <a:rPr lang="en-US" sz="1800" dirty="0"/>
              <a:t>Some examples might be</a:t>
            </a:r>
            <a:r>
              <a:rPr lang="en-US" sz="2000" b="1" dirty="0"/>
              <a:t>: </a:t>
            </a:r>
          </a:p>
          <a:p>
            <a:pPr marL="0" indent="0">
              <a:buNone/>
            </a:pPr>
            <a:endParaRPr lang="en-US" sz="2000" b="1" dirty="0"/>
          </a:p>
          <a:p>
            <a:pPr marL="594360"/>
            <a:r>
              <a:rPr lang="en-US" sz="2000" b="1" dirty="0"/>
              <a:t>Improving Infrastructure, </a:t>
            </a:r>
            <a:r>
              <a:rPr lang="en-US" sz="1800" dirty="0"/>
              <a:t>to provide jobs and increase productivity.</a:t>
            </a:r>
          </a:p>
          <a:p>
            <a:pPr marL="594360"/>
            <a:r>
              <a:rPr lang="en-US" sz="2000" b="1" dirty="0"/>
              <a:t>Creating training programs for 21</a:t>
            </a:r>
            <a:r>
              <a:rPr lang="en-US" sz="2000" b="1" baseline="30000" dirty="0"/>
              <a:t>st</a:t>
            </a:r>
            <a:r>
              <a:rPr lang="en-US" sz="2000" b="1" dirty="0"/>
              <a:t> Century jobs. </a:t>
            </a:r>
          </a:p>
          <a:p>
            <a:pPr marL="594360"/>
            <a:r>
              <a:rPr lang="en-US" sz="2000" b="1" dirty="0"/>
              <a:t>Giving all Americans a living wage. </a:t>
            </a:r>
          </a:p>
          <a:p>
            <a:pPr marL="594360"/>
            <a:r>
              <a:rPr lang="en-US" sz="2000" b="1" dirty="0"/>
              <a:t>Increasing spending on education</a:t>
            </a:r>
            <a:r>
              <a:rPr lang="en-US" sz="1800" dirty="0"/>
              <a:t>,  including Pre-K and childcare. </a:t>
            </a:r>
          </a:p>
          <a:p>
            <a:pPr marL="594360"/>
            <a:r>
              <a:rPr lang="en-US" sz="2000" b="1" dirty="0"/>
              <a:t>Reducing the cost of healthcare</a:t>
            </a:r>
            <a:r>
              <a:rPr lang="en-US" sz="2100" dirty="0"/>
              <a:t>, </a:t>
            </a:r>
            <a:r>
              <a:rPr lang="en-US" sz="1800" dirty="0"/>
              <a:t>including addiction programs. </a:t>
            </a:r>
          </a:p>
          <a:p>
            <a:endParaRPr lang="en-US" sz="2000" dirty="0"/>
          </a:p>
          <a:p>
            <a:pPr marL="0" indent="0">
              <a:buNone/>
            </a:pPr>
            <a:endParaRPr lang="en-US" sz="2000" dirty="0"/>
          </a:p>
          <a:p>
            <a:pPr marL="0" indent="0">
              <a:buNone/>
            </a:pPr>
            <a:r>
              <a:rPr lang="en-US" sz="2000" dirty="0"/>
              <a:t>If government enacts programs that benefit Americans of both parties, trust can be increased. </a:t>
            </a:r>
          </a:p>
          <a:p>
            <a:pPr marL="0" indent="0">
              <a:buNone/>
            </a:pPr>
            <a:endParaRPr lang="en-US" sz="2000" b="1" dirty="0"/>
          </a:p>
        </p:txBody>
      </p:sp>
      <p:pic>
        <p:nvPicPr>
          <p:cNvPr id="4" name="Picture 1" descr="page1image3637307008">
            <a:extLst>
              <a:ext uri="{FF2B5EF4-FFF2-40B4-BE49-F238E27FC236}">
                <a16:creationId xmlns:a16="http://schemas.microsoft.com/office/drawing/2014/main" id="{F4568837-95D2-B644-9AE8-5C45D2A0D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78"/>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655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3BF6-7C83-CB4D-9876-580CC3D3B39F}"/>
              </a:ext>
            </a:extLst>
          </p:cNvPr>
          <p:cNvSpPr>
            <a:spLocks noGrp="1"/>
          </p:cNvSpPr>
          <p:nvPr>
            <p:ph type="title"/>
          </p:nvPr>
        </p:nvSpPr>
        <p:spPr/>
        <p:txBody>
          <a:bodyPr>
            <a:normAutofit/>
          </a:bodyPr>
          <a:lstStyle/>
          <a:p>
            <a:pPr algn="ctr"/>
            <a:r>
              <a:rPr lang="en-US" sz="4000" b="1" i="1" dirty="0"/>
              <a:t>Restoring Trust in Media</a:t>
            </a:r>
          </a:p>
        </p:txBody>
      </p:sp>
      <p:sp>
        <p:nvSpPr>
          <p:cNvPr id="5" name="Content Placeholder 4">
            <a:extLst>
              <a:ext uri="{FF2B5EF4-FFF2-40B4-BE49-F238E27FC236}">
                <a16:creationId xmlns:a16="http://schemas.microsoft.com/office/drawing/2014/main" id="{6231A09A-8EE7-B34B-AAF4-52A89F19EF14}"/>
              </a:ext>
            </a:extLst>
          </p:cNvPr>
          <p:cNvSpPr>
            <a:spLocks noGrp="1"/>
          </p:cNvSpPr>
          <p:nvPr>
            <p:ph idx="1"/>
          </p:nvPr>
        </p:nvSpPr>
        <p:spPr>
          <a:xfrm>
            <a:off x="838200" y="1608082"/>
            <a:ext cx="10515600" cy="4568881"/>
          </a:xfrm>
        </p:spPr>
        <p:txBody>
          <a:bodyPr>
            <a:normAutofit/>
          </a:bodyPr>
          <a:lstStyle/>
          <a:p>
            <a:pPr marL="0" lvl="0" indent="0">
              <a:buNone/>
            </a:pPr>
            <a:r>
              <a:rPr lang="en-US" sz="2000" b="1" dirty="0"/>
              <a:t>Americans will never trust each other or their government until we restore trust in media. There are two ways to accomplish this: </a:t>
            </a:r>
          </a:p>
          <a:p>
            <a:r>
              <a:rPr lang="en-US" sz="2000" b="1" dirty="0"/>
              <a:t>Government can pass legislation requiring “fairness” and “equal time,” as was the rule in the past, so people can be exposed to both sides of an argument. </a:t>
            </a:r>
          </a:p>
          <a:p>
            <a:pPr marL="0" lvl="0" indent="0">
              <a:buNone/>
            </a:pPr>
            <a:endParaRPr lang="en-US" sz="2000" b="1" dirty="0"/>
          </a:p>
          <a:p>
            <a:r>
              <a:rPr lang="en-US" sz="2000" b="1" dirty="0"/>
              <a:t>Individuals can watch more middle of the road media- and learn how to flip the dial. </a:t>
            </a:r>
          </a:p>
          <a:p>
            <a:pPr marL="777240" lvl="1"/>
            <a:r>
              <a:rPr lang="en-US" sz="1800" dirty="0"/>
              <a:t>If you are a Fox Viewer, turn on CNN or MSNBC every few days. </a:t>
            </a:r>
          </a:p>
          <a:p>
            <a:pPr marL="777240" lvl="1"/>
            <a:r>
              <a:rPr lang="en-US" sz="1800" dirty="0"/>
              <a:t>If you are an MSNBC or CNN viewer, watch Fox every few days. </a:t>
            </a:r>
          </a:p>
          <a:p>
            <a:pPr marL="777240" lvl="1"/>
            <a:r>
              <a:rPr lang="en-US" sz="1800" dirty="0"/>
              <a:t>Try to understand what the other side is saying. </a:t>
            </a:r>
          </a:p>
          <a:p>
            <a:pPr lvl="2"/>
            <a:r>
              <a:rPr lang="en-US" sz="1800" dirty="0"/>
              <a:t>They may not be completely crazy. </a:t>
            </a:r>
          </a:p>
          <a:p>
            <a:r>
              <a:rPr lang="en-US" sz="1800" dirty="0"/>
              <a:t>Avoid getting your news from social media sites, like Facebook and Twitter. </a:t>
            </a:r>
          </a:p>
          <a:p>
            <a:pPr marL="777240" lvl="1"/>
            <a:r>
              <a:rPr lang="en-US" sz="1800" dirty="0"/>
              <a:t>Just because someone with a social media account asserts something is true does not make it so. </a:t>
            </a:r>
          </a:p>
          <a:p>
            <a:pPr marL="0" indent="0">
              <a:buNone/>
            </a:pPr>
            <a:endParaRPr lang="en-US" dirty="0"/>
          </a:p>
        </p:txBody>
      </p:sp>
      <p:pic>
        <p:nvPicPr>
          <p:cNvPr id="6" name="Picture 1" descr="page1image3637307008">
            <a:extLst>
              <a:ext uri="{FF2B5EF4-FFF2-40B4-BE49-F238E27FC236}">
                <a16:creationId xmlns:a16="http://schemas.microsoft.com/office/drawing/2014/main" id="{B32DF76D-4465-4B45-9137-3A94E1A8A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588"/>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246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3BF6-7C83-CB4D-9876-580CC3D3B39F}"/>
              </a:ext>
            </a:extLst>
          </p:cNvPr>
          <p:cNvSpPr>
            <a:spLocks noGrp="1"/>
          </p:cNvSpPr>
          <p:nvPr>
            <p:ph type="title"/>
          </p:nvPr>
        </p:nvSpPr>
        <p:spPr/>
        <p:txBody>
          <a:bodyPr>
            <a:normAutofit/>
          </a:bodyPr>
          <a:lstStyle/>
          <a:p>
            <a:pPr algn="ctr"/>
            <a:r>
              <a:rPr lang="en-US" sz="3600" b="1" i="1" dirty="0"/>
              <a:t>Restore Trust in Each Other by Listening</a:t>
            </a:r>
          </a:p>
        </p:txBody>
      </p:sp>
      <p:sp>
        <p:nvSpPr>
          <p:cNvPr id="5" name="Content Placeholder 4">
            <a:extLst>
              <a:ext uri="{FF2B5EF4-FFF2-40B4-BE49-F238E27FC236}">
                <a16:creationId xmlns:a16="http://schemas.microsoft.com/office/drawing/2014/main" id="{6231A09A-8EE7-B34B-AAF4-52A89F19EF14}"/>
              </a:ext>
            </a:extLst>
          </p:cNvPr>
          <p:cNvSpPr>
            <a:spLocks noGrp="1"/>
          </p:cNvSpPr>
          <p:nvPr>
            <p:ph idx="1"/>
          </p:nvPr>
        </p:nvSpPr>
        <p:spPr>
          <a:xfrm>
            <a:off x="838200" y="1690688"/>
            <a:ext cx="10515600" cy="4486276"/>
          </a:xfrm>
        </p:spPr>
        <p:txBody>
          <a:bodyPr>
            <a:normAutofit/>
          </a:bodyPr>
          <a:lstStyle/>
          <a:p>
            <a:pPr lvl="0"/>
            <a:r>
              <a:rPr lang="en-US" sz="2000" b="1" dirty="0"/>
              <a:t>Talk to people who have different points of view. </a:t>
            </a:r>
          </a:p>
          <a:p>
            <a:pPr marL="960120" lvl="1"/>
            <a:r>
              <a:rPr lang="en-US" sz="1800" dirty="0"/>
              <a:t>If you are an urban Democrat, when was the last time you talked with a rural Republican? </a:t>
            </a:r>
          </a:p>
          <a:p>
            <a:pPr marL="1017270" lvl="1" indent="-285750"/>
            <a:r>
              <a:rPr lang="en-US" sz="1800" dirty="0"/>
              <a:t>If you are a rural Republican, when was the last time you talked to an urban minority?</a:t>
            </a:r>
          </a:p>
          <a:p>
            <a:pPr marL="1017270" lvl="1" indent="-285750"/>
            <a:r>
              <a:rPr lang="en-US" sz="1800" dirty="0"/>
              <a:t>If you shop at Whole Foods, try patronizing Cracker Barrel, and vice versa. </a:t>
            </a:r>
          </a:p>
          <a:p>
            <a:pPr marL="731520" lvl="1" indent="0">
              <a:buNone/>
            </a:pPr>
            <a:endParaRPr lang="en-US" sz="1800" dirty="0"/>
          </a:p>
          <a:p>
            <a:pPr marL="228600" lvl="1"/>
            <a:r>
              <a:rPr lang="en-US" sz="1800" b="1" dirty="0"/>
              <a:t>Don’t think of people on the other side as “deplorables” or “socialists.” They are Americans.</a:t>
            </a:r>
          </a:p>
          <a:p>
            <a:pPr marL="960120" lvl="2"/>
            <a:r>
              <a:rPr lang="en-US" sz="1800" dirty="0"/>
              <a:t>Their aspirations may not be much different from yours. </a:t>
            </a:r>
          </a:p>
          <a:p>
            <a:pPr marL="731520" lvl="2" indent="0">
              <a:buNone/>
            </a:pPr>
            <a:endParaRPr lang="en-US" sz="1800" dirty="0"/>
          </a:p>
          <a:p>
            <a:pPr marL="228600" lvl="1"/>
            <a:r>
              <a:rPr lang="en-US" sz="1800" b="1" dirty="0"/>
              <a:t>Talk to people with a sense of hope, instead of with a sense of despair. </a:t>
            </a:r>
          </a:p>
          <a:p>
            <a:pPr marL="960120">
              <a:lnSpc>
                <a:spcPct val="110000"/>
              </a:lnSpc>
              <a:spcBef>
                <a:spcPts val="0"/>
              </a:spcBef>
            </a:pPr>
            <a:r>
              <a:rPr lang="en-US" sz="1800" dirty="0"/>
              <a:t>People can express their views in angry and partisan ways or in positive and hopeful ways. </a:t>
            </a:r>
          </a:p>
          <a:p>
            <a:pPr marL="960120">
              <a:lnSpc>
                <a:spcPct val="110000"/>
              </a:lnSpc>
              <a:spcBef>
                <a:spcPts val="0"/>
              </a:spcBef>
            </a:pPr>
            <a:r>
              <a:rPr lang="en-US" sz="1800" dirty="0"/>
              <a:t>Positive and hopeful is much more effective. </a:t>
            </a:r>
          </a:p>
          <a:p>
            <a:endParaRPr lang="en-US" sz="1800" dirty="0"/>
          </a:p>
          <a:p>
            <a:pPr marL="1017270" lvl="1" indent="-285750"/>
            <a:endParaRPr lang="en-US" sz="1800" dirty="0"/>
          </a:p>
        </p:txBody>
      </p:sp>
      <p:pic>
        <p:nvPicPr>
          <p:cNvPr id="4" name="Picture 1" descr="page1image3637307008">
            <a:extLst>
              <a:ext uri="{FF2B5EF4-FFF2-40B4-BE49-F238E27FC236}">
                <a16:creationId xmlns:a16="http://schemas.microsoft.com/office/drawing/2014/main" id="{02C85C3F-F45F-0A49-B0C1-D064B52CD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191"/>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707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3BF6-7C83-CB4D-9876-580CC3D3B39F}"/>
              </a:ext>
            </a:extLst>
          </p:cNvPr>
          <p:cNvSpPr>
            <a:spLocks noGrp="1"/>
          </p:cNvSpPr>
          <p:nvPr>
            <p:ph type="title"/>
          </p:nvPr>
        </p:nvSpPr>
        <p:spPr/>
        <p:txBody>
          <a:bodyPr>
            <a:normAutofit/>
          </a:bodyPr>
          <a:lstStyle/>
          <a:p>
            <a:pPr algn="ctr"/>
            <a:r>
              <a:rPr lang="en-US" sz="3600" b="1" i="1" dirty="0"/>
              <a:t>Poll Questions</a:t>
            </a:r>
          </a:p>
        </p:txBody>
      </p:sp>
      <p:sp>
        <p:nvSpPr>
          <p:cNvPr id="5" name="Content Placeholder 4">
            <a:extLst>
              <a:ext uri="{FF2B5EF4-FFF2-40B4-BE49-F238E27FC236}">
                <a16:creationId xmlns:a16="http://schemas.microsoft.com/office/drawing/2014/main" id="{6231A09A-8EE7-B34B-AAF4-52A89F19EF14}"/>
              </a:ext>
            </a:extLst>
          </p:cNvPr>
          <p:cNvSpPr>
            <a:spLocks noGrp="1"/>
          </p:cNvSpPr>
          <p:nvPr>
            <p:ph idx="1"/>
          </p:nvPr>
        </p:nvSpPr>
        <p:spPr>
          <a:xfrm>
            <a:off x="838200" y="1690688"/>
            <a:ext cx="10515600" cy="4486276"/>
          </a:xfrm>
        </p:spPr>
        <p:txBody>
          <a:bodyPr>
            <a:normAutofit fontScale="77500" lnSpcReduction="20000"/>
          </a:bodyPr>
          <a:lstStyle/>
          <a:p>
            <a:pPr marL="0" indent="0">
              <a:buNone/>
            </a:pPr>
            <a:endParaRPr lang="en-US" sz="2000" dirty="0"/>
          </a:p>
          <a:p>
            <a:pPr marL="0" indent="0">
              <a:buNone/>
            </a:pPr>
            <a:r>
              <a:rPr lang="en-US" sz="2600" dirty="0"/>
              <a:t>Poll Question #2 : Which of these trust issues is the biggest threat to our country? </a:t>
            </a:r>
          </a:p>
          <a:p>
            <a:pPr marL="914400" indent="-457200"/>
            <a:r>
              <a:rPr lang="en-US" sz="2600" dirty="0"/>
              <a:t>Trust in Elections				25%</a:t>
            </a:r>
          </a:p>
          <a:p>
            <a:pPr marL="914400" lvl="2" indent="-457200"/>
            <a:r>
              <a:rPr lang="en-US" sz="2600" dirty="0"/>
              <a:t>Trust in Government 			29%</a:t>
            </a:r>
          </a:p>
          <a:p>
            <a:pPr marL="914400" lvl="2" indent="-457200"/>
            <a:r>
              <a:rPr lang="en-US" sz="2600" dirty="0"/>
              <a:t>Trust in Media				  9%</a:t>
            </a:r>
          </a:p>
          <a:p>
            <a:pPr marL="914400" lvl="2" indent="-457200"/>
            <a:r>
              <a:rPr lang="en-US" sz="2600" dirty="0"/>
              <a:t>Trust in Each Other			38%</a:t>
            </a:r>
          </a:p>
          <a:p>
            <a:pPr marL="0" indent="0">
              <a:buNone/>
            </a:pPr>
            <a:br>
              <a:rPr lang="en-US" sz="2200" dirty="0"/>
            </a:br>
            <a:br>
              <a:rPr lang="en-US" sz="2000" dirty="0"/>
            </a:br>
            <a:r>
              <a:rPr lang="en-US" sz="2600" dirty="0"/>
              <a:t>Poll Question #3: Which of these trust issues can be most improved in the next 4 years. </a:t>
            </a:r>
          </a:p>
          <a:p>
            <a:pPr marL="914400" indent="-457200"/>
            <a:r>
              <a:rPr lang="en-US" sz="2600" dirty="0"/>
              <a:t>Trust in Elections				56%</a:t>
            </a:r>
          </a:p>
          <a:p>
            <a:pPr marL="914400" lvl="2" indent="-457200"/>
            <a:r>
              <a:rPr lang="en-US" sz="2600" dirty="0"/>
              <a:t>Trust in Government 			29%</a:t>
            </a:r>
          </a:p>
          <a:p>
            <a:pPr marL="914400" lvl="2" indent="-457200"/>
            <a:r>
              <a:rPr lang="en-US" sz="2600" dirty="0"/>
              <a:t>Trust in Media				  1%</a:t>
            </a:r>
          </a:p>
          <a:p>
            <a:pPr marL="914400" lvl="2" indent="-457200"/>
            <a:r>
              <a:rPr lang="en-US" sz="2600" dirty="0"/>
              <a:t>Trust in </a:t>
            </a:r>
            <a:r>
              <a:rPr lang="en-US" sz="2600"/>
              <a:t>Each Other			14%</a:t>
            </a:r>
            <a:endParaRPr lang="en-US" sz="2600" dirty="0"/>
          </a:p>
          <a:p>
            <a:pPr marL="0" indent="0">
              <a:buNone/>
            </a:pPr>
            <a:br>
              <a:rPr lang="en-US" sz="2200" dirty="0"/>
            </a:br>
            <a:br>
              <a:rPr lang="en-US" sz="2000" dirty="0"/>
            </a:br>
            <a:endParaRPr lang="en-US" dirty="0"/>
          </a:p>
          <a:p>
            <a:pPr marL="1017270" lvl="1" indent="-285750"/>
            <a:endParaRPr lang="en-US" sz="1800" dirty="0"/>
          </a:p>
        </p:txBody>
      </p:sp>
      <p:pic>
        <p:nvPicPr>
          <p:cNvPr id="4" name="Picture 1" descr="page1image3637307008">
            <a:extLst>
              <a:ext uri="{FF2B5EF4-FFF2-40B4-BE49-F238E27FC236}">
                <a16:creationId xmlns:a16="http://schemas.microsoft.com/office/drawing/2014/main" id="{02C85C3F-F45F-0A49-B0C1-D064B52CD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191"/>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013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DAF40-5D41-4F49-8FEB-5B6E4E759F14}"/>
              </a:ext>
            </a:extLst>
          </p:cNvPr>
          <p:cNvSpPr>
            <a:spLocks noGrp="1"/>
          </p:cNvSpPr>
          <p:nvPr>
            <p:ph type="title"/>
          </p:nvPr>
        </p:nvSpPr>
        <p:spPr>
          <a:xfrm>
            <a:off x="838200" y="681037"/>
            <a:ext cx="10515600" cy="1042660"/>
          </a:xfrm>
        </p:spPr>
        <p:txBody>
          <a:bodyPr>
            <a:normAutofit fontScale="90000"/>
          </a:bodyPr>
          <a:lstStyle/>
          <a:p>
            <a:pPr algn="ctr"/>
            <a:r>
              <a:rPr lang="en-US" sz="4000" b="1" i="1" dirty="0"/>
              <a:t>Restoring Trust in Each Other- Share a Common Dream</a:t>
            </a:r>
          </a:p>
        </p:txBody>
      </p:sp>
      <p:sp>
        <p:nvSpPr>
          <p:cNvPr id="3" name="Content Placeholder 2">
            <a:extLst>
              <a:ext uri="{FF2B5EF4-FFF2-40B4-BE49-F238E27FC236}">
                <a16:creationId xmlns:a16="http://schemas.microsoft.com/office/drawing/2014/main" id="{C7C66143-B072-AB4F-8FDD-9149EA34CECF}"/>
              </a:ext>
            </a:extLst>
          </p:cNvPr>
          <p:cNvSpPr>
            <a:spLocks noGrp="1"/>
          </p:cNvSpPr>
          <p:nvPr>
            <p:ph idx="1"/>
          </p:nvPr>
        </p:nvSpPr>
        <p:spPr/>
        <p:txBody>
          <a:bodyPr>
            <a:normAutofit/>
          </a:bodyPr>
          <a:lstStyle/>
          <a:p>
            <a:pPr marL="0" indent="0">
              <a:buNone/>
            </a:pPr>
            <a:r>
              <a:rPr lang="en-US" sz="1800" b="1" dirty="0"/>
              <a:t>In politics, we approach each other with anger and often condescension, but the same points can often be made if we approach each other with hope and promise.  </a:t>
            </a:r>
          </a:p>
          <a:p>
            <a:pPr marL="457200" lvl="1" indent="0">
              <a:buNone/>
            </a:pPr>
            <a:endParaRPr lang="en-US" sz="1400" dirty="0"/>
          </a:p>
          <a:p>
            <a:pPr marL="0" lvl="1" indent="0">
              <a:buNone/>
            </a:pPr>
            <a:r>
              <a:rPr lang="en-US" sz="1800" dirty="0"/>
              <a:t>We can understand the difference between anger and hope by rereading on of the most famous speeches in American history. </a:t>
            </a:r>
          </a:p>
          <a:p>
            <a:pPr marL="548640" lvl="1"/>
            <a:r>
              <a:rPr lang="en-US" sz="1800" dirty="0"/>
              <a:t>On Aug. 28, 1963, Martin Luther King had written an angry speech for the March on Washington. </a:t>
            </a:r>
          </a:p>
          <a:p>
            <a:pPr marL="548640"/>
            <a:r>
              <a:rPr lang="en-US" sz="1800" dirty="0"/>
              <a:t>In the middle of his speech, gospel singer, Mahalia Jackson, yelled at Martin that he was losing his audience and then yelled, “Tell them about the dream.” </a:t>
            </a:r>
          </a:p>
          <a:p>
            <a:pPr marL="548640"/>
            <a:r>
              <a:rPr lang="en-US" sz="1800" dirty="0"/>
              <a:t>Martin paused,  shoved his written speech to the side, and started to speak extemporaneously. He had said words like this on other occasions but had never said these exact words. </a:t>
            </a:r>
          </a:p>
          <a:p>
            <a:pPr marL="548640"/>
            <a:r>
              <a:rPr lang="en-US" sz="1800" dirty="0"/>
              <a:t>These words became among the most well-known in our history. </a:t>
            </a:r>
          </a:p>
          <a:p>
            <a:pPr marL="548640"/>
            <a:r>
              <a:rPr lang="en-US" sz="1800" dirty="0"/>
              <a:t>Both parts of this speech deal with the same issue but do it in very different ways. </a:t>
            </a:r>
          </a:p>
          <a:p>
            <a:pPr marL="548640"/>
            <a:r>
              <a:rPr lang="en-US" sz="1800" dirty="0"/>
              <a:t>Let us look at the two parts of this speech to see what they tell us about communicating with each other. </a:t>
            </a:r>
          </a:p>
        </p:txBody>
      </p:sp>
      <p:pic>
        <p:nvPicPr>
          <p:cNvPr id="4" name="Picture 1" descr="page1image3637307008">
            <a:extLst>
              <a:ext uri="{FF2B5EF4-FFF2-40B4-BE49-F238E27FC236}">
                <a16:creationId xmlns:a16="http://schemas.microsoft.com/office/drawing/2014/main" id="{D642B1DC-89B3-3A45-B13F-C294743F9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74"/>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389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C57DC-0B4A-E443-909D-7F59B8CB5223}"/>
              </a:ext>
            </a:extLst>
          </p:cNvPr>
          <p:cNvSpPr>
            <a:spLocks noGrp="1"/>
          </p:cNvSpPr>
          <p:nvPr>
            <p:ph type="title"/>
          </p:nvPr>
        </p:nvSpPr>
        <p:spPr/>
        <p:txBody>
          <a:bodyPr>
            <a:normAutofit/>
          </a:bodyPr>
          <a:lstStyle/>
          <a:p>
            <a:pPr algn="ctr"/>
            <a:r>
              <a:rPr lang="en-US" sz="4000" b="1" i="1" dirty="0"/>
              <a:t>Written Speech for the March on Washington</a:t>
            </a:r>
          </a:p>
        </p:txBody>
      </p:sp>
      <p:sp>
        <p:nvSpPr>
          <p:cNvPr id="3" name="Content Placeholder 2">
            <a:extLst>
              <a:ext uri="{FF2B5EF4-FFF2-40B4-BE49-F238E27FC236}">
                <a16:creationId xmlns:a16="http://schemas.microsoft.com/office/drawing/2014/main" id="{4091E7E0-C44E-4642-A66A-D60601297917}"/>
              </a:ext>
            </a:extLst>
          </p:cNvPr>
          <p:cNvSpPr>
            <a:spLocks noGrp="1"/>
          </p:cNvSpPr>
          <p:nvPr>
            <p:ph idx="1"/>
          </p:nvPr>
        </p:nvSpPr>
        <p:spPr>
          <a:xfrm>
            <a:off x="838200" y="1355834"/>
            <a:ext cx="10515600" cy="4821129"/>
          </a:xfrm>
        </p:spPr>
        <p:txBody>
          <a:bodyPr>
            <a:normAutofit/>
          </a:bodyPr>
          <a:lstStyle/>
          <a:p>
            <a:r>
              <a:rPr lang="en-US" sz="2000" dirty="0"/>
              <a:t>“We've come to our nation's capital to cash a check. When the architects of our republic wrote …the Constitution and the</a:t>
            </a:r>
            <a:r>
              <a:rPr lang="en-US" sz="2000" dirty="0">
                <a:solidFill>
                  <a:schemeClr val="accent1"/>
                </a:solidFill>
              </a:rPr>
              <a:t> </a:t>
            </a:r>
            <a:r>
              <a:rPr lang="en-US" sz="2000" dirty="0"/>
              <a:t>Declaration of Independence</a:t>
            </a:r>
            <a:r>
              <a:rPr lang="en-US" sz="2000" dirty="0">
                <a:solidFill>
                  <a:schemeClr val="accent1"/>
                </a:solidFill>
              </a:rPr>
              <a:t>, </a:t>
            </a:r>
            <a:r>
              <a:rPr lang="en-US" sz="2000" dirty="0"/>
              <a:t>they were signing a promissory note…. America has defaulted on this promissory note, insofar as her citizens of color are concerned. Instead of honoring this sacred obligation, America has given the Negro people a bad check, ..which has come back marked "insufficient funds”....</a:t>
            </a:r>
          </a:p>
          <a:p>
            <a:r>
              <a:rPr lang="en-US" sz="2000" dirty="0"/>
              <a:t>It would be fatal for the nation to overlook the urgency of the moment …. There will be neither rest nor tranquility in America until the Negro is granted his citizenship rights...</a:t>
            </a:r>
          </a:p>
          <a:p>
            <a:r>
              <a:rPr lang="en-US" sz="2000" dirty="0"/>
              <a:t>There are those who are asking the devotees of civil rights, "When will you be satisfied?" We can never be satisfied as long as the Negro is the victim of the unspeakable horrors of police brutality. We can never be satisfied as long as our bodies, …cannot gain lodging…. </a:t>
            </a:r>
          </a:p>
          <a:p>
            <a:endParaRPr lang="en-US" sz="2000" i="1" dirty="0">
              <a:solidFill>
                <a:srgbClr val="FF0000"/>
              </a:solidFill>
            </a:endParaRPr>
          </a:p>
          <a:p>
            <a:r>
              <a:rPr lang="en-US" sz="2300" i="1" dirty="0">
                <a:solidFill>
                  <a:srgbClr val="FF0000"/>
                </a:solidFill>
              </a:rPr>
              <a:t> Mahalia Jackson yells for Martin to tell them his dream. Martin pauses, looks out at the crowd, pushes his speech to the side, and starts to speak extemporaneously. </a:t>
            </a:r>
          </a:p>
          <a:p>
            <a:endParaRPr lang="en-US" dirty="0"/>
          </a:p>
        </p:txBody>
      </p:sp>
      <p:pic>
        <p:nvPicPr>
          <p:cNvPr id="4" name="Picture 1" descr="page1image3637307008">
            <a:extLst>
              <a:ext uri="{FF2B5EF4-FFF2-40B4-BE49-F238E27FC236}">
                <a16:creationId xmlns:a16="http://schemas.microsoft.com/office/drawing/2014/main" id="{E0693C7A-48B2-B14A-9153-C2890BC07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191"/>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676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2E373-062C-9F4D-81DD-2A5299EFFCCE}"/>
              </a:ext>
            </a:extLst>
          </p:cNvPr>
          <p:cNvSpPr>
            <a:spLocks noGrp="1"/>
          </p:cNvSpPr>
          <p:nvPr>
            <p:ph type="title"/>
          </p:nvPr>
        </p:nvSpPr>
        <p:spPr>
          <a:xfrm>
            <a:off x="838200" y="681036"/>
            <a:ext cx="10515600" cy="716840"/>
          </a:xfrm>
        </p:spPr>
        <p:txBody>
          <a:bodyPr>
            <a:normAutofit fontScale="90000"/>
          </a:bodyPr>
          <a:lstStyle/>
          <a:p>
            <a:pPr algn="ctr"/>
            <a:r>
              <a:rPr lang="en-US" sz="4000" b="1" i="1" dirty="0"/>
              <a:t>Extemporaneous Speech at the March on Washington</a:t>
            </a:r>
          </a:p>
        </p:txBody>
      </p:sp>
      <p:sp>
        <p:nvSpPr>
          <p:cNvPr id="3" name="Content Placeholder 2">
            <a:extLst>
              <a:ext uri="{FF2B5EF4-FFF2-40B4-BE49-F238E27FC236}">
                <a16:creationId xmlns:a16="http://schemas.microsoft.com/office/drawing/2014/main" id="{27CBCD18-7344-6646-9495-C11DCDD33430}"/>
              </a:ext>
            </a:extLst>
          </p:cNvPr>
          <p:cNvSpPr>
            <a:spLocks noGrp="1"/>
          </p:cNvSpPr>
          <p:nvPr>
            <p:ph idx="1"/>
          </p:nvPr>
        </p:nvSpPr>
        <p:spPr>
          <a:xfrm>
            <a:off x="838200" y="1397876"/>
            <a:ext cx="10515600" cy="4779087"/>
          </a:xfrm>
        </p:spPr>
        <p:txBody>
          <a:bodyPr>
            <a:noAutofit/>
          </a:bodyPr>
          <a:lstStyle/>
          <a:p>
            <a:r>
              <a:rPr lang="en-US" sz="1800" dirty="0"/>
              <a:t>“I have a dream that one day this nation will … live out the true meaning of its creed: "We hold these truths to be self-evident, that all men are created equal."</a:t>
            </a:r>
          </a:p>
          <a:p>
            <a:r>
              <a:rPr lang="en-US" sz="1800" dirty="0"/>
              <a:t>“I have a dream that one day on the red hills of Georgia, the sons of former slaves and the sons of former slave owners will be able to sit down together at the table of brotherhood. I have a dream that my four little children will…live in a nation where they will not be judged by the color of their skin but by the content of their character…”</a:t>
            </a:r>
          </a:p>
          <a:p>
            <a:r>
              <a:rPr lang="en-US" sz="1800" dirty="0"/>
              <a:t>“I have a dream that …we will be able to work together, to pray together, to struggle together, to go to jail together, to stand up for freedom together, knowing that we will be free one day.”</a:t>
            </a:r>
          </a:p>
          <a:p>
            <a:r>
              <a:rPr lang="en-US" sz="1800" dirty="0"/>
              <a:t>“And this will be the day …when all of God's children will be able to sing with new meaning: </a:t>
            </a:r>
            <a:r>
              <a:rPr lang="en-US" sz="1800" i="1" dirty="0"/>
              <a:t>My country 'tis of thee, sweet land of liberty, of thee I sing. Land where my fathers died, land of the Pilgrim's pride, From every mountainside, let freedom ring!”</a:t>
            </a:r>
          </a:p>
          <a:p>
            <a:r>
              <a:rPr lang="en-US" sz="1800" dirty="0"/>
              <a:t>And when this happens, …we will be able to speed up that day when </a:t>
            </a:r>
            <a:r>
              <a:rPr lang="en-US" sz="1800" i="1" dirty="0"/>
              <a:t>all</a:t>
            </a:r>
            <a:r>
              <a:rPr lang="en-US" sz="1800" dirty="0"/>
              <a:t> of God's children, black men and white men, Jews and Gentiles, Protestants and Catholics, will be able to join hands and sing in the words of the old Negro spiritual: </a:t>
            </a:r>
            <a:r>
              <a:rPr lang="en-US" sz="1800" i="1" dirty="0"/>
              <a:t>Free at last! Free at last! Thank God Almighty, we are free at last!”</a:t>
            </a:r>
          </a:p>
          <a:p>
            <a:endParaRPr lang="en-US" sz="1800" i="1" dirty="0"/>
          </a:p>
          <a:p>
            <a:pPr marL="0" indent="0">
              <a:buNone/>
            </a:pPr>
            <a:r>
              <a:rPr lang="en-US" sz="1800" b="1" i="1" dirty="0"/>
              <a:t>The angry written speech is forgettable. The hopeful extemporaneous speech is history. </a:t>
            </a:r>
            <a:endParaRPr lang="en-US" sz="1800" b="1" dirty="0"/>
          </a:p>
        </p:txBody>
      </p:sp>
      <p:pic>
        <p:nvPicPr>
          <p:cNvPr id="4" name="Picture 1" descr="page1image3637307008">
            <a:extLst>
              <a:ext uri="{FF2B5EF4-FFF2-40B4-BE49-F238E27FC236}">
                <a16:creationId xmlns:a16="http://schemas.microsoft.com/office/drawing/2014/main" id="{A044AA06-0A09-A14D-ABCB-A98CA3F20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191"/>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789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F8652-8C88-7D42-A6B6-0AD15E93FE95}"/>
              </a:ext>
            </a:extLst>
          </p:cNvPr>
          <p:cNvSpPr>
            <a:spLocks noGrp="1"/>
          </p:cNvSpPr>
          <p:nvPr>
            <p:ph type="title"/>
          </p:nvPr>
        </p:nvSpPr>
        <p:spPr/>
        <p:txBody>
          <a:bodyPr/>
          <a:lstStyle/>
          <a:p>
            <a:pPr algn="ctr"/>
            <a:r>
              <a:rPr lang="en-US" b="1" i="1" dirty="0"/>
              <a:t>We too can have a dream that</a:t>
            </a:r>
          </a:p>
        </p:txBody>
      </p:sp>
      <p:sp>
        <p:nvSpPr>
          <p:cNvPr id="3" name="Content Placeholder 2">
            <a:extLst>
              <a:ext uri="{FF2B5EF4-FFF2-40B4-BE49-F238E27FC236}">
                <a16:creationId xmlns:a16="http://schemas.microsoft.com/office/drawing/2014/main" id="{C4EA6BF3-2BC8-3745-8D5C-B40FB1B37736}"/>
              </a:ext>
            </a:extLst>
          </p:cNvPr>
          <p:cNvSpPr>
            <a:spLocks noGrp="1"/>
          </p:cNvSpPr>
          <p:nvPr>
            <p:ph idx="1"/>
          </p:nvPr>
        </p:nvSpPr>
        <p:spPr>
          <a:xfrm>
            <a:off x="838200" y="1429408"/>
            <a:ext cx="10515600" cy="4747556"/>
          </a:xfrm>
        </p:spPr>
        <p:txBody>
          <a:bodyPr>
            <a:normAutofit lnSpcReduction="10000"/>
          </a:bodyPr>
          <a:lstStyle/>
          <a:p>
            <a:pPr marL="0" indent="0">
              <a:buNone/>
            </a:pPr>
            <a:r>
              <a:rPr lang="en-US" sz="1800" dirty="0"/>
              <a:t>Let us think of the hopeful speech and create a new dream in which:</a:t>
            </a:r>
          </a:p>
          <a:p>
            <a:pPr marL="0" indent="0">
              <a:buNone/>
            </a:pPr>
            <a:endParaRPr lang="en-US" sz="1800" dirty="0"/>
          </a:p>
          <a:p>
            <a:r>
              <a:rPr lang="en-US" sz="1800" dirty="0"/>
              <a:t>Americans can learn to trust their government.</a:t>
            </a:r>
          </a:p>
          <a:p>
            <a:r>
              <a:rPr lang="en-US" sz="1800" dirty="0"/>
              <a:t>Politicians will work to help all citizens instead of catering to special interests.  </a:t>
            </a:r>
          </a:p>
          <a:p>
            <a:r>
              <a:rPr lang="en-US" sz="1800" dirty="0"/>
              <a:t>Elections will be fairer and more competitive, and their results will be accepted and trusted.</a:t>
            </a:r>
          </a:p>
          <a:p>
            <a:r>
              <a:rPr lang="en-US" sz="1800" dirty="0"/>
              <a:t>People can agree on a shared set of American facts. </a:t>
            </a:r>
          </a:p>
          <a:p>
            <a:r>
              <a:rPr lang="en-US" sz="1800" dirty="0"/>
              <a:t>People from different backgrounds will begin to trust each other and agree that All Lives Matter. </a:t>
            </a:r>
          </a:p>
          <a:p>
            <a:r>
              <a:rPr lang="en-US" sz="1800" dirty="0"/>
              <a:t>Political polarization will disappear, and all people will work together to form a “more perfect union”</a:t>
            </a:r>
          </a:p>
          <a:p>
            <a:r>
              <a:rPr lang="en-US" sz="1800" dirty="0"/>
              <a:t>People of different political views can work together to  help achieve the American dream. </a:t>
            </a:r>
          </a:p>
          <a:p>
            <a:pPr marL="0" indent="0">
              <a:buNone/>
            </a:pPr>
            <a:endParaRPr lang="en-US" sz="1800" dirty="0"/>
          </a:p>
          <a:p>
            <a:endParaRPr lang="en-US" sz="1800" dirty="0"/>
          </a:p>
          <a:p>
            <a:pPr marL="0" indent="0">
              <a:buNone/>
            </a:pPr>
            <a:r>
              <a:rPr lang="en-US" sz="2000" b="1" dirty="0"/>
              <a:t>In order to realize this dream, we must start to listen and understand each other’s points of view and convince our political leaders to do the same.   </a:t>
            </a:r>
          </a:p>
        </p:txBody>
      </p:sp>
      <p:pic>
        <p:nvPicPr>
          <p:cNvPr id="4" name="Picture 1" descr="page1image3637307008">
            <a:extLst>
              <a:ext uri="{FF2B5EF4-FFF2-40B4-BE49-F238E27FC236}">
                <a16:creationId xmlns:a16="http://schemas.microsoft.com/office/drawing/2014/main" id="{0E3ECAF2-BA9E-AD47-BF2B-D9EF51103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191"/>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855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3BF6-7C83-CB4D-9876-580CC3D3B39F}"/>
              </a:ext>
            </a:extLst>
          </p:cNvPr>
          <p:cNvSpPr>
            <a:spLocks noGrp="1"/>
          </p:cNvSpPr>
          <p:nvPr>
            <p:ph type="title"/>
          </p:nvPr>
        </p:nvSpPr>
        <p:spPr/>
        <p:txBody>
          <a:bodyPr>
            <a:normAutofit/>
          </a:bodyPr>
          <a:lstStyle/>
          <a:p>
            <a:pPr algn="ctr"/>
            <a:r>
              <a:rPr lang="en-US" sz="4000" b="1" i="1" dirty="0"/>
              <a:t>Make the un-united States the United States</a:t>
            </a:r>
          </a:p>
        </p:txBody>
      </p:sp>
      <p:sp>
        <p:nvSpPr>
          <p:cNvPr id="5" name="Content Placeholder 4">
            <a:extLst>
              <a:ext uri="{FF2B5EF4-FFF2-40B4-BE49-F238E27FC236}">
                <a16:creationId xmlns:a16="http://schemas.microsoft.com/office/drawing/2014/main" id="{6231A09A-8EE7-B34B-AAF4-52A89F19EF14}"/>
              </a:ext>
            </a:extLst>
          </p:cNvPr>
          <p:cNvSpPr>
            <a:spLocks noGrp="1"/>
          </p:cNvSpPr>
          <p:nvPr>
            <p:ph idx="1"/>
          </p:nvPr>
        </p:nvSpPr>
        <p:spPr>
          <a:xfrm>
            <a:off x="838200" y="1414464"/>
            <a:ext cx="10515600" cy="4975450"/>
          </a:xfrm>
        </p:spPr>
        <p:txBody>
          <a:bodyPr>
            <a:normAutofit/>
          </a:bodyPr>
          <a:lstStyle/>
          <a:p>
            <a:pPr marL="0" indent="0">
              <a:buNone/>
            </a:pPr>
            <a:r>
              <a:rPr lang="en-US" sz="2000" dirty="0"/>
              <a:t>The U.S. is facing one of the greatest crises since the Civil War. Our citizens no longer trust elections, the Federal government, the media, or each other. The two major parties are at war with each other. People can’t even agree with basic facts. </a:t>
            </a:r>
          </a:p>
          <a:p>
            <a:pPr marL="0" indent="0">
              <a:buNone/>
            </a:pPr>
            <a:r>
              <a:rPr lang="en-US" sz="2000" dirty="0"/>
              <a:t>This is not the time to focus on narrow interests. This is the time to focus on how to restore the American dream, so people will work together. </a:t>
            </a:r>
          </a:p>
          <a:p>
            <a:pPr marL="0" indent="0">
              <a:buNone/>
            </a:pPr>
            <a:r>
              <a:rPr lang="en-US" sz="2000" dirty="0"/>
              <a:t>We have provided some suggestions, but we know there are many other choices. </a:t>
            </a:r>
          </a:p>
          <a:p>
            <a:r>
              <a:rPr lang="en-US" sz="2000" b="1" dirty="0"/>
              <a:t>The first step, however, is for people to try to understand each other, so we can rebuild trust in our elections, our government, our media, our country, and each other. </a:t>
            </a:r>
          </a:p>
          <a:p>
            <a:pPr marL="0" indent="0">
              <a:buNone/>
            </a:pPr>
            <a:endParaRPr lang="en-US" sz="1600" b="1" dirty="0"/>
          </a:p>
          <a:p>
            <a:pPr marL="0" indent="0">
              <a:buNone/>
            </a:pPr>
            <a:r>
              <a:rPr lang="en-US" sz="2000" dirty="0"/>
              <a:t>Our country deserves better than the political squabbling and divisiveness that have dominated our political system. </a:t>
            </a:r>
          </a:p>
          <a:p>
            <a:r>
              <a:rPr lang="en-US" sz="2400" b="1" dirty="0"/>
              <a:t>We can not keep living in the un-united States. We must make this country United again. </a:t>
            </a:r>
          </a:p>
          <a:p>
            <a:pPr marL="0" indent="0" algn="r">
              <a:spcBef>
                <a:spcPts val="0"/>
              </a:spcBef>
              <a:buNone/>
            </a:pPr>
            <a:r>
              <a:rPr lang="en-US" sz="1100" dirty="0"/>
              <a:t>Peter J. Siris</a:t>
            </a:r>
          </a:p>
          <a:p>
            <a:pPr marL="0" indent="0" algn="r">
              <a:spcBef>
                <a:spcPts val="0"/>
              </a:spcBef>
              <a:buNone/>
            </a:pPr>
            <a:r>
              <a:rPr lang="en-US" sz="1100" dirty="0"/>
              <a:t>Dec. </a:t>
            </a:r>
            <a:r>
              <a:rPr lang="en-US" sz="1100"/>
              <a:t>16, </a:t>
            </a:r>
            <a:r>
              <a:rPr lang="en-US" sz="1100" dirty="0"/>
              <a:t>2020</a:t>
            </a:r>
          </a:p>
        </p:txBody>
      </p:sp>
      <p:pic>
        <p:nvPicPr>
          <p:cNvPr id="4" name="Picture 1" descr="page1image3637307008">
            <a:extLst>
              <a:ext uri="{FF2B5EF4-FFF2-40B4-BE49-F238E27FC236}">
                <a16:creationId xmlns:a16="http://schemas.microsoft.com/office/drawing/2014/main" id="{F3B14FFB-104A-4A44-B2A3-A10AF7621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2663"/>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005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9FC-23F2-EF42-8393-13BAB2E1DBFF}"/>
              </a:ext>
            </a:extLst>
          </p:cNvPr>
          <p:cNvSpPr>
            <a:spLocks noGrp="1"/>
          </p:cNvSpPr>
          <p:nvPr>
            <p:ph type="title"/>
          </p:nvPr>
        </p:nvSpPr>
        <p:spPr/>
        <p:txBody>
          <a:bodyPr>
            <a:normAutofit/>
          </a:bodyPr>
          <a:lstStyle/>
          <a:p>
            <a:pPr algn="ctr"/>
            <a:r>
              <a:rPr lang="en-US" sz="3600" b="1" i="1" dirty="0"/>
              <a:t>2020 Should Have Been A Landslide for Democrats</a:t>
            </a:r>
          </a:p>
        </p:txBody>
      </p:sp>
      <p:sp>
        <p:nvSpPr>
          <p:cNvPr id="3" name="Content Placeholder 2">
            <a:extLst>
              <a:ext uri="{FF2B5EF4-FFF2-40B4-BE49-F238E27FC236}">
                <a16:creationId xmlns:a16="http://schemas.microsoft.com/office/drawing/2014/main" id="{A2DF6F05-9C8D-534A-AAD9-BE217D887916}"/>
              </a:ext>
            </a:extLst>
          </p:cNvPr>
          <p:cNvSpPr>
            <a:spLocks noGrp="1"/>
          </p:cNvSpPr>
          <p:nvPr>
            <p:ph idx="1"/>
          </p:nvPr>
        </p:nvSpPr>
        <p:spPr>
          <a:xfrm>
            <a:off x="838200" y="1481959"/>
            <a:ext cx="10515600" cy="4695004"/>
          </a:xfrm>
        </p:spPr>
        <p:txBody>
          <a:bodyPr>
            <a:normAutofit lnSpcReduction="10000"/>
          </a:bodyPr>
          <a:lstStyle/>
          <a:p>
            <a:pPr marL="0" indent="0">
              <a:buNone/>
            </a:pPr>
            <a:r>
              <a:rPr lang="en-US" sz="2400" dirty="0"/>
              <a:t>In 2020, Democrats were </a:t>
            </a:r>
          </a:p>
          <a:p>
            <a:pPr marL="411480"/>
            <a:r>
              <a:rPr lang="en-US" sz="2100" dirty="0"/>
              <a:t>Running against the President with the highest unfavourability ratings ever recorded, </a:t>
            </a:r>
          </a:p>
          <a:p>
            <a:pPr marL="411480"/>
            <a:r>
              <a:rPr lang="en-US" sz="2100" dirty="0"/>
              <a:t>In a stagnating economy, </a:t>
            </a:r>
          </a:p>
          <a:p>
            <a:pPr marL="411480"/>
            <a:r>
              <a:rPr lang="en-US" sz="2100" dirty="0"/>
              <a:t>Because of a pandemic where infections were reaching new highs every day, not disappearing as the President had promised, and </a:t>
            </a:r>
          </a:p>
          <a:p>
            <a:pPr marL="411480"/>
            <a:r>
              <a:rPr lang="en-US" sz="2100" dirty="0"/>
              <a:t>Spending almost twice as much as Republicans </a:t>
            </a:r>
          </a:p>
          <a:p>
            <a:pPr marL="0" indent="0">
              <a:buNone/>
            </a:pPr>
            <a:endParaRPr lang="en-US" sz="2300" dirty="0"/>
          </a:p>
          <a:p>
            <a:r>
              <a:rPr lang="en-US" sz="2100" dirty="0"/>
              <a:t>Polls showed Democrats were going to win the Presidency by a large margin, win the Senate, enlarge their majority in the House, win more Governorships, and take control of more state legislatures.  </a:t>
            </a:r>
          </a:p>
          <a:p>
            <a:pPr marL="0" indent="0">
              <a:buNone/>
            </a:pPr>
            <a:endParaRPr lang="en-US" dirty="0"/>
          </a:p>
          <a:p>
            <a:pPr lvl="0"/>
            <a:r>
              <a:rPr lang="en-US" sz="3000" b="1" dirty="0"/>
              <a:t>2020 was going to be a landslide election for Democrats. </a:t>
            </a:r>
          </a:p>
          <a:p>
            <a:pPr marL="0" indent="0">
              <a:buNone/>
            </a:pPr>
            <a:endParaRPr lang="en-US" sz="3000" dirty="0"/>
          </a:p>
          <a:p>
            <a:endParaRPr lang="en-US" dirty="0"/>
          </a:p>
        </p:txBody>
      </p:sp>
      <p:pic>
        <p:nvPicPr>
          <p:cNvPr id="4" name="Picture 1" descr="page1image3637307008">
            <a:extLst>
              <a:ext uri="{FF2B5EF4-FFF2-40B4-BE49-F238E27FC236}">
                <a16:creationId xmlns:a16="http://schemas.microsoft.com/office/drawing/2014/main" id="{926F912F-A277-4F45-9ABA-937B22AAC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865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9FC-23F2-EF42-8393-13BAB2E1DBFF}"/>
              </a:ext>
            </a:extLst>
          </p:cNvPr>
          <p:cNvSpPr>
            <a:spLocks noGrp="1"/>
          </p:cNvSpPr>
          <p:nvPr>
            <p:ph type="title"/>
          </p:nvPr>
        </p:nvSpPr>
        <p:spPr/>
        <p:txBody>
          <a:bodyPr>
            <a:normAutofit/>
          </a:bodyPr>
          <a:lstStyle/>
          <a:p>
            <a:pPr algn="ctr"/>
            <a:r>
              <a:rPr lang="en-US" sz="3600" b="1" i="1" dirty="0"/>
              <a:t>But 2020 Was Not a Good Year for Democrats</a:t>
            </a:r>
          </a:p>
        </p:txBody>
      </p:sp>
      <p:sp>
        <p:nvSpPr>
          <p:cNvPr id="3" name="Content Placeholder 2">
            <a:extLst>
              <a:ext uri="{FF2B5EF4-FFF2-40B4-BE49-F238E27FC236}">
                <a16:creationId xmlns:a16="http://schemas.microsoft.com/office/drawing/2014/main" id="{A2DF6F05-9C8D-534A-AAD9-BE217D887916}"/>
              </a:ext>
            </a:extLst>
          </p:cNvPr>
          <p:cNvSpPr>
            <a:spLocks noGrp="1"/>
          </p:cNvSpPr>
          <p:nvPr>
            <p:ph idx="1"/>
          </p:nvPr>
        </p:nvSpPr>
        <p:spPr>
          <a:xfrm>
            <a:off x="838200" y="1825624"/>
            <a:ext cx="10515600" cy="4779891"/>
          </a:xfrm>
        </p:spPr>
        <p:txBody>
          <a:bodyPr>
            <a:normAutofit/>
          </a:bodyPr>
          <a:lstStyle/>
          <a:p>
            <a:pPr marL="0" indent="0">
              <a:buNone/>
            </a:pPr>
            <a:r>
              <a:rPr lang="en-US" sz="2400" dirty="0"/>
              <a:t>Democrats </a:t>
            </a:r>
          </a:p>
          <a:p>
            <a:pPr marL="457200" indent="-457200"/>
            <a:r>
              <a:rPr lang="en-US" sz="2100" dirty="0"/>
              <a:t>Won the Presidential popular vote by a surprisingly low margin.</a:t>
            </a:r>
          </a:p>
          <a:p>
            <a:pPr marL="457200" indent="-457200"/>
            <a:r>
              <a:rPr lang="en-US" sz="2100" dirty="0"/>
              <a:t>Gained one seat in the Senate so far, with Georgia still in play.  </a:t>
            </a:r>
          </a:p>
          <a:p>
            <a:pPr marL="457200" lvl="0" indent="-457200"/>
            <a:r>
              <a:rPr lang="en-US" sz="2100" dirty="0"/>
              <a:t>Lost seats in the House, including many in swing areas they had gained in 2018, with the worst result for the party of any new President since 1960. </a:t>
            </a:r>
          </a:p>
          <a:p>
            <a:pPr marL="457200" lvl="0" indent="-457200"/>
            <a:r>
              <a:rPr lang="en-US" sz="2100" dirty="0"/>
              <a:t>Lost  a Governorship.</a:t>
            </a:r>
          </a:p>
          <a:p>
            <a:pPr marL="457200" lvl="0" indent="-457200"/>
            <a:r>
              <a:rPr lang="en-US" sz="2100" dirty="0"/>
              <a:t>Lost control in 2 state legislatures. </a:t>
            </a:r>
          </a:p>
          <a:p>
            <a:pPr marL="914400" lvl="1" indent="-457200"/>
            <a:r>
              <a:rPr lang="en-US" sz="2000" dirty="0"/>
              <a:t>Republicans now control 61 legislative chambers compared to 37 for Democrats. </a:t>
            </a:r>
          </a:p>
          <a:p>
            <a:pPr marL="0" indent="0">
              <a:buNone/>
            </a:pPr>
            <a:endParaRPr lang="en-US" sz="1800" dirty="0"/>
          </a:p>
        </p:txBody>
      </p:sp>
      <p:pic>
        <p:nvPicPr>
          <p:cNvPr id="5" name="Picture 1" descr="page1image3637307008">
            <a:extLst>
              <a:ext uri="{FF2B5EF4-FFF2-40B4-BE49-F238E27FC236}">
                <a16:creationId xmlns:a16="http://schemas.microsoft.com/office/drawing/2014/main" id="{A993ACD8-4D95-5E43-825A-97C54158B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828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CBE9A-D39E-BF48-9843-AE1D137C0490}"/>
              </a:ext>
            </a:extLst>
          </p:cNvPr>
          <p:cNvSpPr>
            <a:spLocks noGrp="1"/>
          </p:cNvSpPr>
          <p:nvPr>
            <p:ph type="title"/>
          </p:nvPr>
        </p:nvSpPr>
        <p:spPr>
          <a:xfrm>
            <a:off x="838200" y="446690"/>
            <a:ext cx="10515600" cy="888124"/>
          </a:xfrm>
        </p:spPr>
        <p:txBody>
          <a:bodyPr>
            <a:normAutofit/>
          </a:bodyPr>
          <a:lstStyle/>
          <a:p>
            <a:pPr algn="ctr"/>
            <a:r>
              <a:rPr lang="en-US" sz="3600" b="1" i="1" dirty="0"/>
              <a:t>Polls Vastly Underestimated Votes for Republicans</a:t>
            </a:r>
            <a:endParaRPr lang="en-US" sz="3600" dirty="0"/>
          </a:p>
        </p:txBody>
      </p:sp>
      <p:pic>
        <p:nvPicPr>
          <p:cNvPr id="4" name="Content Placeholder 3">
            <a:extLst>
              <a:ext uri="{FF2B5EF4-FFF2-40B4-BE49-F238E27FC236}">
                <a16:creationId xmlns:a16="http://schemas.microsoft.com/office/drawing/2014/main" id="{7FB3F58F-A59E-EA48-8472-E7EC125B3F7B}"/>
              </a:ext>
            </a:extLst>
          </p:cNvPr>
          <p:cNvPicPr>
            <a:picLocks noGrp="1" noChangeAspect="1"/>
          </p:cNvPicPr>
          <p:nvPr>
            <p:ph idx="1"/>
          </p:nvPr>
        </p:nvPicPr>
        <p:blipFill>
          <a:blip r:embed="rId2"/>
          <a:stretch>
            <a:fillRect/>
          </a:stretch>
        </p:blipFill>
        <p:spPr>
          <a:xfrm>
            <a:off x="838200" y="3237186"/>
            <a:ext cx="5184228" cy="3255688"/>
          </a:xfrm>
          <a:prstGeom prst="rect">
            <a:avLst/>
          </a:prstGeom>
        </p:spPr>
      </p:pic>
      <p:pic>
        <p:nvPicPr>
          <p:cNvPr id="5" name="Picture 4">
            <a:extLst>
              <a:ext uri="{FF2B5EF4-FFF2-40B4-BE49-F238E27FC236}">
                <a16:creationId xmlns:a16="http://schemas.microsoft.com/office/drawing/2014/main" id="{390AE34C-5F85-AD44-8255-5F3B08C4008E}"/>
              </a:ext>
            </a:extLst>
          </p:cNvPr>
          <p:cNvPicPr>
            <a:picLocks noChangeAspect="1"/>
          </p:cNvPicPr>
          <p:nvPr/>
        </p:nvPicPr>
        <p:blipFill>
          <a:blip r:embed="rId3"/>
          <a:stretch>
            <a:fillRect/>
          </a:stretch>
        </p:blipFill>
        <p:spPr>
          <a:xfrm>
            <a:off x="9342437" y="3155622"/>
            <a:ext cx="2336800" cy="3255688"/>
          </a:xfrm>
          <a:prstGeom prst="rect">
            <a:avLst/>
          </a:prstGeom>
        </p:spPr>
      </p:pic>
      <p:sp>
        <p:nvSpPr>
          <p:cNvPr id="6" name="TextBox 5">
            <a:extLst>
              <a:ext uri="{FF2B5EF4-FFF2-40B4-BE49-F238E27FC236}">
                <a16:creationId xmlns:a16="http://schemas.microsoft.com/office/drawing/2014/main" id="{B3F33F4E-9E41-1042-ABA3-8BCD1DE99295}"/>
              </a:ext>
            </a:extLst>
          </p:cNvPr>
          <p:cNvSpPr txBox="1"/>
          <p:nvPr/>
        </p:nvSpPr>
        <p:spPr>
          <a:xfrm>
            <a:off x="987972" y="1208690"/>
            <a:ext cx="10764837" cy="1754326"/>
          </a:xfrm>
          <a:prstGeom prst="rect">
            <a:avLst/>
          </a:prstGeom>
          <a:noFill/>
        </p:spPr>
        <p:txBody>
          <a:bodyPr wrap="square" rtlCol="0">
            <a:spAutoFit/>
          </a:bodyPr>
          <a:lstStyle/>
          <a:p>
            <a:pPr>
              <a:lnSpc>
                <a:spcPct val="100000"/>
              </a:lnSpc>
              <a:spcBef>
                <a:spcPts val="0"/>
              </a:spcBef>
            </a:pPr>
            <a:r>
              <a:rPr lang="en-US" b="1" dirty="0"/>
              <a:t>Trump’s margin was underestimated in 48 of the 50 states. </a:t>
            </a:r>
          </a:p>
          <a:p>
            <a:pPr marL="742950" lvl="1" indent="-285750">
              <a:buFont typeface="Arial" panose="020B0604020202020204" pitchFamily="34" charset="0"/>
              <a:buChar char="•"/>
            </a:pPr>
            <a:r>
              <a:rPr lang="en-US" dirty="0"/>
              <a:t>In 10 states by double digits. </a:t>
            </a:r>
          </a:p>
          <a:p>
            <a:pPr marL="742950" lvl="1" indent="-285750">
              <a:lnSpc>
                <a:spcPct val="100000"/>
              </a:lnSpc>
              <a:spcBef>
                <a:spcPts val="0"/>
              </a:spcBef>
              <a:buFont typeface="Arial" panose="020B0604020202020204" pitchFamily="34" charset="0"/>
              <a:buChar char="•"/>
            </a:pPr>
            <a:r>
              <a:rPr lang="en-US" dirty="0"/>
              <a:t>No State was underestimated more than N.Y. </a:t>
            </a:r>
          </a:p>
          <a:p>
            <a:pPr>
              <a:lnSpc>
                <a:spcPct val="100000"/>
              </a:lnSpc>
              <a:spcBef>
                <a:spcPts val="0"/>
              </a:spcBef>
            </a:pPr>
            <a:r>
              <a:rPr lang="en-US" b="1" dirty="0"/>
              <a:t>Republicans were underestimated in competitive Senate races, often by large margins.</a:t>
            </a:r>
          </a:p>
          <a:p>
            <a:pPr marL="742950" lvl="1" indent="-285750">
              <a:lnSpc>
                <a:spcPct val="100000"/>
              </a:lnSpc>
              <a:spcBef>
                <a:spcPts val="0"/>
              </a:spcBef>
              <a:buFont typeface="Arial" panose="020B0604020202020204" pitchFamily="34" charset="0"/>
              <a:buChar char="•"/>
            </a:pPr>
            <a:r>
              <a:rPr lang="en-US" dirty="0"/>
              <a:t>Voters did not Ditch Mitch or Lindsey. Democrats lost seats they expected to win.</a:t>
            </a:r>
          </a:p>
          <a:p>
            <a:pPr marL="0" lvl="1">
              <a:lnSpc>
                <a:spcPct val="100000"/>
              </a:lnSpc>
              <a:spcBef>
                <a:spcPts val="0"/>
              </a:spcBef>
            </a:pPr>
            <a:r>
              <a:rPr lang="en-US" b="1" dirty="0"/>
              <a:t>Why were the pollsters so wrong again?</a:t>
            </a:r>
          </a:p>
        </p:txBody>
      </p:sp>
      <p:pic>
        <p:nvPicPr>
          <p:cNvPr id="7" name="Picture 1" descr="page1image3637307008">
            <a:extLst>
              <a:ext uri="{FF2B5EF4-FFF2-40B4-BE49-F238E27FC236}">
                <a16:creationId xmlns:a16="http://schemas.microsoft.com/office/drawing/2014/main" id="{F1C372B1-A75B-3E40-9F69-316891634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495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CCAE9-43C1-9F41-97A5-B7D2819826F8}"/>
              </a:ext>
            </a:extLst>
          </p:cNvPr>
          <p:cNvSpPr>
            <a:spLocks noGrp="1"/>
          </p:cNvSpPr>
          <p:nvPr>
            <p:ph type="title"/>
          </p:nvPr>
        </p:nvSpPr>
        <p:spPr/>
        <p:txBody>
          <a:bodyPr/>
          <a:lstStyle/>
          <a:p>
            <a:pPr algn="ctr"/>
            <a:r>
              <a:rPr lang="en-US" b="1" i="1" dirty="0"/>
              <a:t>WAPO-Democrats Blew It</a:t>
            </a:r>
          </a:p>
        </p:txBody>
      </p:sp>
      <p:sp>
        <p:nvSpPr>
          <p:cNvPr id="3" name="Content Placeholder 2">
            <a:extLst>
              <a:ext uri="{FF2B5EF4-FFF2-40B4-BE49-F238E27FC236}">
                <a16:creationId xmlns:a16="http://schemas.microsoft.com/office/drawing/2014/main" id="{B027B6FA-CD39-3447-8432-D5E18483BA71}"/>
              </a:ext>
            </a:extLst>
          </p:cNvPr>
          <p:cNvSpPr>
            <a:spLocks noGrp="1"/>
          </p:cNvSpPr>
          <p:nvPr>
            <p:ph idx="1"/>
          </p:nvPr>
        </p:nvSpPr>
        <p:spPr>
          <a:xfrm>
            <a:off x="838200" y="1690688"/>
            <a:ext cx="10515600" cy="4486275"/>
          </a:xfrm>
        </p:spPr>
        <p:txBody>
          <a:bodyPr/>
          <a:lstStyle/>
          <a:p>
            <a:pPr marL="0" indent="0">
              <a:buNone/>
            </a:pPr>
            <a:r>
              <a:rPr lang="en-US" sz="2000" dirty="0"/>
              <a:t>Prior to the election, the Cook Political Report classified 26 Congressional seats as “Lean Republican”, 36  as “Lean Democrat,” and 27 as “toss-ups.”</a:t>
            </a:r>
          </a:p>
          <a:p>
            <a:pPr marL="0" indent="0">
              <a:buNone/>
            </a:pPr>
            <a:r>
              <a:rPr lang="en-US" sz="2000" dirty="0"/>
              <a:t>It appears that </a:t>
            </a:r>
          </a:p>
          <a:p>
            <a:r>
              <a:rPr lang="en-US" sz="2000" dirty="0"/>
              <a:t>Republicans won all the “Lean Republican” seats with an average victory margin of 12%.</a:t>
            </a:r>
          </a:p>
          <a:p>
            <a:r>
              <a:rPr lang="en-US" sz="2000" dirty="0"/>
              <a:t>Democrats lost 7 of the 36 “Lean Democrat” races with an average margin of only 4%.</a:t>
            </a:r>
          </a:p>
          <a:p>
            <a:r>
              <a:rPr lang="en-US" sz="2000" b="1" dirty="0"/>
              <a:t>Republicans won all 27 toss-up races. The average margin was 6%. Five of the races had double digit margins. </a:t>
            </a:r>
          </a:p>
          <a:p>
            <a:endParaRPr lang="en-US" sz="2400" b="1" dirty="0"/>
          </a:p>
          <a:p>
            <a:r>
              <a:rPr lang="en-US" sz="2000" dirty="0"/>
              <a:t>We cannot find another election in which all the “toss-up” races were won by one party. </a:t>
            </a:r>
          </a:p>
          <a:p>
            <a:r>
              <a:rPr lang="en-US" sz="2000" dirty="0"/>
              <a:t>In the words of the Washington Post- </a:t>
            </a:r>
            <a:r>
              <a:rPr lang="en-US" sz="2000" b="1" dirty="0"/>
              <a:t>“Democrats …blew it.”</a:t>
            </a:r>
          </a:p>
        </p:txBody>
      </p:sp>
      <p:pic>
        <p:nvPicPr>
          <p:cNvPr id="15" name="Picture 1" descr="page1image3637307008">
            <a:extLst>
              <a:ext uri="{FF2B5EF4-FFF2-40B4-BE49-F238E27FC236}">
                <a16:creationId xmlns:a16="http://schemas.microsoft.com/office/drawing/2014/main" id="{E05E1DCA-1A6D-C84A-A7FF-DF537D892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415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9FC-23F2-EF42-8393-13BAB2E1DBFF}"/>
              </a:ext>
            </a:extLst>
          </p:cNvPr>
          <p:cNvSpPr>
            <a:spLocks noGrp="1"/>
          </p:cNvSpPr>
          <p:nvPr>
            <p:ph type="title"/>
          </p:nvPr>
        </p:nvSpPr>
        <p:spPr>
          <a:xfrm>
            <a:off x="838200" y="620547"/>
            <a:ext cx="10515600" cy="627340"/>
          </a:xfrm>
        </p:spPr>
        <p:txBody>
          <a:bodyPr>
            <a:normAutofit/>
          </a:bodyPr>
          <a:lstStyle/>
          <a:p>
            <a:pPr algn="ctr"/>
            <a:r>
              <a:rPr lang="en-US" sz="3600" b="1" i="1" dirty="0"/>
              <a:t>Democrats Are Already Sniping At Each Other</a:t>
            </a:r>
          </a:p>
        </p:txBody>
      </p:sp>
      <p:sp>
        <p:nvSpPr>
          <p:cNvPr id="3" name="Content Placeholder 2">
            <a:extLst>
              <a:ext uri="{FF2B5EF4-FFF2-40B4-BE49-F238E27FC236}">
                <a16:creationId xmlns:a16="http://schemas.microsoft.com/office/drawing/2014/main" id="{A2DF6F05-9C8D-534A-AAD9-BE217D887916}"/>
              </a:ext>
            </a:extLst>
          </p:cNvPr>
          <p:cNvSpPr>
            <a:spLocks noGrp="1"/>
          </p:cNvSpPr>
          <p:nvPr>
            <p:ph idx="1"/>
          </p:nvPr>
        </p:nvSpPr>
        <p:spPr>
          <a:xfrm>
            <a:off x="838200" y="1503311"/>
            <a:ext cx="10515600" cy="4897488"/>
          </a:xfrm>
        </p:spPr>
        <p:txBody>
          <a:bodyPr>
            <a:normAutofit/>
          </a:bodyPr>
          <a:lstStyle/>
          <a:p>
            <a:pPr marL="0" indent="0">
              <a:buNone/>
            </a:pPr>
            <a:r>
              <a:rPr lang="en-US" sz="2000" b="1" dirty="0"/>
              <a:t>While the results were still being counted, Democrats in Congress started sniping at each other. </a:t>
            </a:r>
          </a:p>
          <a:p>
            <a:pPr marL="0" indent="0">
              <a:buNone/>
            </a:pPr>
            <a:r>
              <a:rPr lang="en-US" sz="1800" b="1" dirty="0"/>
              <a:t>Spanberger</a:t>
            </a:r>
            <a:r>
              <a:rPr lang="en-US" sz="1800" dirty="0"/>
              <a:t> (Va): We need to not ever use the word ‘socialist’ or ‘socialism’ ever again. . . . If we are classifying Tuesday as a success . . . we will get f---king torn apart in 2022.”</a:t>
            </a:r>
          </a:p>
          <a:p>
            <a:pPr marL="0" indent="0">
              <a:buNone/>
            </a:pPr>
            <a:r>
              <a:rPr lang="en-US" sz="1800" b="1" dirty="0"/>
              <a:t>Schrader </a:t>
            </a:r>
            <a:r>
              <a:rPr lang="en-US" sz="1800" dirty="0"/>
              <a:t>(Or): “Democrats’ messaging is terrible.”</a:t>
            </a:r>
          </a:p>
          <a:p>
            <a:pPr marL="0" indent="0">
              <a:buNone/>
            </a:pPr>
            <a:r>
              <a:rPr lang="en-US" sz="1800" b="1" dirty="0"/>
              <a:t>Slotkin</a:t>
            </a:r>
            <a:r>
              <a:rPr lang="en-US" sz="1800" dirty="0"/>
              <a:t>: (MI) “Our tactical fights could lead to a real strategic failure for the country.”</a:t>
            </a:r>
          </a:p>
          <a:p>
            <a:pPr marL="0" indent="0" fontAlgn="base">
              <a:buNone/>
            </a:pPr>
            <a:endParaRPr lang="en-US" sz="1800" b="1" dirty="0"/>
          </a:p>
          <a:p>
            <a:pPr marL="0" indent="0">
              <a:buNone/>
            </a:pPr>
            <a:r>
              <a:rPr lang="en-US" sz="1800" b="1" dirty="0"/>
              <a:t>Tlaib </a:t>
            </a:r>
            <a:r>
              <a:rPr lang="en-US" sz="1800" dirty="0"/>
              <a:t>(MI):  “You are saying stop pushing for what Black folks want.”</a:t>
            </a:r>
          </a:p>
          <a:p>
            <a:pPr marL="0" indent="0">
              <a:buNone/>
            </a:pPr>
            <a:r>
              <a:rPr lang="en-US" sz="1800" b="1" dirty="0"/>
              <a:t>AOC</a:t>
            </a:r>
            <a:r>
              <a:rPr lang="en-US" sz="1800" dirty="0"/>
              <a:t>: (NY):“Trying to blame the Movement for Black Lives for their loss.”</a:t>
            </a:r>
          </a:p>
          <a:p>
            <a:pPr marL="0" indent="0">
              <a:buNone/>
            </a:pPr>
            <a:endParaRPr lang="en-US" sz="1800" dirty="0"/>
          </a:p>
          <a:p>
            <a:pPr marL="0" indent="0">
              <a:buNone/>
            </a:pPr>
            <a:r>
              <a:rPr lang="en-US" sz="2000" b="1" dirty="0"/>
              <a:t>Democrats are badly divided</a:t>
            </a:r>
          </a:p>
          <a:p>
            <a:pPr marL="0" indent="0">
              <a:buNone/>
            </a:pPr>
            <a:endParaRPr lang="en-US" sz="2000" dirty="0"/>
          </a:p>
        </p:txBody>
      </p:sp>
      <p:pic>
        <p:nvPicPr>
          <p:cNvPr id="4" name="Picture 1" descr="page1image3637307008">
            <a:extLst>
              <a:ext uri="{FF2B5EF4-FFF2-40B4-BE49-F238E27FC236}">
                <a16:creationId xmlns:a16="http://schemas.microsoft.com/office/drawing/2014/main" id="{BA945B8A-37F5-F24A-8846-E276F377D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0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9FC-23F2-EF42-8393-13BAB2E1DBFF}"/>
              </a:ext>
            </a:extLst>
          </p:cNvPr>
          <p:cNvSpPr>
            <a:spLocks noGrp="1"/>
          </p:cNvSpPr>
          <p:nvPr>
            <p:ph type="title"/>
          </p:nvPr>
        </p:nvSpPr>
        <p:spPr/>
        <p:txBody>
          <a:bodyPr>
            <a:normAutofit/>
          </a:bodyPr>
          <a:lstStyle/>
          <a:p>
            <a:pPr algn="ctr"/>
            <a:r>
              <a:rPr lang="en-US" sz="3600" b="1" i="1" dirty="0"/>
              <a:t>Redistricting Will Hurt Democrats</a:t>
            </a:r>
          </a:p>
        </p:txBody>
      </p:sp>
      <p:sp>
        <p:nvSpPr>
          <p:cNvPr id="3" name="Content Placeholder 2">
            <a:extLst>
              <a:ext uri="{FF2B5EF4-FFF2-40B4-BE49-F238E27FC236}">
                <a16:creationId xmlns:a16="http://schemas.microsoft.com/office/drawing/2014/main" id="{A2DF6F05-9C8D-534A-AAD9-BE217D887916}"/>
              </a:ext>
            </a:extLst>
          </p:cNvPr>
          <p:cNvSpPr>
            <a:spLocks noGrp="1"/>
          </p:cNvSpPr>
          <p:nvPr>
            <p:ph idx="1"/>
          </p:nvPr>
        </p:nvSpPr>
        <p:spPr>
          <a:xfrm>
            <a:off x="291548" y="1422282"/>
            <a:ext cx="7908235" cy="5070589"/>
          </a:xfrm>
        </p:spPr>
        <p:txBody>
          <a:bodyPr>
            <a:normAutofit/>
          </a:bodyPr>
          <a:lstStyle/>
          <a:p>
            <a:pPr marL="0" indent="0">
              <a:buNone/>
            </a:pPr>
            <a:r>
              <a:rPr lang="en-US" sz="1800" dirty="0"/>
              <a:t>Things will get worse for Democrats after census redistricting. </a:t>
            </a:r>
          </a:p>
          <a:p>
            <a:pPr marL="502920">
              <a:spcBef>
                <a:spcPts val="400"/>
              </a:spcBef>
            </a:pPr>
            <a:r>
              <a:rPr lang="en-US" sz="1800" dirty="0"/>
              <a:t>188 seats will be redistricted by Republicans</a:t>
            </a:r>
          </a:p>
          <a:p>
            <a:pPr marL="502920">
              <a:spcBef>
                <a:spcPts val="400"/>
              </a:spcBef>
            </a:pPr>
            <a:r>
              <a:rPr lang="en-US" sz="1800" dirty="0"/>
              <a:t>73 seats will be redistricted by Democrats. </a:t>
            </a:r>
          </a:p>
          <a:p>
            <a:pPr marL="502920">
              <a:spcBef>
                <a:spcPts val="400"/>
              </a:spcBef>
            </a:pPr>
            <a:r>
              <a:rPr lang="en-US" sz="1800" dirty="0"/>
              <a:t>141 seats will be redistricted by Independent commissions or divided governments. </a:t>
            </a:r>
          </a:p>
          <a:p>
            <a:pPr marL="502920">
              <a:spcBef>
                <a:spcPts val="400"/>
              </a:spcBef>
            </a:pPr>
            <a:r>
              <a:rPr lang="en-US" sz="1800" dirty="0"/>
              <a:t>7 seats are in single districts. </a:t>
            </a:r>
          </a:p>
          <a:p>
            <a:pPr marL="0" indent="0">
              <a:buNone/>
            </a:pPr>
            <a:endParaRPr lang="en-US" sz="1800" dirty="0"/>
          </a:p>
          <a:p>
            <a:pPr marL="0" indent="0">
              <a:buNone/>
            </a:pPr>
            <a:r>
              <a:rPr lang="en-US" sz="1800" dirty="0"/>
              <a:t>Republicans gained New Hampshire. Democrats lost Virginia, which adopted a bipartisan commission. </a:t>
            </a:r>
          </a:p>
          <a:p>
            <a:pPr marL="0" indent="0">
              <a:buNone/>
            </a:pPr>
            <a:endParaRPr lang="en-US" sz="1800" dirty="0"/>
          </a:p>
          <a:p>
            <a:pPr marL="0" indent="0">
              <a:buNone/>
            </a:pPr>
            <a:r>
              <a:rPr lang="en-US" sz="2000" b="1" dirty="0"/>
              <a:t>The control of redistricting by the Republicans will hurt the Democrats for the next decade. </a:t>
            </a:r>
          </a:p>
          <a:p>
            <a:pPr marL="0" indent="0">
              <a:buNone/>
            </a:pPr>
            <a:endParaRPr lang="en-US" sz="2000" b="1" dirty="0"/>
          </a:p>
          <a:p>
            <a:endParaRPr lang="en-US" sz="1800" dirty="0"/>
          </a:p>
        </p:txBody>
      </p:sp>
      <p:sp>
        <p:nvSpPr>
          <p:cNvPr id="5" name="Rectangle 3">
            <a:extLst>
              <a:ext uri="{FF2B5EF4-FFF2-40B4-BE49-F238E27FC236}">
                <a16:creationId xmlns:a16="http://schemas.microsoft.com/office/drawing/2014/main" id="{306C6546-EE3D-144C-8C5B-D72B23D927A1}"/>
              </a:ext>
            </a:extLst>
          </p:cNvPr>
          <p:cNvSpPr>
            <a:spLocks noChangeArrowheads="1"/>
          </p:cNvSpPr>
          <p:nvPr/>
        </p:nvSpPr>
        <p:spPr bwMode="auto">
          <a:xfrm>
            <a:off x="0" y="7615079"/>
            <a:ext cx="21352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800" b="0" i="0" u="none" strike="noStrike" cap="none" normalizeH="0" baseline="0" dirty="0">
                <a:ln>
                  <a:noFill/>
                </a:ln>
                <a:solidFill>
                  <a:srgbClr val="000000"/>
                </a:solidFill>
                <a:effectLst/>
                <a:latin typeface="Arial" panose="020B0604020202020204" pitchFamily="34" charset="0"/>
                <a:ea typeface="inherit"/>
                <a:cs typeface="Arial" panose="020B0604020202020204" pitchFamily="34" charset="0"/>
              </a:rPr>
              <a:t>\</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B63653E9-9D34-FA44-8F86-8526B951CBF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9460" name="Picture 14" descr="A picture containing diagram&#10;&#10;Description automatically generated">
            <a:extLst>
              <a:ext uri="{FF2B5EF4-FFF2-40B4-BE49-F238E27FC236}">
                <a16:creationId xmlns:a16="http://schemas.microsoft.com/office/drawing/2014/main" id="{2E7330BB-0618-7045-BC2A-0084813121C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365436" y="1620079"/>
            <a:ext cx="3916017" cy="4492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page1image3637307008">
            <a:extLst>
              <a:ext uri="{FF2B5EF4-FFF2-40B4-BE49-F238E27FC236}">
                <a16:creationId xmlns:a16="http://schemas.microsoft.com/office/drawing/2014/main" id="{29BAA2F7-FEE8-704E-9800-43FDEB113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37460" cy="51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946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16510</TotalTime>
  <Words>4284</Words>
  <Application>Microsoft Macintosh PowerPoint</Application>
  <PresentationFormat>Widescreen</PresentationFormat>
  <Paragraphs>375</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EB Garamond</vt:lpstr>
      <vt:lpstr>Arial</vt:lpstr>
      <vt:lpstr>Calibri</vt:lpstr>
      <vt:lpstr>Calibri Light</vt:lpstr>
      <vt:lpstr>Office Theme</vt:lpstr>
      <vt:lpstr>Uniting the Un-United States of America</vt:lpstr>
      <vt:lpstr>The United States is a Very Divided Country</vt:lpstr>
      <vt:lpstr>Whole Foods Market Vs. Cracker Barrel Old Country Store</vt:lpstr>
      <vt:lpstr>2020 Should Have Been A Landslide for Democrats</vt:lpstr>
      <vt:lpstr>But 2020 Was Not a Good Year for Democrats</vt:lpstr>
      <vt:lpstr>Polls Vastly Underestimated Votes for Republicans</vt:lpstr>
      <vt:lpstr>WAPO-Democrats Blew It</vt:lpstr>
      <vt:lpstr>Democrats Are Already Sniping At Each Other</vt:lpstr>
      <vt:lpstr>Redistricting Will Hurt Democrats</vt:lpstr>
      <vt:lpstr>Republicans Also Lost the 2020 Election</vt:lpstr>
      <vt:lpstr>Republicans and Many Independents Don’t Trust Election Results</vt:lpstr>
      <vt:lpstr>For People Who Watch the Right-Wing Media, the Election May Never Be Over. </vt:lpstr>
      <vt:lpstr>How Republicans in Congress Answered the Same Questions</vt:lpstr>
      <vt:lpstr>Independents Could be the Biggest Losers</vt:lpstr>
      <vt:lpstr>Trust in the Federal Government Near Historic Lows</vt:lpstr>
      <vt:lpstr>U.S. Lags most developed countries in Government Trust</vt:lpstr>
      <vt:lpstr>Americans Have Also Lost Trust in Each Other</vt:lpstr>
      <vt:lpstr>Americans Don’t Trust their Media</vt:lpstr>
      <vt:lpstr>Each Distrusts the Other’s News Source</vt:lpstr>
      <vt:lpstr>We can’t even agree on COVID</vt:lpstr>
      <vt:lpstr> Republicans &amp; Independents do not trust the Media</vt:lpstr>
      <vt:lpstr>Distrust Has Gotten Worse</vt:lpstr>
      <vt:lpstr>We Can’t Even Agree on Basic Facts</vt:lpstr>
      <vt:lpstr>Rising Income Inequality Impacts Both Sides</vt:lpstr>
      <vt:lpstr>Things Could Get Worse</vt:lpstr>
      <vt:lpstr>Both Sides Want the Same Things Yet Are Frightened of the Other’s Solutions</vt:lpstr>
      <vt:lpstr>The Divide Is Fixable, But All Americans Have to Mobilize to Help</vt:lpstr>
      <vt:lpstr>Restore Trust in Elections by Setting Fairer Standards</vt:lpstr>
      <vt:lpstr>Having Fairer and More Competitive Elections</vt:lpstr>
      <vt:lpstr>Increasing Bipartisanship </vt:lpstr>
      <vt:lpstr>Enact Programs that Benefit Working Americans of both Parties. </vt:lpstr>
      <vt:lpstr>Restoring Trust in Media</vt:lpstr>
      <vt:lpstr>Restore Trust in Each Other by Listening</vt:lpstr>
      <vt:lpstr>Poll Questions</vt:lpstr>
      <vt:lpstr>Restoring Trust in Each Other- Share a Common Dream</vt:lpstr>
      <vt:lpstr>Written Speech for the March on Washington</vt:lpstr>
      <vt:lpstr>Extemporaneous Speech at the March on Washington</vt:lpstr>
      <vt:lpstr>We too can have a dream that</vt:lpstr>
      <vt:lpstr>Make the un-united States the United States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siris</dc:creator>
  <cp:lastModifiedBy>peter siris</cp:lastModifiedBy>
  <cp:revision>125</cp:revision>
  <dcterms:created xsi:type="dcterms:W3CDTF">2020-11-26T00:36:33Z</dcterms:created>
  <dcterms:modified xsi:type="dcterms:W3CDTF">2020-12-17T03:10:59Z</dcterms:modified>
</cp:coreProperties>
</file>