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357" r:id="rId3"/>
    <p:sldId id="370" r:id="rId4"/>
    <p:sldId id="359" r:id="rId5"/>
    <p:sldId id="360" r:id="rId6"/>
    <p:sldId id="340" r:id="rId7"/>
    <p:sldId id="352" r:id="rId8"/>
    <p:sldId id="286" r:id="rId9"/>
    <p:sldId id="287" r:id="rId10"/>
    <p:sldId id="288" r:id="rId11"/>
    <p:sldId id="334" r:id="rId12"/>
    <p:sldId id="261" r:id="rId13"/>
    <p:sldId id="285" r:id="rId14"/>
    <p:sldId id="293" r:id="rId15"/>
    <p:sldId id="323" r:id="rId16"/>
    <p:sldId id="355" r:id="rId17"/>
    <p:sldId id="292" r:id="rId18"/>
    <p:sldId id="333" r:id="rId19"/>
    <p:sldId id="315" r:id="rId20"/>
    <p:sldId id="349" r:id="rId21"/>
    <p:sldId id="350" r:id="rId22"/>
    <p:sldId id="354" r:id="rId23"/>
    <p:sldId id="361" r:id="rId24"/>
    <p:sldId id="316" r:id="rId25"/>
    <p:sldId id="345" r:id="rId26"/>
    <p:sldId id="313" r:id="rId27"/>
    <p:sldId id="265" r:id="rId28"/>
    <p:sldId id="314" r:id="rId29"/>
    <p:sldId id="266" r:id="rId30"/>
    <p:sldId id="276" r:id="rId31"/>
    <p:sldId id="302" r:id="rId32"/>
    <p:sldId id="301" r:id="rId33"/>
    <p:sldId id="363" r:id="rId34"/>
    <p:sldId id="362" r:id="rId35"/>
    <p:sldId id="307" r:id="rId36"/>
    <p:sldId id="318" r:id="rId37"/>
    <p:sldId id="364" r:id="rId38"/>
    <p:sldId id="366" r:id="rId39"/>
    <p:sldId id="371" r:id="rId40"/>
    <p:sldId id="374" r:id="rId41"/>
    <p:sldId id="373" r:id="rId42"/>
    <p:sldId id="36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9"/>
    <p:restoredTop sz="70927"/>
  </p:normalViewPr>
  <p:slideViewPr>
    <p:cSldViewPr snapToGrid="0" snapToObjects="1">
      <p:cViewPr varScale="1">
        <p:scale>
          <a:sx n="69" d="100"/>
          <a:sy n="69" d="100"/>
        </p:scale>
        <p:origin x="998" y="72"/>
      </p:cViewPr>
      <p:guideLst/>
    </p:cSldViewPr>
  </p:slideViewPr>
  <p:notesTextViewPr>
    <p:cViewPr>
      <p:scale>
        <a:sx n="1" d="1"/>
        <a:sy n="1" d="1"/>
      </p:scale>
      <p:origin x="0" y="0"/>
    </p:cViewPr>
  </p:notesTextViewPr>
  <p:notesViewPr>
    <p:cSldViewPr snapToGrid="0" snapToObjects="1">
      <p:cViewPr varScale="1">
        <p:scale>
          <a:sx n="90" d="100"/>
          <a:sy n="90" d="100"/>
        </p:scale>
        <p:origin x="384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83A4BE-C64E-E045-8254-05A0B4CB2D2E}" type="datetimeFigureOut">
              <a:rPr lang="en-US" smtClean="0"/>
              <a:t>2021-03-24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F910A6-19F3-FE4D-B18E-EB6D44CA0358}" type="slidenum">
              <a:rPr lang="en-US" smtClean="0"/>
              <a:t>‹#›</a:t>
            </a:fld>
            <a:endParaRPr lang="en-US"/>
          </a:p>
        </p:txBody>
      </p:sp>
    </p:spTree>
    <p:extLst>
      <p:ext uri="{BB962C8B-B14F-4D97-AF65-F5344CB8AC3E}">
        <p14:creationId xmlns:p14="http://schemas.microsoft.com/office/powerpoint/2010/main" val="1692933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1</a:t>
            </a:fld>
            <a:endParaRPr lang="en-US" dirty="0"/>
          </a:p>
        </p:txBody>
      </p:sp>
    </p:spTree>
    <p:extLst>
      <p:ext uri="{BB962C8B-B14F-4D97-AF65-F5344CB8AC3E}">
        <p14:creationId xmlns:p14="http://schemas.microsoft.com/office/powerpoint/2010/main" val="2885772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16</a:t>
            </a:fld>
            <a:endParaRPr lang="en-US"/>
          </a:p>
        </p:txBody>
      </p:sp>
    </p:spTree>
    <p:extLst>
      <p:ext uri="{BB962C8B-B14F-4D97-AF65-F5344CB8AC3E}">
        <p14:creationId xmlns:p14="http://schemas.microsoft.com/office/powerpoint/2010/main" val="389473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17</a:t>
            </a:fld>
            <a:endParaRPr lang="en-US"/>
          </a:p>
        </p:txBody>
      </p:sp>
    </p:spTree>
    <p:extLst>
      <p:ext uri="{BB962C8B-B14F-4D97-AF65-F5344CB8AC3E}">
        <p14:creationId xmlns:p14="http://schemas.microsoft.com/office/powerpoint/2010/main" val="1148442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20</a:t>
            </a:fld>
            <a:endParaRPr lang="en-US"/>
          </a:p>
        </p:txBody>
      </p:sp>
    </p:spTree>
    <p:extLst>
      <p:ext uri="{BB962C8B-B14F-4D97-AF65-F5344CB8AC3E}">
        <p14:creationId xmlns:p14="http://schemas.microsoft.com/office/powerpoint/2010/main" val="3644988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21</a:t>
            </a:fld>
            <a:endParaRPr lang="en-US"/>
          </a:p>
        </p:txBody>
      </p:sp>
    </p:spTree>
    <p:extLst>
      <p:ext uri="{BB962C8B-B14F-4D97-AF65-F5344CB8AC3E}">
        <p14:creationId xmlns:p14="http://schemas.microsoft.com/office/powerpoint/2010/main" val="37147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24</a:t>
            </a:fld>
            <a:endParaRPr lang="en-US"/>
          </a:p>
        </p:txBody>
      </p:sp>
    </p:spTree>
    <p:extLst>
      <p:ext uri="{BB962C8B-B14F-4D97-AF65-F5344CB8AC3E}">
        <p14:creationId xmlns:p14="http://schemas.microsoft.com/office/powerpoint/2010/main" val="1824764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27</a:t>
            </a:fld>
            <a:endParaRPr lang="en-US"/>
          </a:p>
        </p:txBody>
      </p:sp>
    </p:spTree>
    <p:extLst>
      <p:ext uri="{BB962C8B-B14F-4D97-AF65-F5344CB8AC3E}">
        <p14:creationId xmlns:p14="http://schemas.microsoft.com/office/powerpoint/2010/main" val="1288907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31</a:t>
            </a:fld>
            <a:endParaRPr lang="en-US"/>
          </a:p>
        </p:txBody>
      </p:sp>
    </p:spTree>
    <p:extLst>
      <p:ext uri="{BB962C8B-B14F-4D97-AF65-F5344CB8AC3E}">
        <p14:creationId xmlns:p14="http://schemas.microsoft.com/office/powerpoint/2010/main" val="2924218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32</a:t>
            </a:fld>
            <a:endParaRPr lang="en-US"/>
          </a:p>
        </p:txBody>
      </p:sp>
    </p:spTree>
    <p:extLst>
      <p:ext uri="{BB962C8B-B14F-4D97-AF65-F5344CB8AC3E}">
        <p14:creationId xmlns:p14="http://schemas.microsoft.com/office/powerpoint/2010/main" val="325594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33</a:t>
            </a:fld>
            <a:endParaRPr lang="en-US"/>
          </a:p>
        </p:txBody>
      </p:sp>
    </p:spTree>
    <p:extLst>
      <p:ext uri="{BB962C8B-B14F-4D97-AF65-F5344CB8AC3E}">
        <p14:creationId xmlns:p14="http://schemas.microsoft.com/office/powerpoint/2010/main" val="3583565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34</a:t>
            </a:fld>
            <a:endParaRPr lang="en-US"/>
          </a:p>
        </p:txBody>
      </p:sp>
    </p:spTree>
    <p:extLst>
      <p:ext uri="{BB962C8B-B14F-4D97-AF65-F5344CB8AC3E}">
        <p14:creationId xmlns:p14="http://schemas.microsoft.com/office/powerpoint/2010/main" val="1882195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F910A6-19F3-FE4D-B18E-EB6D44CA0358}" type="slidenum">
              <a:rPr lang="en-US" smtClean="0"/>
              <a:t>2</a:t>
            </a:fld>
            <a:endParaRPr lang="en-US" dirty="0"/>
          </a:p>
        </p:txBody>
      </p:sp>
    </p:spTree>
    <p:extLst>
      <p:ext uri="{BB962C8B-B14F-4D97-AF65-F5344CB8AC3E}">
        <p14:creationId xmlns:p14="http://schemas.microsoft.com/office/powerpoint/2010/main" val="2813673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35</a:t>
            </a:fld>
            <a:endParaRPr lang="en-US"/>
          </a:p>
        </p:txBody>
      </p:sp>
    </p:spTree>
    <p:extLst>
      <p:ext uri="{BB962C8B-B14F-4D97-AF65-F5344CB8AC3E}">
        <p14:creationId xmlns:p14="http://schemas.microsoft.com/office/powerpoint/2010/main" val="3298786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38</a:t>
            </a:fld>
            <a:endParaRPr lang="en-US"/>
          </a:p>
        </p:txBody>
      </p:sp>
    </p:spTree>
    <p:extLst>
      <p:ext uri="{BB962C8B-B14F-4D97-AF65-F5344CB8AC3E}">
        <p14:creationId xmlns:p14="http://schemas.microsoft.com/office/powerpoint/2010/main" val="4246790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39</a:t>
            </a:fld>
            <a:endParaRPr lang="en-US"/>
          </a:p>
        </p:txBody>
      </p:sp>
    </p:spTree>
    <p:extLst>
      <p:ext uri="{BB962C8B-B14F-4D97-AF65-F5344CB8AC3E}">
        <p14:creationId xmlns:p14="http://schemas.microsoft.com/office/powerpoint/2010/main" val="3947171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6</a:t>
            </a:fld>
            <a:endParaRPr lang="en-US"/>
          </a:p>
        </p:txBody>
      </p:sp>
    </p:spTree>
    <p:extLst>
      <p:ext uri="{BB962C8B-B14F-4D97-AF65-F5344CB8AC3E}">
        <p14:creationId xmlns:p14="http://schemas.microsoft.com/office/powerpoint/2010/main" val="675586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8</a:t>
            </a:fld>
            <a:endParaRPr lang="en-US"/>
          </a:p>
        </p:txBody>
      </p:sp>
    </p:spTree>
    <p:extLst>
      <p:ext uri="{BB962C8B-B14F-4D97-AF65-F5344CB8AC3E}">
        <p14:creationId xmlns:p14="http://schemas.microsoft.com/office/powerpoint/2010/main" val="1387416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9</a:t>
            </a:fld>
            <a:endParaRPr lang="en-US"/>
          </a:p>
        </p:txBody>
      </p:sp>
    </p:spTree>
    <p:extLst>
      <p:ext uri="{BB962C8B-B14F-4D97-AF65-F5344CB8AC3E}">
        <p14:creationId xmlns:p14="http://schemas.microsoft.com/office/powerpoint/2010/main" val="310626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11</a:t>
            </a:fld>
            <a:endParaRPr lang="en-US"/>
          </a:p>
        </p:txBody>
      </p:sp>
    </p:spTree>
    <p:extLst>
      <p:ext uri="{BB962C8B-B14F-4D97-AF65-F5344CB8AC3E}">
        <p14:creationId xmlns:p14="http://schemas.microsoft.com/office/powerpoint/2010/main" val="2169749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12</a:t>
            </a:fld>
            <a:endParaRPr lang="en-US"/>
          </a:p>
        </p:txBody>
      </p:sp>
    </p:spTree>
    <p:extLst>
      <p:ext uri="{BB962C8B-B14F-4D97-AF65-F5344CB8AC3E}">
        <p14:creationId xmlns:p14="http://schemas.microsoft.com/office/powerpoint/2010/main" val="2270691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13</a:t>
            </a:fld>
            <a:endParaRPr lang="en-US"/>
          </a:p>
        </p:txBody>
      </p:sp>
    </p:spTree>
    <p:extLst>
      <p:ext uri="{BB962C8B-B14F-4D97-AF65-F5344CB8AC3E}">
        <p14:creationId xmlns:p14="http://schemas.microsoft.com/office/powerpoint/2010/main" val="39783148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F910A6-19F3-FE4D-B18E-EB6D44CA0358}" type="slidenum">
              <a:rPr lang="en-US" smtClean="0"/>
              <a:t>15</a:t>
            </a:fld>
            <a:endParaRPr lang="en-US"/>
          </a:p>
        </p:txBody>
      </p:sp>
    </p:spTree>
    <p:extLst>
      <p:ext uri="{BB962C8B-B14F-4D97-AF65-F5344CB8AC3E}">
        <p14:creationId xmlns:p14="http://schemas.microsoft.com/office/powerpoint/2010/main" val="1285511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80729-6C16-B743-9F49-024DAF293C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ADA95-E321-A045-98C7-4A1ADCACDC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DD3A43-366E-C44D-92C3-4C77EC354F1B}"/>
              </a:ext>
            </a:extLst>
          </p:cNvPr>
          <p:cNvSpPr>
            <a:spLocks noGrp="1"/>
          </p:cNvSpPr>
          <p:nvPr>
            <p:ph type="dt" sz="half" idx="10"/>
          </p:nvPr>
        </p:nvSpPr>
        <p:spPr/>
        <p:txBody>
          <a:bodyPr/>
          <a:lstStyle/>
          <a:p>
            <a:fld id="{6390E141-D7FE-104D-A457-A759A18FE075}" type="datetime1">
              <a:rPr lang="en-US" smtClean="0"/>
              <a:t>2021-03-24</a:t>
            </a:fld>
            <a:endParaRPr lang="en-US"/>
          </a:p>
        </p:txBody>
      </p:sp>
      <p:sp>
        <p:nvSpPr>
          <p:cNvPr id="5" name="Footer Placeholder 4">
            <a:extLst>
              <a:ext uri="{FF2B5EF4-FFF2-40B4-BE49-F238E27FC236}">
                <a16:creationId xmlns:a16="http://schemas.microsoft.com/office/drawing/2014/main" id="{D9C984D0-0F9C-224B-A314-DABD81D6E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7A0430-ADF7-BD4B-8FF1-22D5490CC47D}"/>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23142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858E5-167A-104E-8F4B-4F449C0068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793377-B67E-5746-86C5-48C69D59D5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3AE85-3647-B74C-B86D-3EC3134E7036}"/>
              </a:ext>
            </a:extLst>
          </p:cNvPr>
          <p:cNvSpPr>
            <a:spLocks noGrp="1"/>
          </p:cNvSpPr>
          <p:nvPr>
            <p:ph type="dt" sz="half" idx="10"/>
          </p:nvPr>
        </p:nvSpPr>
        <p:spPr/>
        <p:txBody>
          <a:bodyPr/>
          <a:lstStyle/>
          <a:p>
            <a:fld id="{92BF17A6-9577-D247-8EF6-96CA6EB3FB11}" type="datetime1">
              <a:rPr lang="en-US" smtClean="0"/>
              <a:t>2021-03-24</a:t>
            </a:fld>
            <a:endParaRPr lang="en-US"/>
          </a:p>
        </p:txBody>
      </p:sp>
      <p:sp>
        <p:nvSpPr>
          <p:cNvPr id="5" name="Footer Placeholder 4">
            <a:extLst>
              <a:ext uri="{FF2B5EF4-FFF2-40B4-BE49-F238E27FC236}">
                <a16:creationId xmlns:a16="http://schemas.microsoft.com/office/drawing/2014/main" id="{D6F6C805-F7CB-9348-AE35-DA4BDAAE7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F9274A-2C2B-FC4A-BD17-039BAEFEBC7E}"/>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585206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155D3-154A-164C-9F2F-92AD4A5D41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002AF9-4F89-614B-84B4-6867D23F65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D7DFD1-E298-6042-8971-26CF673019C8}"/>
              </a:ext>
            </a:extLst>
          </p:cNvPr>
          <p:cNvSpPr>
            <a:spLocks noGrp="1"/>
          </p:cNvSpPr>
          <p:nvPr>
            <p:ph type="dt" sz="half" idx="10"/>
          </p:nvPr>
        </p:nvSpPr>
        <p:spPr/>
        <p:txBody>
          <a:bodyPr/>
          <a:lstStyle/>
          <a:p>
            <a:fld id="{5BC97AEE-283E-C04E-AE62-C983F5884A95}" type="datetime1">
              <a:rPr lang="en-US" smtClean="0"/>
              <a:t>2021-03-24</a:t>
            </a:fld>
            <a:endParaRPr lang="en-US"/>
          </a:p>
        </p:txBody>
      </p:sp>
      <p:sp>
        <p:nvSpPr>
          <p:cNvPr id="5" name="Footer Placeholder 4">
            <a:extLst>
              <a:ext uri="{FF2B5EF4-FFF2-40B4-BE49-F238E27FC236}">
                <a16:creationId xmlns:a16="http://schemas.microsoft.com/office/drawing/2014/main" id="{DEE6038F-5A93-3A4C-B785-CEC53C74F4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EA41C-2F82-6B49-B48C-D72E0D9A44B6}"/>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2453014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E556-CAC1-D142-84DF-109003413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4A3B7F-ADFF-1946-9F72-2625EFA1B5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5DAF52-D92A-014B-BA62-089759AB4B88}"/>
              </a:ext>
            </a:extLst>
          </p:cNvPr>
          <p:cNvSpPr>
            <a:spLocks noGrp="1"/>
          </p:cNvSpPr>
          <p:nvPr>
            <p:ph type="dt" sz="half" idx="10"/>
          </p:nvPr>
        </p:nvSpPr>
        <p:spPr/>
        <p:txBody>
          <a:bodyPr/>
          <a:lstStyle/>
          <a:p>
            <a:fld id="{39DD4C37-F018-0E49-BAC6-E927BED8D605}" type="datetime1">
              <a:rPr lang="en-US" smtClean="0"/>
              <a:t>2021-03-24</a:t>
            </a:fld>
            <a:endParaRPr lang="en-US"/>
          </a:p>
        </p:txBody>
      </p:sp>
      <p:sp>
        <p:nvSpPr>
          <p:cNvPr id="5" name="Footer Placeholder 4">
            <a:extLst>
              <a:ext uri="{FF2B5EF4-FFF2-40B4-BE49-F238E27FC236}">
                <a16:creationId xmlns:a16="http://schemas.microsoft.com/office/drawing/2014/main" id="{CD40200F-13F1-E04E-85D6-DB4DAE1F1C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F6E7B-93A2-1243-B4EE-8E0EDBD60AFC}"/>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1887272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DF42C-8B08-C542-A94B-4B37BC6267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A35577-AB37-0B4F-8A9E-F3EBE1C21E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961C24-588C-B54C-891E-25CF17410756}"/>
              </a:ext>
            </a:extLst>
          </p:cNvPr>
          <p:cNvSpPr>
            <a:spLocks noGrp="1"/>
          </p:cNvSpPr>
          <p:nvPr>
            <p:ph type="dt" sz="half" idx="10"/>
          </p:nvPr>
        </p:nvSpPr>
        <p:spPr/>
        <p:txBody>
          <a:bodyPr/>
          <a:lstStyle/>
          <a:p>
            <a:fld id="{6E6B47AA-E2D3-A545-A860-008A04C01FC1}" type="datetime1">
              <a:rPr lang="en-US" smtClean="0"/>
              <a:t>2021-03-24</a:t>
            </a:fld>
            <a:endParaRPr lang="en-US"/>
          </a:p>
        </p:txBody>
      </p:sp>
      <p:sp>
        <p:nvSpPr>
          <p:cNvPr id="5" name="Footer Placeholder 4">
            <a:extLst>
              <a:ext uri="{FF2B5EF4-FFF2-40B4-BE49-F238E27FC236}">
                <a16:creationId xmlns:a16="http://schemas.microsoft.com/office/drawing/2014/main" id="{0E19DE69-8F13-2544-A12F-98E7841FC3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FCD283-8BA1-1D45-A9D1-746D862F4AFA}"/>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2829906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75AA-59BF-474D-B413-1B051E1E4B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67C682-9FA0-564E-9513-0BCB07077D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6CC807-EC12-D549-8FE2-9E8D3E7531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08CBED-8B8B-5049-8A88-88BCFF611DC7}"/>
              </a:ext>
            </a:extLst>
          </p:cNvPr>
          <p:cNvSpPr>
            <a:spLocks noGrp="1"/>
          </p:cNvSpPr>
          <p:nvPr>
            <p:ph type="dt" sz="half" idx="10"/>
          </p:nvPr>
        </p:nvSpPr>
        <p:spPr/>
        <p:txBody>
          <a:bodyPr/>
          <a:lstStyle/>
          <a:p>
            <a:fld id="{8C769719-17F1-A34E-86D8-2F7370B657C9}" type="datetime1">
              <a:rPr lang="en-US" smtClean="0"/>
              <a:t>2021-03-24</a:t>
            </a:fld>
            <a:endParaRPr lang="en-US"/>
          </a:p>
        </p:txBody>
      </p:sp>
      <p:sp>
        <p:nvSpPr>
          <p:cNvPr id="6" name="Footer Placeholder 5">
            <a:extLst>
              <a:ext uri="{FF2B5EF4-FFF2-40B4-BE49-F238E27FC236}">
                <a16:creationId xmlns:a16="http://schemas.microsoft.com/office/drawing/2014/main" id="{EB776DF6-6132-C64B-ABDF-43E5D081EC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6FE98D-AB01-7540-B009-46006DF4BB39}"/>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208897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B83BB-C21D-B74C-86F6-F248CB455F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0AC4F5-E1F0-1349-8B6D-37C7527F1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6A59F8-AE4F-8642-A4A4-2C3FCFAD0E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C70970-C91F-4A45-9A95-9A576E56D4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CFC8D1-3276-2043-8251-905F7F342D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44DD46-58DE-4148-A128-9F3EB28BAB35}"/>
              </a:ext>
            </a:extLst>
          </p:cNvPr>
          <p:cNvSpPr>
            <a:spLocks noGrp="1"/>
          </p:cNvSpPr>
          <p:nvPr>
            <p:ph type="dt" sz="half" idx="10"/>
          </p:nvPr>
        </p:nvSpPr>
        <p:spPr/>
        <p:txBody>
          <a:bodyPr/>
          <a:lstStyle/>
          <a:p>
            <a:fld id="{4095740C-0528-5244-A743-D220BEB8B885}" type="datetime1">
              <a:rPr lang="en-US" smtClean="0"/>
              <a:t>2021-03-24</a:t>
            </a:fld>
            <a:endParaRPr lang="en-US"/>
          </a:p>
        </p:txBody>
      </p:sp>
      <p:sp>
        <p:nvSpPr>
          <p:cNvPr id="8" name="Footer Placeholder 7">
            <a:extLst>
              <a:ext uri="{FF2B5EF4-FFF2-40B4-BE49-F238E27FC236}">
                <a16:creationId xmlns:a16="http://schemas.microsoft.com/office/drawing/2014/main" id="{E3008144-3C7B-114A-B336-5F19449723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F2D354-B5F1-DC48-9166-2AB004C33CC7}"/>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1283665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7BB6-274D-134F-A600-CA09BE9EE5C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DA59AE-B126-D74F-BA21-C6CDDDFAFE63}"/>
              </a:ext>
            </a:extLst>
          </p:cNvPr>
          <p:cNvSpPr>
            <a:spLocks noGrp="1"/>
          </p:cNvSpPr>
          <p:nvPr>
            <p:ph type="dt" sz="half" idx="10"/>
          </p:nvPr>
        </p:nvSpPr>
        <p:spPr/>
        <p:txBody>
          <a:bodyPr/>
          <a:lstStyle/>
          <a:p>
            <a:fld id="{275B4AAA-DC92-7541-A438-4214A4FBA712}" type="datetime1">
              <a:rPr lang="en-US" smtClean="0"/>
              <a:t>2021-03-24</a:t>
            </a:fld>
            <a:endParaRPr lang="en-US"/>
          </a:p>
        </p:txBody>
      </p:sp>
      <p:sp>
        <p:nvSpPr>
          <p:cNvPr id="4" name="Footer Placeholder 3">
            <a:extLst>
              <a:ext uri="{FF2B5EF4-FFF2-40B4-BE49-F238E27FC236}">
                <a16:creationId xmlns:a16="http://schemas.microsoft.com/office/drawing/2014/main" id="{F719DB82-7E5A-634B-83BB-61D5857C52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3429D0-CB2B-324C-81FF-3B151C1455B4}"/>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743585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900326-7E83-6742-A63E-80F630539CB4}"/>
              </a:ext>
            </a:extLst>
          </p:cNvPr>
          <p:cNvSpPr>
            <a:spLocks noGrp="1"/>
          </p:cNvSpPr>
          <p:nvPr>
            <p:ph type="dt" sz="half" idx="10"/>
          </p:nvPr>
        </p:nvSpPr>
        <p:spPr/>
        <p:txBody>
          <a:bodyPr/>
          <a:lstStyle/>
          <a:p>
            <a:fld id="{5F10B7DB-CEEF-DB47-8470-A92F4CF3108C}" type="datetime1">
              <a:rPr lang="en-US" smtClean="0"/>
              <a:t>2021-03-24</a:t>
            </a:fld>
            <a:endParaRPr lang="en-US"/>
          </a:p>
        </p:txBody>
      </p:sp>
      <p:sp>
        <p:nvSpPr>
          <p:cNvPr id="3" name="Footer Placeholder 2">
            <a:extLst>
              <a:ext uri="{FF2B5EF4-FFF2-40B4-BE49-F238E27FC236}">
                <a16:creationId xmlns:a16="http://schemas.microsoft.com/office/drawing/2014/main" id="{48891CAA-3B01-064A-93F1-742B0E6ACC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B12ADF-1505-2848-9812-433761A0D683}"/>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1933543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A2A51-6AF5-D346-BFD6-250052DE2C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3754072-BEC7-DF45-9C0E-8FDD316B5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C81666-0EC1-6346-A200-4BA798CE0B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121EE-41B0-4540-AD6F-D80151101DF1}"/>
              </a:ext>
            </a:extLst>
          </p:cNvPr>
          <p:cNvSpPr>
            <a:spLocks noGrp="1"/>
          </p:cNvSpPr>
          <p:nvPr>
            <p:ph type="dt" sz="half" idx="10"/>
          </p:nvPr>
        </p:nvSpPr>
        <p:spPr/>
        <p:txBody>
          <a:bodyPr/>
          <a:lstStyle/>
          <a:p>
            <a:fld id="{C0D36BB4-769E-CB45-A895-9D5ED0C3A630}" type="datetime1">
              <a:rPr lang="en-US" smtClean="0"/>
              <a:t>2021-03-24</a:t>
            </a:fld>
            <a:endParaRPr lang="en-US"/>
          </a:p>
        </p:txBody>
      </p:sp>
      <p:sp>
        <p:nvSpPr>
          <p:cNvPr id="6" name="Footer Placeholder 5">
            <a:extLst>
              <a:ext uri="{FF2B5EF4-FFF2-40B4-BE49-F238E27FC236}">
                <a16:creationId xmlns:a16="http://schemas.microsoft.com/office/drawing/2014/main" id="{DA658002-E825-FE45-BCE5-3345237F5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46D4D-4ED6-8D4F-AAAE-353B4E1BE787}"/>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129942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50CDF-0B9A-7346-AF23-F289BABB40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26D08A-4D68-FB4B-89A0-8E8FA8442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BE2DC2-4BF4-3B43-BD68-FC925070E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ABC554-B737-3048-B9DF-CDA7FC02855E}"/>
              </a:ext>
            </a:extLst>
          </p:cNvPr>
          <p:cNvSpPr>
            <a:spLocks noGrp="1"/>
          </p:cNvSpPr>
          <p:nvPr>
            <p:ph type="dt" sz="half" idx="10"/>
          </p:nvPr>
        </p:nvSpPr>
        <p:spPr/>
        <p:txBody>
          <a:bodyPr/>
          <a:lstStyle/>
          <a:p>
            <a:fld id="{34739E71-DE4A-DF4E-9EB7-AF0A0609D956}" type="datetime1">
              <a:rPr lang="en-US" smtClean="0"/>
              <a:t>2021-03-24</a:t>
            </a:fld>
            <a:endParaRPr lang="en-US"/>
          </a:p>
        </p:txBody>
      </p:sp>
      <p:sp>
        <p:nvSpPr>
          <p:cNvPr id="6" name="Footer Placeholder 5">
            <a:extLst>
              <a:ext uri="{FF2B5EF4-FFF2-40B4-BE49-F238E27FC236}">
                <a16:creationId xmlns:a16="http://schemas.microsoft.com/office/drawing/2014/main" id="{B15C97BA-FCBD-D84A-97FC-C507383184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205F6E-14E7-A442-BABC-47EAB5ED0CAB}"/>
              </a:ext>
            </a:extLst>
          </p:cNvPr>
          <p:cNvSpPr>
            <a:spLocks noGrp="1"/>
          </p:cNvSpPr>
          <p:nvPr>
            <p:ph type="sldNum" sz="quarter" idx="12"/>
          </p:nvPr>
        </p:nvSpPr>
        <p:spPr/>
        <p:txBody>
          <a:bodyPr/>
          <a:lstStyle/>
          <a:p>
            <a:fld id="{660C366F-479B-A64C-85B9-34544106605E}" type="slidenum">
              <a:rPr lang="en-US" smtClean="0"/>
              <a:t>‹#›</a:t>
            </a:fld>
            <a:endParaRPr lang="en-US"/>
          </a:p>
        </p:txBody>
      </p:sp>
    </p:spTree>
    <p:extLst>
      <p:ext uri="{BB962C8B-B14F-4D97-AF65-F5344CB8AC3E}">
        <p14:creationId xmlns:p14="http://schemas.microsoft.com/office/powerpoint/2010/main" val="2581584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828796-948E-0341-BAD4-1CE2B976A5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8524AE-BA3A-1744-9523-1090280BEB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A70B2-B49E-A54D-BB53-36B2A1C3EC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C5283-A092-0A48-B323-4D07250A2366}" type="datetime1">
              <a:rPr lang="en-US" smtClean="0"/>
              <a:t>2021-03-24</a:t>
            </a:fld>
            <a:endParaRPr lang="en-US"/>
          </a:p>
        </p:txBody>
      </p:sp>
      <p:sp>
        <p:nvSpPr>
          <p:cNvPr id="5" name="Footer Placeholder 4">
            <a:extLst>
              <a:ext uri="{FF2B5EF4-FFF2-40B4-BE49-F238E27FC236}">
                <a16:creationId xmlns:a16="http://schemas.microsoft.com/office/drawing/2014/main" id="{45EB3812-628F-A046-BFB4-66A6513475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137ADF-760F-6B4B-9581-EEA521D1B7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0C366F-479B-A64C-85B9-34544106605E}" type="slidenum">
              <a:rPr lang="en-US" smtClean="0"/>
              <a:t>‹#›</a:t>
            </a:fld>
            <a:endParaRPr lang="en-US"/>
          </a:p>
        </p:txBody>
      </p:sp>
    </p:spTree>
    <p:extLst>
      <p:ext uri="{BB962C8B-B14F-4D97-AF65-F5344CB8AC3E}">
        <p14:creationId xmlns:p14="http://schemas.microsoft.com/office/powerpoint/2010/main" val="4868296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jpg"/><Relationship Id="rId4" Type="http://schemas.openxmlformats.org/officeDocument/2006/relationships/image" Target="../media/image9.jp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png"/><Relationship Id="rId2" Type="http://schemas.openxmlformats.org/officeDocument/2006/relationships/image" Target="../media/image22.tiff"/><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BF711-6C23-5A44-B873-C80596595818}"/>
              </a:ext>
            </a:extLst>
          </p:cNvPr>
          <p:cNvSpPr>
            <a:spLocks noGrp="1"/>
          </p:cNvSpPr>
          <p:nvPr>
            <p:ph type="ctrTitle"/>
          </p:nvPr>
        </p:nvSpPr>
        <p:spPr>
          <a:xfrm>
            <a:off x="1524000" y="406400"/>
            <a:ext cx="9144000" cy="2387600"/>
          </a:xfrm>
        </p:spPr>
        <p:txBody>
          <a:bodyPr>
            <a:normAutofit/>
          </a:bodyPr>
          <a:lstStyle/>
          <a:p>
            <a:endParaRPr lang="en-US" sz="5400" b="1" dirty="0"/>
          </a:p>
        </p:txBody>
      </p:sp>
      <p:sp>
        <p:nvSpPr>
          <p:cNvPr id="3" name="Subtitle 2">
            <a:extLst>
              <a:ext uri="{FF2B5EF4-FFF2-40B4-BE49-F238E27FC236}">
                <a16:creationId xmlns:a16="http://schemas.microsoft.com/office/drawing/2014/main" id="{2F0A00C0-C2CD-804F-ADC7-BD466ECE3913}"/>
              </a:ext>
            </a:extLst>
          </p:cNvPr>
          <p:cNvSpPr>
            <a:spLocks noGrp="1"/>
          </p:cNvSpPr>
          <p:nvPr>
            <p:ph type="subTitle" idx="1"/>
          </p:nvPr>
        </p:nvSpPr>
        <p:spPr>
          <a:xfrm>
            <a:off x="1858537" y="3680097"/>
            <a:ext cx="9144000" cy="2564586"/>
          </a:xfrm>
        </p:spPr>
        <p:txBody>
          <a:bodyPr>
            <a:normAutofit lnSpcReduction="10000"/>
          </a:bodyPr>
          <a:lstStyle/>
          <a:p>
            <a:r>
              <a:rPr lang="en-US" sz="5400" b="1" dirty="0"/>
              <a:t>Redistricting &amp; Gerrymandering</a:t>
            </a:r>
          </a:p>
          <a:p>
            <a:pPr lvl="1"/>
            <a:r>
              <a:rPr lang="en-US" sz="3600" b="1" dirty="0"/>
              <a:t>How Politicians Choose Their Voters Instead of Voters Choosing Their Elected Officials</a:t>
            </a:r>
          </a:p>
        </p:txBody>
      </p:sp>
      <p:pic>
        <p:nvPicPr>
          <p:cNvPr id="6" name="Picture 5" descr="A picture containing graphical user interface&#10;&#10;Description automatically generated">
            <a:extLst>
              <a:ext uri="{FF2B5EF4-FFF2-40B4-BE49-F238E27FC236}">
                <a16:creationId xmlns:a16="http://schemas.microsoft.com/office/drawing/2014/main" id="{5D009743-4FC6-F84B-86EF-0F8A105C192C}"/>
              </a:ext>
            </a:extLst>
          </p:cNvPr>
          <p:cNvPicPr>
            <a:picLocks noChangeAspect="1"/>
          </p:cNvPicPr>
          <p:nvPr/>
        </p:nvPicPr>
        <p:blipFill>
          <a:blip r:embed="rId3"/>
          <a:stretch>
            <a:fillRect/>
          </a:stretch>
        </p:blipFill>
        <p:spPr>
          <a:xfrm>
            <a:off x="1317703" y="524632"/>
            <a:ext cx="10036097" cy="2677160"/>
          </a:xfrm>
          <a:prstGeom prst="rect">
            <a:avLst/>
          </a:prstGeom>
        </p:spPr>
      </p:pic>
      <p:sp>
        <p:nvSpPr>
          <p:cNvPr id="4" name="Slide Number Placeholder 3">
            <a:extLst>
              <a:ext uri="{FF2B5EF4-FFF2-40B4-BE49-F238E27FC236}">
                <a16:creationId xmlns:a16="http://schemas.microsoft.com/office/drawing/2014/main" id="{1DE30465-9D81-C44B-86C3-CBDB355E1D79}"/>
              </a:ext>
            </a:extLst>
          </p:cNvPr>
          <p:cNvSpPr>
            <a:spLocks noGrp="1"/>
          </p:cNvSpPr>
          <p:nvPr>
            <p:ph type="sldNum" sz="quarter" idx="12"/>
          </p:nvPr>
        </p:nvSpPr>
        <p:spPr/>
        <p:txBody>
          <a:bodyPr/>
          <a:lstStyle/>
          <a:p>
            <a:fld id="{660C366F-479B-A64C-85B9-34544106605E}" type="slidenum">
              <a:rPr lang="en-US" smtClean="0"/>
              <a:t>1</a:t>
            </a:fld>
            <a:endParaRPr lang="en-US" dirty="0"/>
          </a:p>
        </p:txBody>
      </p:sp>
    </p:spTree>
    <p:extLst>
      <p:ext uri="{BB962C8B-B14F-4D97-AF65-F5344CB8AC3E}">
        <p14:creationId xmlns:p14="http://schemas.microsoft.com/office/powerpoint/2010/main" val="40730677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461F-EE41-514A-94AD-7A6CA3BF6F17}"/>
              </a:ext>
            </a:extLst>
          </p:cNvPr>
          <p:cNvSpPr>
            <a:spLocks noGrp="1"/>
          </p:cNvSpPr>
          <p:nvPr>
            <p:ph type="title"/>
          </p:nvPr>
        </p:nvSpPr>
        <p:spPr>
          <a:xfrm>
            <a:off x="838200" y="594972"/>
            <a:ext cx="10515600" cy="924546"/>
          </a:xfrm>
        </p:spPr>
        <p:txBody>
          <a:bodyPr>
            <a:normAutofit/>
          </a:bodyPr>
          <a:lstStyle/>
          <a:p>
            <a:pPr algn="ctr"/>
            <a:r>
              <a:rPr lang="en-US" sz="3600" b="1"/>
              <a:t>The Artists in Ohio Also Like Ducks</a:t>
            </a:r>
          </a:p>
        </p:txBody>
      </p:sp>
      <p:pic>
        <p:nvPicPr>
          <p:cNvPr id="4" name="Content Placeholder 3" descr="A close up of a map&#10;&#10;Description automatically generated">
            <a:extLst>
              <a:ext uri="{FF2B5EF4-FFF2-40B4-BE49-F238E27FC236}">
                <a16:creationId xmlns:a16="http://schemas.microsoft.com/office/drawing/2014/main" id="{65A6F25A-A842-2A42-B801-56E929B80997}"/>
              </a:ext>
            </a:extLst>
          </p:cNvPr>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8513379" y="1986454"/>
            <a:ext cx="3401041" cy="4543025"/>
          </a:xfrm>
          <a:prstGeom prst="rect">
            <a:avLst/>
          </a:prstGeom>
        </p:spPr>
      </p:pic>
      <p:sp>
        <p:nvSpPr>
          <p:cNvPr id="5" name="TextBox 4">
            <a:extLst>
              <a:ext uri="{FF2B5EF4-FFF2-40B4-BE49-F238E27FC236}">
                <a16:creationId xmlns:a16="http://schemas.microsoft.com/office/drawing/2014/main" id="{7E3AD397-0188-8842-8FA1-13CFF1FEAD74}"/>
              </a:ext>
            </a:extLst>
          </p:cNvPr>
          <p:cNvSpPr txBox="1"/>
          <p:nvPr/>
        </p:nvSpPr>
        <p:spPr>
          <a:xfrm>
            <a:off x="741330" y="1519516"/>
            <a:ext cx="8178799" cy="1231106"/>
          </a:xfrm>
          <a:prstGeom prst="rect">
            <a:avLst/>
          </a:prstGeom>
          <a:noFill/>
        </p:spPr>
        <p:txBody>
          <a:bodyPr wrap="square" rtlCol="0">
            <a:spAutoFit/>
          </a:bodyPr>
          <a:lstStyle/>
          <a:p>
            <a:r>
              <a:rPr lang="en-US" sz="2000" b="1"/>
              <a:t>Ohio Republicans</a:t>
            </a:r>
            <a:r>
              <a:rPr lang="en-US"/>
              <a:t> created Daffy Duck to protect Jim Jordan, the former Chair of the Freedom Caucus. </a:t>
            </a:r>
          </a:p>
          <a:p>
            <a:pPr marL="0" lvl="1"/>
            <a:endParaRPr lang="en-US" i="1"/>
          </a:p>
          <a:p>
            <a:pPr marL="0" lvl="1"/>
            <a:endParaRPr lang="en-US"/>
          </a:p>
        </p:txBody>
      </p:sp>
      <p:sp>
        <p:nvSpPr>
          <p:cNvPr id="6" name="TextBox 5">
            <a:extLst>
              <a:ext uri="{FF2B5EF4-FFF2-40B4-BE49-F238E27FC236}">
                <a16:creationId xmlns:a16="http://schemas.microsoft.com/office/drawing/2014/main" id="{141D94B3-8E6B-9B49-9B89-42289925EEFC}"/>
              </a:ext>
            </a:extLst>
          </p:cNvPr>
          <p:cNvSpPr txBox="1"/>
          <p:nvPr/>
        </p:nvSpPr>
        <p:spPr>
          <a:xfrm rot="10800000" flipV="1">
            <a:off x="9913434" y="5862918"/>
            <a:ext cx="1730297" cy="400110"/>
          </a:xfrm>
          <a:prstGeom prst="rect">
            <a:avLst/>
          </a:prstGeom>
          <a:noFill/>
        </p:spPr>
        <p:txBody>
          <a:bodyPr wrap="square" rtlCol="0">
            <a:spAutoFit/>
          </a:bodyPr>
          <a:lstStyle/>
          <a:p>
            <a:r>
              <a:rPr lang="en-US" sz="2000" b="1"/>
              <a:t>OHIO #4</a:t>
            </a:r>
          </a:p>
        </p:txBody>
      </p:sp>
      <p:pic>
        <p:nvPicPr>
          <p:cNvPr id="8" name="Picture 7"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0"/>
            <a:ext cx="2700338" cy="775726"/>
          </a:xfrm>
          <a:prstGeom prst="rect">
            <a:avLst/>
          </a:prstGeom>
        </p:spPr>
      </p:pic>
      <p:sp>
        <p:nvSpPr>
          <p:cNvPr id="3" name="Slide Number Placeholder 2">
            <a:extLst>
              <a:ext uri="{FF2B5EF4-FFF2-40B4-BE49-F238E27FC236}">
                <a16:creationId xmlns:a16="http://schemas.microsoft.com/office/drawing/2014/main" id="{C1C7061D-FF39-1943-9040-B9D5B560C3D4}"/>
              </a:ext>
            </a:extLst>
          </p:cNvPr>
          <p:cNvSpPr>
            <a:spLocks noGrp="1"/>
          </p:cNvSpPr>
          <p:nvPr>
            <p:ph type="sldNum" sz="quarter" idx="12"/>
          </p:nvPr>
        </p:nvSpPr>
        <p:spPr/>
        <p:txBody>
          <a:bodyPr/>
          <a:lstStyle/>
          <a:p>
            <a:fld id="{660C366F-479B-A64C-85B9-34544106605E}" type="slidenum">
              <a:rPr lang="en-US" smtClean="0"/>
              <a:t>10</a:t>
            </a:fld>
            <a:endParaRPr lang="en-US"/>
          </a:p>
        </p:txBody>
      </p:sp>
    </p:spTree>
    <p:extLst>
      <p:ext uri="{BB962C8B-B14F-4D97-AF65-F5344CB8AC3E}">
        <p14:creationId xmlns:p14="http://schemas.microsoft.com/office/powerpoint/2010/main" val="262628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EF7E6-6706-324A-94F1-15381A02CE03}"/>
              </a:ext>
            </a:extLst>
          </p:cNvPr>
          <p:cNvSpPr>
            <a:spLocks noGrp="1"/>
          </p:cNvSpPr>
          <p:nvPr>
            <p:ph type="title"/>
          </p:nvPr>
        </p:nvSpPr>
        <p:spPr>
          <a:xfrm>
            <a:off x="920630" y="553879"/>
            <a:ext cx="10433169" cy="1136809"/>
          </a:xfrm>
        </p:spPr>
        <p:txBody>
          <a:bodyPr>
            <a:normAutofit/>
          </a:bodyPr>
          <a:lstStyle/>
          <a:p>
            <a:pPr algn="ctr"/>
            <a:r>
              <a:rPr lang="en-US" sz="3600" b="1" i="1"/>
              <a:t>Texas is the Dragon State</a:t>
            </a:r>
          </a:p>
        </p:txBody>
      </p:sp>
      <p:pic>
        <p:nvPicPr>
          <p:cNvPr id="5" name="Content Placeholder 4" descr="Map&#10;&#10;Description automatically generated">
            <a:extLst>
              <a:ext uri="{FF2B5EF4-FFF2-40B4-BE49-F238E27FC236}">
                <a16:creationId xmlns:a16="http://schemas.microsoft.com/office/drawing/2014/main" id="{2FE0A57D-2980-A74F-B6D8-63F2272A98E5}"/>
              </a:ext>
            </a:extLst>
          </p:cNvPr>
          <p:cNvPicPr>
            <a:picLocks noGrp="1" noChangeAspect="1"/>
          </p:cNvPicPr>
          <p:nvPr>
            <p:ph idx="1"/>
          </p:nvPr>
        </p:nvPicPr>
        <p:blipFill>
          <a:blip r:embed="rId3"/>
          <a:stretch>
            <a:fillRect/>
          </a:stretch>
        </p:blipFill>
        <p:spPr>
          <a:xfrm>
            <a:off x="4335934" y="3520631"/>
            <a:ext cx="2025408" cy="2679507"/>
          </a:xfrm>
        </p:spPr>
      </p:pic>
      <p:pic>
        <p:nvPicPr>
          <p:cNvPr id="7" name="Picture 6" descr="Map&#10;&#10;Description automatically generated">
            <a:extLst>
              <a:ext uri="{FF2B5EF4-FFF2-40B4-BE49-F238E27FC236}">
                <a16:creationId xmlns:a16="http://schemas.microsoft.com/office/drawing/2014/main" id="{F66FD37F-180F-AC45-B9D3-6884AA18D40F}"/>
              </a:ext>
            </a:extLst>
          </p:cNvPr>
          <p:cNvPicPr>
            <a:picLocks noChangeAspect="1"/>
          </p:cNvPicPr>
          <p:nvPr/>
        </p:nvPicPr>
        <p:blipFill>
          <a:blip r:embed="rId4"/>
          <a:stretch>
            <a:fillRect/>
          </a:stretch>
        </p:blipFill>
        <p:spPr>
          <a:xfrm>
            <a:off x="2325146" y="3490074"/>
            <a:ext cx="2003198" cy="2779798"/>
          </a:xfrm>
          <a:prstGeom prst="rect">
            <a:avLst/>
          </a:prstGeom>
        </p:spPr>
      </p:pic>
      <p:pic>
        <p:nvPicPr>
          <p:cNvPr id="9" name="Picture 8" descr="Map&#10;&#10;Description automatically generated">
            <a:extLst>
              <a:ext uri="{FF2B5EF4-FFF2-40B4-BE49-F238E27FC236}">
                <a16:creationId xmlns:a16="http://schemas.microsoft.com/office/drawing/2014/main" id="{AD5A6373-E115-0E47-A2BF-A177CF44DB88}"/>
              </a:ext>
            </a:extLst>
          </p:cNvPr>
          <p:cNvPicPr>
            <a:picLocks noChangeAspect="1"/>
          </p:cNvPicPr>
          <p:nvPr/>
        </p:nvPicPr>
        <p:blipFill>
          <a:blip r:embed="rId5"/>
          <a:stretch>
            <a:fillRect/>
          </a:stretch>
        </p:blipFill>
        <p:spPr>
          <a:xfrm>
            <a:off x="8046612" y="3427182"/>
            <a:ext cx="1932336" cy="2926079"/>
          </a:xfrm>
          <a:prstGeom prst="rect">
            <a:avLst/>
          </a:prstGeom>
        </p:spPr>
      </p:pic>
      <p:pic>
        <p:nvPicPr>
          <p:cNvPr id="12" name="Picture 11">
            <a:extLst>
              <a:ext uri="{FF2B5EF4-FFF2-40B4-BE49-F238E27FC236}">
                <a16:creationId xmlns:a16="http://schemas.microsoft.com/office/drawing/2014/main" id="{FEDD4D8F-56C8-274B-8368-D108ECF89943}"/>
              </a:ext>
            </a:extLst>
          </p:cNvPr>
          <p:cNvPicPr>
            <a:picLocks noChangeAspect="1"/>
          </p:cNvPicPr>
          <p:nvPr/>
        </p:nvPicPr>
        <p:blipFill>
          <a:blip r:embed="rId6"/>
          <a:stretch>
            <a:fillRect/>
          </a:stretch>
        </p:blipFill>
        <p:spPr>
          <a:xfrm>
            <a:off x="10055869" y="3561253"/>
            <a:ext cx="1985964" cy="2788920"/>
          </a:xfrm>
          <a:prstGeom prst="rect">
            <a:avLst/>
          </a:prstGeom>
        </p:spPr>
      </p:pic>
      <p:sp>
        <p:nvSpPr>
          <p:cNvPr id="16" name="TextBox 15">
            <a:extLst>
              <a:ext uri="{FF2B5EF4-FFF2-40B4-BE49-F238E27FC236}">
                <a16:creationId xmlns:a16="http://schemas.microsoft.com/office/drawing/2014/main" id="{C8BB7D73-5916-A344-987D-8522AF5FC1E0}"/>
              </a:ext>
            </a:extLst>
          </p:cNvPr>
          <p:cNvSpPr txBox="1"/>
          <p:nvPr/>
        </p:nvSpPr>
        <p:spPr>
          <a:xfrm>
            <a:off x="3395694" y="3936127"/>
            <a:ext cx="984693" cy="369332"/>
          </a:xfrm>
          <a:prstGeom prst="rect">
            <a:avLst/>
          </a:prstGeom>
          <a:noFill/>
        </p:spPr>
        <p:txBody>
          <a:bodyPr wrap="none" rtlCol="0">
            <a:spAutoFit/>
          </a:bodyPr>
          <a:lstStyle/>
          <a:p>
            <a:r>
              <a:rPr lang="en-US" b="1"/>
              <a:t>Texas 18</a:t>
            </a:r>
          </a:p>
        </p:txBody>
      </p:sp>
      <p:sp>
        <p:nvSpPr>
          <p:cNvPr id="20" name="TextBox 19">
            <a:extLst>
              <a:ext uri="{FF2B5EF4-FFF2-40B4-BE49-F238E27FC236}">
                <a16:creationId xmlns:a16="http://schemas.microsoft.com/office/drawing/2014/main" id="{17035F5D-7B07-2A40-888F-FB3E334807F3}"/>
              </a:ext>
            </a:extLst>
          </p:cNvPr>
          <p:cNvSpPr txBox="1"/>
          <p:nvPr/>
        </p:nvSpPr>
        <p:spPr>
          <a:xfrm>
            <a:off x="484194" y="1552442"/>
            <a:ext cx="10433168" cy="1538883"/>
          </a:xfrm>
          <a:prstGeom prst="rect">
            <a:avLst/>
          </a:prstGeom>
          <a:noFill/>
        </p:spPr>
        <p:txBody>
          <a:bodyPr wrap="square" rtlCol="0">
            <a:spAutoFit/>
          </a:bodyPr>
          <a:lstStyle/>
          <a:p>
            <a:r>
              <a:rPr lang="en-US" sz="2000" b="1"/>
              <a:t>The Republicans artists in Texas love Dragons-Not Longhorns. </a:t>
            </a:r>
          </a:p>
          <a:p>
            <a:pPr marL="342900" indent="-342900">
              <a:buFont typeface="Arial" panose="020B0604020202020204" pitchFamily="34" charset="0"/>
              <a:buChar char="•"/>
            </a:pPr>
            <a:r>
              <a:rPr lang="en-US"/>
              <a:t>They make districts look like dragons instead of following the rules of making them compact. </a:t>
            </a:r>
          </a:p>
          <a:p>
            <a:pPr marL="342900" indent="-342900">
              <a:buFont typeface="Arial" panose="020B0604020202020204" pitchFamily="34" charset="0"/>
              <a:buChar char="•"/>
            </a:pPr>
            <a:r>
              <a:rPr lang="en-US"/>
              <a:t>Democrats have been packed into districts 15, 18,29, 33, &amp; 35. </a:t>
            </a:r>
          </a:p>
          <a:p>
            <a:pPr marL="342900" indent="-342900">
              <a:buFont typeface="Arial" panose="020B0604020202020204" pitchFamily="34" charset="0"/>
              <a:buChar char="•"/>
            </a:pPr>
            <a:r>
              <a:rPr lang="en-US"/>
              <a:t>To give themselves a representative near Houston, Republicans also drew #2. </a:t>
            </a:r>
            <a:endParaRPr lang="en-US" sz="2000" b="1"/>
          </a:p>
          <a:p>
            <a:endParaRPr lang="en-US" sz="2000" b="1"/>
          </a:p>
        </p:txBody>
      </p:sp>
      <p:pic>
        <p:nvPicPr>
          <p:cNvPr id="21" name="Picture 20">
            <a:extLst>
              <a:ext uri="{FF2B5EF4-FFF2-40B4-BE49-F238E27FC236}">
                <a16:creationId xmlns:a16="http://schemas.microsoft.com/office/drawing/2014/main" id="{9EC76CA1-3108-164D-81F7-017E63A52575}"/>
              </a:ext>
            </a:extLst>
          </p:cNvPr>
          <p:cNvPicPr>
            <a:picLocks noChangeAspect="1"/>
          </p:cNvPicPr>
          <p:nvPr/>
        </p:nvPicPr>
        <p:blipFill>
          <a:blip r:embed="rId7"/>
          <a:stretch>
            <a:fillRect/>
          </a:stretch>
        </p:blipFill>
        <p:spPr>
          <a:xfrm>
            <a:off x="6040658" y="3472000"/>
            <a:ext cx="1951566" cy="2926080"/>
          </a:xfrm>
          <a:prstGeom prst="rect">
            <a:avLst/>
          </a:prstGeom>
        </p:spPr>
      </p:pic>
      <p:sp>
        <p:nvSpPr>
          <p:cNvPr id="23" name="TextBox 22">
            <a:extLst>
              <a:ext uri="{FF2B5EF4-FFF2-40B4-BE49-F238E27FC236}">
                <a16:creationId xmlns:a16="http://schemas.microsoft.com/office/drawing/2014/main" id="{4D0332E9-A3E4-CE48-9185-C2C7815B0DD1}"/>
              </a:ext>
            </a:extLst>
          </p:cNvPr>
          <p:cNvSpPr txBox="1"/>
          <p:nvPr/>
        </p:nvSpPr>
        <p:spPr>
          <a:xfrm>
            <a:off x="10349344" y="4305459"/>
            <a:ext cx="1142097" cy="369332"/>
          </a:xfrm>
          <a:prstGeom prst="rect">
            <a:avLst/>
          </a:prstGeom>
          <a:noFill/>
        </p:spPr>
        <p:txBody>
          <a:bodyPr wrap="square" rtlCol="0">
            <a:spAutoFit/>
          </a:bodyPr>
          <a:lstStyle/>
          <a:p>
            <a:r>
              <a:rPr lang="en-US" b="1"/>
              <a:t>Texas 15</a:t>
            </a:r>
          </a:p>
        </p:txBody>
      </p:sp>
      <p:sp>
        <p:nvSpPr>
          <p:cNvPr id="27" name="TextBox 26">
            <a:extLst>
              <a:ext uri="{FF2B5EF4-FFF2-40B4-BE49-F238E27FC236}">
                <a16:creationId xmlns:a16="http://schemas.microsoft.com/office/drawing/2014/main" id="{BE18D1FC-ABF3-BC47-A82E-CEE643311279}"/>
              </a:ext>
            </a:extLst>
          </p:cNvPr>
          <p:cNvSpPr txBox="1"/>
          <p:nvPr/>
        </p:nvSpPr>
        <p:spPr>
          <a:xfrm flipH="1">
            <a:off x="4735051" y="4136376"/>
            <a:ext cx="1222123" cy="369332"/>
          </a:xfrm>
          <a:prstGeom prst="rect">
            <a:avLst/>
          </a:prstGeom>
          <a:noFill/>
        </p:spPr>
        <p:txBody>
          <a:bodyPr wrap="square" rtlCol="0">
            <a:spAutoFit/>
          </a:bodyPr>
          <a:lstStyle/>
          <a:p>
            <a:r>
              <a:rPr lang="en-US" b="1"/>
              <a:t>Texas 29</a:t>
            </a:r>
          </a:p>
        </p:txBody>
      </p:sp>
      <p:sp>
        <p:nvSpPr>
          <p:cNvPr id="28" name="TextBox 27">
            <a:extLst>
              <a:ext uri="{FF2B5EF4-FFF2-40B4-BE49-F238E27FC236}">
                <a16:creationId xmlns:a16="http://schemas.microsoft.com/office/drawing/2014/main" id="{1EDB3B1A-CAA1-814F-A4BF-094BAFAF7AF1}"/>
              </a:ext>
            </a:extLst>
          </p:cNvPr>
          <p:cNvSpPr txBox="1"/>
          <p:nvPr/>
        </p:nvSpPr>
        <p:spPr>
          <a:xfrm>
            <a:off x="6438263" y="3810000"/>
            <a:ext cx="1314874" cy="369332"/>
          </a:xfrm>
          <a:prstGeom prst="rect">
            <a:avLst/>
          </a:prstGeom>
          <a:noFill/>
        </p:spPr>
        <p:txBody>
          <a:bodyPr wrap="square" rtlCol="0">
            <a:spAutoFit/>
          </a:bodyPr>
          <a:lstStyle/>
          <a:p>
            <a:r>
              <a:rPr lang="en-US" b="1"/>
              <a:t>Texas 33</a:t>
            </a:r>
          </a:p>
        </p:txBody>
      </p:sp>
      <p:sp>
        <p:nvSpPr>
          <p:cNvPr id="29" name="TextBox 28">
            <a:extLst>
              <a:ext uri="{FF2B5EF4-FFF2-40B4-BE49-F238E27FC236}">
                <a16:creationId xmlns:a16="http://schemas.microsoft.com/office/drawing/2014/main" id="{42F1D3E1-26FD-274B-8B45-40E43DD94022}"/>
              </a:ext>
            </a:extLst>
          </p:cNvPr>
          <p:cNvSpPr txBox="1"/>
          <p:nvPr/>
        </p:nvSpPr>
        <p:spPr>
          <a:xfrm>
            <a:off x="8123533" y="3789812"/>
            <a:ext cx="1091077" cy="369332"/>
          </a:xfrm>
          <a:prstGeom prst="rect">
            <a:avLst/>
          </a:prstGeom>
          <a:noFill/>
        </p:spPr>
        <p:txBody>
          <a:bodyPr wrap="square" rtlCol="0">
            <a:spAutoFit/>
          </a:bodyPr>
          <a:lstStyle/>
          <a:p>
            <a:r>
              <a:rPr lang="en-US" b="1"/>
              <a:t>Texas 35</a:t>
            </a:r>
          </a:p>
        </p:txBody>
      </p:sp>
      <p:pic>
        <p:nvPicPr>
          <p:cNvPr id="19" name="Picture 18">
            <a:extLst>
              <a:ext uri="{FF2B5EF4-FFF2-40B4-BE49-F238E27FC236}">
                <a16:creationId xmlns:a16="http://schemas.microsoft.com/office/drawing/2014/main" id="{D60A1E2C-6288-2B40-9CA3-F0DD91B92B2C}"/>
              </a:ext>
            </a:extLst>
          </p:cNvPr>
          <p:cNvPicPr>
            <a:picLocks noChangeAspect="1"/>
          </p:cNvPicPr>
          <p:nvPr/>
        </p:nvPicPr>
        <p:blipFill>
          <a:blip r:embed="rId8"/>
          <a:stretch>
            <a:fillRect/>
          </a:stretch>
        </p:blipFill>
        <p:spPr>
          <a:xfrm>
            <a:off x="193486" y="3574303"/>
            <a:ext cx="2124070" cy="2679507"/>
          </a:xfrm>
          <a:prstGeom prst="rect">
            <a:avLst/>
          </a:prstGeom>
        </p:spPr>
      </p:pic>
      <p:sp>
        <p:nvSpPr>
          <p:cNvPr id="3" name="TextBox 2">
            <a:extLst>
              <a:ext uri="{FF2B5EF4-FFF2-40B4-BE49-F238E27FC236}">
                <a16:creationId xmlns:a16="http://schemas.microsoft.com/office/drawing/2014/main" id="{D0D0FAE3-8DBB-A941-8FD2-AA3A9A1EE5B4}"/>
              </a:ext>
            </a:extLst>
          </p:cNvPr>
          <p:cNvSpPr txBox="1"/>
          <p:nvPr/>
        </p:nvSpPr>
        <p:spPr>
          <a:xfrm>
            <a:off x="484194" y="3936127"/>
            <a:ext cx="867673" cy="369332"/>
          </a:xfrm>
          <a:prstGeom prst="rect">
            <a:avLst/>
          </a:prstGeom>
          <a:noFill/>
        </p:spPr>
        <p:txBody>
          <a:bodyPr wrap="none" rtlCol="0">
            <a:spAutoFit/>
          </a:bodyPr>
          <a:lstStyle/>
          <a:p>
            <a:r>
              <a:rPr lang="en-US" b="1"/>
              <a:t>Texas 2</a:t>
            </a:r>
          </a:p>
        </p:txBody>
      </p:sp>
      <p:sp>
        <p:nvSpPr>
          <p:cNvPr id="4" name="TextBox 3">
            <a:extLst>
              <a:ext uri="{FF2B5EF4-FFF2-40B4-BE49-F238E27FC236}">
                <a16:creationId xmlns:a16="http://schemas.microsoft.com/office/drawing/2014/main" id="{3383E109-A5DC-A746-935B-9E5001B85DA2}"/>
              </a:ext>
            </a:extLst>
          </p:cNvPr>
          <p:cNvSpPr txBox="1"/>
          <p:nvPr/>
        </p:nvSpPr>
        <p:spPr>
          <a:xfrm>
            <a:off x="6234828" y="4179332"/>
            <a:ext cx="761747" cy="369332"/>
          </a:xfrm>
          <a:prstGeom prst="rect">
            <a:avLst/>
          </a:prstGeom>
          <a:noFill/>
        </p:spPr>
        <p:txBody>
          <a:bodyPr wrap="none" rtlCol="0">
            <a:spAutoFit/>
          </a:bodyPr>
          <a:lstStyle/>
          <a:p>
            <a:r>
              <a:rPr lang="en-US" b="1"/>
              <a:t>Dallas</a:t>
            </a:r>
          </a:p>
        </p:txBody>
      </p:sp>
      <p:sp>
        <p:nvSpPr>
          <p:cNvPr id="6" name="TextBox 5">
            <a:extLst>
              <a:ext uri="{FF2B5EF4-FFF2-40B4-BE49-F238E27FC236}">
                <a16:creationId xmlns:a16="http://schemas.microsoft.com/office/drawing/2014/main" id="{18AB6D37-6EC5-B84E-A0F4-452B321E2B38}"/>
              </a:ext>
            </a:extLst>
          </p:cNvPr>
          <p:cNvSpPr txBox="1"/>
          <p:nvPr/>
        </p:nvSpPr>
        <p:spPr>
          <a:xfrm>
            <a:off x="4768804" y="4879973"/>
            <a:ext cx="990977" cy="369332"/>
          </a:xfrm>
          <a:prstGeom prst="rect">
            <a:avLst/>
          </a:prstGeom>
          <a:noFill/>
        </p:spPr>
        <p:txBody>
          <a:bodyPr wrap="none" rtlCol="0">
            <a:spAutoFit/>
          </a:bodyPr>
          <a:lstStyle/>
          <a:p>
            <a:r>
              <a:rPr lang="en-US" b="1"/>
              <a:t>Houston</a:t>
            </a:r>
          </a:p>
        </p:txBody>
      </p:sp>
      <p:sp>
        <p:nvSpPr>
          <p:cNvPr id="8" name="TextBox 7">
            <a:extLst>
              <a:ext uri="{FF2B5EF4-FFF2-40B4-BE49-F238E27FC236}">
                <a16:creationId xmlns:a16="http://schemas.microsoft.com/office/drawing/2014/main" id="{6347F0A2-E0EC-0643-AFF7-713EA272EFE3}"/>
              </a:ext>
            </a:extLst>
          </p:cNvPr>
          <p:cNvSpPr txBox="1"/>
          <p:nvPr/>
        </p:nvSpPr>
        <p:spPr>
          <a:xfrm>
            <a:off x="2496170" y="4361998"/>
            <a:ext cx="990977" cy="369332"/>
          </a:xfrm>
          <a:prstGeom prst="rect">
            <a:avLst/>
          </a:prstGeom>
          <a:noFill/>
        </p:spPr>
        <p:txBody>
          <a:bodyPr wrap="none" rtlCol="0">
            <a:spAutoFit/>
          </a:bodyPr>
          <a:lstStyle/>
          <a:p>
            <a:r>
              <a:rPr lang="en-US" b="1"/>
              <a:t>Houston</a:t>
            </a:r>
          </a:p>
        </p:txBody>
      </p:sp>
      <p:sp>
        <p:nvSpPr>
          <p:cNvPr id="10" name="TextBox 9">
            <a:extLst>
              <a:ext uri="{FF2B5EF4-FFF2-40B4-BE49-F238E27FC236}">
                <a16:creationId xmlns:a16="http://schemas.microsoft.com/office/drawing/2014/main" id="{6C3E2C25-284D-4142-BF04-E2D54957DC76}"/>
              </a:ext>
            </a:extLst>
          </p:cNvPr>
          <p:cNvSpPr txBox="1"/>
          <p:nvPr/>
        </p:nvSpPr>
        <p:spPr>
          <a:xfrm>
            <a:off x="1067114" y="5304022"/>
            <a:ext cx="990977" cy="369332"/>
          </a:xfrm>
          <a:prstGeom prst="rect">
            <a:avLst/>
          </a:prstGeom>
          <a:noFill/>
        </p:spPr>
        <p:txBody>
          <a:bodyPr wrap="none" rtlCol="0">
            <a:spAutoFit/>
          </a:bodyPr>
          <a:lstStyle/>
          <a:p>
            <a:r>
              <a:rPr lang="en-US" b="1"/>
              <a:t>Houston</a:t>
            </a:r>
          </a:p>
        </p:txBody>
      </p:sp>
      <p:sp>
        <p:nvSpPr>
          <p:cNvPr id="13" name="TextBox 12">
            <a:extLst>
              <a:ext uri="{FF2B5EF4-FFF2-40B4-BE49-F238E27FC236}">
                <a16:creationId xmlns:a16="http://schemas.microsoft.com/office/drawing/2014/main" id="{FC6EC3AB-7613-6445-B052-AA95BE0FA0D8}"/>
              </a:ext>
            </a:extLst>
          </p:cNvPr>
          <p:cNvSpPr txBox="1"/>
          <p:nvPr/>
        </p:nvSpPr>
        <p:spPr>
          <a:xfrm>
            <a:off x="10349344" y="5673354"/>
            <a:ext cx="1496435" cy="584775"/>
          </a:xfrm>
          <a:prstGeom prst="rect">
            <a:avLst/>
          </a:prstGeom>
          <a:noFill/>
        </p:spPr>
        <p:txBody>
          <a:bodyPr wrap="none" rtlCol="0">
            <a:spAutoFit/>
          </a:bodyPr>
          <a:lstStyle/>
          <a:p>
            <a:r>
              <a:rPr lang="en-US" sz="1600" b="1"/>
              <a:t>San Antonio to </a:t>
            </a:r>
          </a:p>
          <a:p>
            <a:r>
              <a:rPr lang="en-US" sz="1600" b="1"/>
              <a:t>Mexico</a:t>
            </a:r>
          </a:p>
        </p:txBody>
      </p:sp>
      <p:pic>
        <p:nvPicPr>
          <p:cNvPr id="11" name="Picture 10">
            <a:extLst>
              <a:ext uri="{FF2B5EF4-FFF2-40B4-BE49-F238E27FC236}">
                <a16:creationId xmlns:a16="http://schemas.microsoft.com/office/drawing/2014/main" id="{73607C2C-E9C1-7C4E-AFC7-8CF60E6678EC}"/>
              </a:ext>
            </a:extLst>
          </p:cNvPr>
          <p:cNvPicPr>
            <a:picLocks noChangeAspect="1"/>
          </p:cNvPicPr>
          <p:nvPr/>
        </p:nvPicPr>
        <p:blipFill>
          <a:blip r:embed="rId9"/>
          <a:stretch>
            <a:fillRect/>
          </a:stretch>
        </p:blipFill>
        <p:spPr>
          <a:xfrm>
            <a:off x="0" y="-9651"/>
            <a:ext cx="2705100" cy="774700"/>
          </a:xfrm>
          <a:prstGeom prst="rect">
            <a:avLst/>
          </a:prstGeom>
        </p:spPr>
      </p:pic>
      <p:sp>
        <p:nvSpPr>
          <p:cNvPr id="14" name="Slide Number Placeholder 13">
            <a:extLst>
              <a:ext uri="{FF2B5EF4-FFF2-40B4-BE49-F238E27FC236}">
                <a16:creationId xmlns:a16="http://schemas.microsoft.com/office/drawing/2014/main" id="{9B44C23E-C2F2-5543-98E7-1D4387D1F941}"/>
              </a:ext>
            </a:extLst>
          </p:cNvPr>
          <p:cNvSpPr>
            <a:spLocks noGrp="1"/>
          </p:cNvSpPr>
          <p:nvPr>
            <p:ph type="sldNum" sz="quarter" idx="12"/>
          </p:nvPr>
        </p:nvSpPr>
        <p:spPr/>
        <p:txBody>
          <a:bodyPr/>
          <a:lstStyle/>
          <a:p>
            <a:fld id="{660C366F-479B-A64C-85B9-34544106605E}" type="slidenum">
              <a:rPr lang="en-US" smtClean="0"/>
              <a:t>11</a:t>
            </a:fld>
            <a:endParaRPr lang="en-US"/>
          </a:p>
        </p:txBody>
      </p:sp>
    </p:spTree>
    <p:extLst>
      <p:ext uri="{BB962C8B-B14F-4D97-AF65-F5344CB8AC3E}">
        <p14:creationId xmlns:p14="http://schemas.microsoft.com/office/powerpoint/2010/main" val="359842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3C3FB-EE52-EF4C-9047-A4A9C20CD129}"/>
              </a:ext>
            </a:extLst>
          </p:cNvPr>
          <p:cNvSpPr>
            <a:spLocks noGrp="1"/>
          </p:cNvSpPr>
          <p:nvPr>
            <p:ph type="title"/>
          </p:nvPr>
        </p:nvSpPr>
        <p:spPr>
          <a:xfrm>
            <a:off x="838200" y="465138"/>
            <a:ext cx="10515600" cy="1240569"/>
          </a:xfrm>
        </p:spPr>
        <p:txBody>
          <a:bodyPr>
            <a:normAutofit/>
          </a:bodyPr>
          <a:lstStyle/>
          <a:p>
            <a:pPr algn="ctr"/>
            <a:r>
              <a:rPr lang="en-US" sz="3200" b="1"/>
              <a:t>Packing Minorities in Michigan</a:t>
            </a:r>
          </a:p>
        </p:txBody>
      </p:sp>
      <p:pic>
        <p:nvPicPr>
          <p:cNvPr id="4" name="Content Placeholder 3" descr="A close up of a map&#10;&#10;Description automatically generated">
            <a:extLst>
              <a:ext uri="{FF2B5EF4-FFF2-40B4-BE49-F238E27FC236}">
                <a16:creationId xmlns:a16="http://schemas.microsoft.com/office/drawing/2014/main" id="{F4283CAC-AD87-3A4D-B3A2-5F7CDE231B94}"/>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451337" y="4195243"/>
            <a:ext cx="4676774" cy="2585323"/>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705AAB0B-976D-9B4F-9921-08F42D81A55F}"/>
              </a:ext>
            </a:extLst>
          </p:cNvPr>
          <p:cNvPicPr/>
          <p:nvPr/>
        </p:nvPicPr>
        <p:blipFill>
          <a:blip r:embed="rId4">
            <a:extLst>
              <a:ext uri="{28A0092B-C50C-407E-A947-70E740481C1C}">
                <a14:useLocalDpi xmlns:a14="http://schemas.microsoft.com/office/drawing/2010/main" val="0"/>
              </a:ext>
            </a:extLst>
          </a:blip>
          <a:stretch>
            <a:fillRect/>
          </a:stretch>
        </p:blipFill>
        <p:spPr>
          <a:xfrm>
            <a:off x="5960533" y="4466877"/>
            <a:ext cx="5117041" cy="2190597"/>
          </a:xfrm>
          <a:prstGeom prst="rect">
            <a:avLst/>
          </a:prstGeom>
        </p:spPr>
      </p:pic>
      <p:sp>
        <p:nvSpPr>
          <p:cNvPr id="6" name="TextBox 5">
            <a:extLst>
              <a:ext uri="{FF2B5EF4-FFF2-40B4-BE49-F238E27FC236}">
                <a16:creationId xmlns:a16="http://schemas.microsoft.com/office/drawing/2014/main" id="{29FBFFA9-22F1-B240-AA82-E0FE6A4F70DA}"/>
              </a:ext>
            </a:extLst>
          </p:cNvPr>
          <p:cNvSpPr txBox="1"/>
          <p:nvPr/>
        </p:nvSpPr>
        <p:spPr>
          <a:xfrm>
            <a:off x="1114425" y="5772150"/>
            <a:ext cx="2075393" cy="400110"/>
          </a:xfrm>
          <a:prstGeom prst="rect">
            <a:avLst/>
          </a:prstGeom>
          <a:noFill/>
        </p:spPr>
        <p:txBody>
          <a:bodyPr wrap="square" rtlCol="0">
            <a:spAutoFit/>
          </a:bodyPr>
          <a:lstStyle/>
          <a:p>
            <a:r>
              <a:rPr lang="en-US" sz="2000" b="1"/>
              <a:t>Michigan #13</a:t>
            </a:r>
          </a:p>
        </p:txBody>
      </p:sp>
      <p:sp>
        <p:nvSpPr>
          <p:cNvPr id="7" name="TextBox 6">
            <a:extLst>
              <a:ext uri="{FF2B5EF4-FFF2-40B4-BE49-F238E27FC236}">
                <a16:creationId xmlns:a16="http://schemas.microsoft.com/office/drawing/2014/main" id="{05D8E69F-2640-6747-A8E6-636B0459F325}"/>
              </a:ext>
            </a:extLst>
          </p:cNvPr>
          <p:cNvSpPr txBox="1"/>
          <p:nvPr/>
        </p:nvSpPr>
        <p:spPr>
          <a:xfrm>
            <a:off x="5672138" y="5802928"/>
            <a:ext cx="2252662" cy="369332"/>
          </a:xfrm>
          <a:prstGeom prst="rect">
            <a:avLst/>
          </a:prstGeom>
          <a:noFill/>
        </p:spPr>
        <p:txBody>
          <a:bodyPr wrap="square" rtlCol="0">
            <a:spAutoFit/>
          </a:bodyPr>
          <a:lstStyle/>
          <a:p>
            <a:r>
              <a:rPr lang="en-US" b="1"/>
              <a:t>Michigan # 14</a:t>
            </a:r>
          </a:p>
        </p:txBody>
      </p:sp>
      <p:sp>
        <p:nvSpPr>
          <p:cNvPr id="9" name="TextBox 8">
            <a:extLst>
              <a:ext uri="{FF2B5EF4-FFF2-40B4-BE49-F238E27FC236}">
                <a16:creationId xmlns:a16="http://schemas.microsoft.com/office/drawing/2014/main" id="{4A14190B-2576-EB48-98CD-B4472BDA47F7}"/>
              </a:ext>
            </a:extLst>
          </p:cNvPr>
          <p:cNvSpPr txBox="1"/>
          <p:nvPr/>
        </p:nvSpPr>
        <p:spPr>
          <a:xfrm>
            <a:off x="609601" y="1881554"/>
            <a:ext cx="11435862" cy="2031325"/>
          </a:xfrm>
          <a:prstGeom prst="rect">
            <a:avLst/>
          </a:prstGeom>
          <a:noFill/>
        </p:spPr>
        <p:txBody>
          <a:bodyPr wrap="square" rtlCol="0">
            <a:spAutoFit/>
          </a:bodyPr>
          <a:lstStyle/>
          <a:p>
            <a:r>
              <a:rPr lang="en-US" b="1"/>
              <a:t>A favorite game is to pack minorities together to limit their political impact. </a:t>
            </a:r>
          </a:p>
          <a:p>
            <a:endParaRPr lang="en-US"/>
          </a:p>
          <a:p>
            <a:r>
              <a:rPr lang="en-US"/>
              <a:t>Republicans gerrymandered districts for minority Democrats around Detroit. </a:t>
            </a:r>
          </a:p>
          <a:p>
            <a:endParaRPr lang="en-US"/>
          </a:p>
          <a:p>
            <a:pPr marL="285750" indent="-285750">
              <a:buFont typeface="Arial" panose="020B0604020202020204" pitchFamily="34" charset="0"/>
              <a:buChar char="•"/>
            </a:pPr>
            <a:r>
              <a:rPr lang="en-US"/>
              <a:t>The huge margins by which Democrats have won these districts (378,600 in 2020) enabled Republicans to win more Congressional seats with fewer Congressional votes. </a:t>
            </a:r>
            <a:endParaRPr lang="en-US" b="1"/>
          </a:p>
          <a:p>
            <a:pPr marL="285750" indent="-285750">
              <a:buFont typeface="Arial" panose="020B0604020202020204" pitchFamily="34" charset="0"/>
              <a:buChar char="•"/>
            </a:pPr>
            <a:endParaRPr lang="en-US"/>
          </a:p>
        </p:txBody>
      </p:sp>
      <p:pic>
        <p:nvPicPr>
          <p:cNvPr id="11" name="Picture 10"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5"/>
          <a:stretch>
            <a:fillRect/>
          </a:stretch>
        </p:blipFill>
        <p:spPr>
          <a:xfrm>
            <a:off x="-30393" y="-63907"/>
            <a:ext cx="2700338" cy="775726"/>
          </a:xfrm>
          <a:prstGeom prst="rect">
            <a:avLst/>
          </a:prstGeom>
        </p:spPr>
      </p:pic>
      <p:sp>
        <p:nvSpPr>
          <p:cNvPr id="3" name="Slide Number Placeholder 2">
            <a:extLst>
              <a:ext uri="{FF2B5EF4-FFF2-40B4-BE49-F238E27FC236}">
                <a16:creationId xmlns:a16="http://schemas.microsoft.com/office/drawing/2014/main" id="{A8B569D6-181D-B448-863E-DDE825CCDAEA}"/>
              </a:ext>
            </a:extLst>
          </p:cNvPr>
          <p:cNvSpPr>
            <a:spLocks noGrp="1"/>
          </p:cNvSpPr>
          <p:nvPr>
            <p:ph type="sldNum" sz="quarter" idx="12"/>
          </p:nvPr>
        </p:nvSpPr>
        <p:spPr/>
        <p:txBody>
          <a:bodyPr/>
          <a:lstStyle/>
          <a:p>
            <a:fld id="{660C366F-479B-A64C-85B9-34544106605E}" type="slidenum">
              <a:rPr lang="en-US" smtClean="0"/>
              <a:t>12</a:t>
            </a:fld>
            <a:endParaRPr lang="en-US"/>
          </a:p>
        </p:txBody>
      </p:sp>
    </p:spTree>
    <p:extLst>
      <p:ext uri="{BB962C8B-B14F-4D97-AF65-F5344CB8AC3E}">
        <p14:creationId xmlns:p14="http://schemas.microsoft.com/office/powerpoint/2010/main" val="282452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BBA7-CDCF-CB45-8D98-A3F31598153B}"/>
              </a:ext>
            </a:extLst>
          </p:cNvPr>
          <p:cNvSpPr>
            <a:spLocks noGrp="1"/>
          </p:cNvSpPr>
          <p:nvPr>
            <p:ph type="title"/>
          </p:nvPr>
        </p:nvSpPr>
        <p:spPr>
          <a:xfrm>
            <a:off x="282388" y="1092811"/>
            <a:ext cx="11310897" cy="685800"/>
          </a:xfrm>
        </p:spPr>
        <p:txBody>
          <a:bodyPr>
            <a:normAutofit/>
          </a:bodyPr>
          <a:lstStyle/>
          <a:p>
            <a:pPr algn="ctr"/>
            <a:r>
              <a:rPr lang="en-US" sz="3600" b="1"/>
              <a:t>Earmuffs and Dragon Eating a Kangaroo</a:t>
            </a:r>
          </a:p>
        </p:txBody>
      </p:sp>
      <p:pic>
        <p:nvPicPr>
          <p:cNvPr id="4" name="Content Placeholder 3" descr="A close up of a map&#10;&#10;Description automatically generated">
            <a:extLst>
              <a:ext uri="{FF2B5EF4-FFF2-40B4-BE49-F238E27FC236}">
                <a16:creationId xmlns:a16="http://schemas.microsoft.com/office/drawing/2014/main" id="{FDC52781-465A-DD40-9D2A-B52387875DD1}"/>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8653197" y="4138417"/>
            <a:ext cx="3538803" cy="2506660"/>
          </a:xfrm>
          <a:prstGeom prst="rect">
            <a:avLst/>
          </a:prstGeom>
        </p:spPr>
      </p:pic>
      <p:sp>
        <p:nvSpPr>
          <p:cNvPr id="7" name="TextBox 6">
            <a:extLst>
              <a:ext uri="{FF2B5EF4-FFF2-40B4-BE49-F238E27FC236}">
                <a16:creationId xmlns:a16="http://schemas.microsoft.com/office/drawing/2014/main" id="{E32622A5-EDD8-8441-801E-89C0465E97F2}"/>
              </a:ext>
            </a:extLst>
          </p:cNvPr>
          <p:cNvSpPr txBox="1"/>
          <p:nvPr/>
        </p:nvSpPr>
        <p:spPr>
          <a:xfrm rot="21392507">
            <a:off x="9123644" y="5686365"/>
            <a:ext cx="1350667" cy="400110"/>
          </a:xfrm>
          <a:prstGeom prst="rect">
            <a:avLst/>
          </a:prstGeom>
          <a:noFill/>
        </p:spPr>
        <p:txBody>
          <a:bodyPr wrap="square" rtlCol="0">
            <a:spAutoFit/>
          </a:bodyPr>
          <a:lstStyle/>
          <a:p>
            <a:r>
              <a:rPr lang="en-US" sz="2000" b="1"/>
              <a:t>Illinois #7</a:t>
            </a:r>
          </a:p>
        </p:txBody>
      </p:sp>
      <p:sp>
        <p:nvSpPr>
          <p:cNvPr id="8" name="TextBox 7">
            <a:extLst>
              <a:ext uri="{FF2B5EF4-FFF2-40B4-BE49-F238E27FC236}">
                <a16:creationId xmlns:a16="http://schemas.microsoft.com/office/drawing/2014/main" id="{26C9A68F-E7C1-5145-866A-05598C482233}"/>
              </a:ext>
            </a:extLst>
          </p:cNvPr>
          <p:cNvSpPr txBox="1"/>
          <p:nvPr/>
        </p:nvSpPr>
        <p:spPr>
          <a:xfrm>
            <a:off x="282387" y="2070847"/>
            <a:ext cx="7652353" cy="4339650"/>
          </a:xfrm>
          <a:prstGeom prst="rect">
            <a:avLst/>
          </a:prstGeom>
          <a:noFill/>
        </p:spPr>
        <p:txBody>
          <a:bodyPr wrap="square" rtlCol="0">
            <a:spAutoFit/>
          </a:bodyPr>
          <a:lstStyle/>
          <a:p>
            <a:pPr marL="0" lvl="1"/>
            <a:r>
              <a:rPr lang="en-US" sz="2000"/>
              <a:t>The talented artists in Illinois packed Hispanics into the earmuff district #4  and Blacks into the Dragon Eating the Kangaroo district #7.</a:t>
            </a:r>
          </a:p>
          <a:p>
            <a:pPr marL="342900" lvl="1" indent="-342900">
              <a:spcBef>
                <a:spcPts val="1200"/>
              </a:spcBef>
              <a:buFont typeface="Arial" panose="020B0604020202020204" pitchFamily="34" charset="0"/>
              <a:buChar char="•"/>
            </a:pPr>
            <a:r>
              <a:rPr lang="en-US" sz="2000"/>
              <a:t>The Earmuff district is often no more than one block wide, and </a:t>
            </a:r>
          </a:p>
          <a:p>
            <a:pPr marL="342900" lvl="1" indent="-342900">
              <a:buFont typeface="Arial" panose="020B0604020202020204" pitchFamily="34" charset="0"/>
              <a:buChar char="•"/>
            </a:pPr>
            <a:r>
              <a:rPr lang="en-US" sz="2000"/>
              <a:t>the Dragon Eating the Kangaroo District pulls in all the people on the south side of Chicago.</a:t>
            </a:r>
          </a:p>
          <a:p>
            <a:pPr lvl="1" indent="-457200">
              <a:buFont typeface="Arial" panose="020B0604020202020204" pitchFamily="34" charset="0"/>
              <a:buChar char="•"/>
            </a:pPr>
            <a:endParaRPr lang="en-US" sz="2000"/>
          </a:p>
          <a:p>
            <a:pPr marL="342900" lvl="1" indent="-342900">
              <a:buFont typeface="Arial" panose="020B0604020202020204" pitchFamily="34" charset="0"/>
              <a:buChar char="•"/>
            </a:pPr>
            <a:r>
              <a:rPr lang="en-US" sz="2000"/>
              <a:t>Minority candidates won these districts with over 80% of the vote.</a:t>
            </a:r>
          </a:p>
          <a:p>
            <a:pPr marL="342900" lvl="1" indent="-342900">
              <a:spcBef>
                <a:spcPts val="1200"/>
              </a:spcBef>
              <a:buFont typeface="Arial" panose="020B0604020202020204" pitchFamily="34" charset="0"/>
              <a:buChar char="•"/>
            </a:pPr>
            <a:r>
              <a:rPr lang="en-US" sz="2000"/>
              <a:t>By gerrymandering them in these districts, Democrats were diluted in neighboring districts. </a:t>
            </a:r>
          </a:p>
          <a:p>
            <a:pPr lvl="1" indent="-457200">
              <a:buFont typeface="+mj-lt"/>
              <a:buAutoNum type="arabicPeriod"/>
            </a:pPr>
            <a:endParaRPr lang="en-US" sz="2000"/>
          </a:p>
          <a:p>
            <a:endParaRPr lang="en-US" sz="2000"/>
          </a:p>
          <a:p>
            <a:endParaRPr lang="en-US"/>
          </a:p>
          <a:p>
            <a:endParaRPr lang="en-US"/>
          </a:p>
        </p:txBody>
      </p:sp>
      <p:pic>
        <p:nvPicPr>
          <p:cNvPr id="9" name="Content Placeholder 3" descr="A close up of a map&#10;&#10;Description automatically generated">
            <a:extLst>
              <a:ext uri="{FF2B5EF4-FFF2-40B4-BE49-F238E27FC236}">
                <a16:creationId xmlns:a16="http://schemas.microsoft.com/office/drawing/2014/main" id="{B520944F-D7E1-184C-8B26-B84475A505E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653197" y="1753844"/>
            <a:ext cx="3538803" cy="1934149"/>
          </a:xfrm>
          <a:prstGeom prst="rect">
            <a:avLst/>
          </a:prstGeom>
        </p:spPr>
      </p:pic>
      <p:sp>
        <p:nvSpPr>
          <p:cNvPr id="3" name="TextBox 2">
            <a:extLst>
              <a:ext uri="{FF2B5EF4-FFF2-40B4-BE49-F238E27FC236}">
                <a16:creationId xmlns:a16="http://schemas.microsoft.com/office/drawing/2014/main" id="{90E0CD65-869D-B240-B4EE-0C822342F6AB}"/>
              </a:ext>
            </a:extLst>
          </p:cNvPr>
          <p:cNvSpPr txBox="1"/>
          <p:nvPr/>
        </p:nvSpPr>
        <p:spPr>
          <a:xfrm>
            <a:off x="8772939" y="2143025"/>
            <a:ext cx="1119205" cy="369332"/>
          </a:xfrm>
          <a:prstGeom prst="rect">
            <a:avLst/>
          </a:prstGeom>
          <a:noFill/>
        </p:spPr>
        <p:txBody>
          <a:bodyPr wrap="square" rtlCol="0">
            <a:spAutoFit/>
          </a:bodyPr>
          <a:lstStyle/>
          <a:p>
            <a:r>
              <a:rPr lang="en-US" b="1"/>
              <a:t>Illinois #4</a:t>
            </a:r>
          </a:p>
        </p:txBody>
      </p:sp>
      <p:pic>
        <p:nvPicPr>
          <p:cNvPr id="11" name="Picture 10"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5"/>
          <a:stretch>
            <a:fillRect/>
          </a:stretch>
        </p:blipFill>
        <p:spPr>
          <a:xfrm>
            <a:off x="0" y="-20446"/>
            <a:ext cx="2700338" cy="775726"/>
          </a:xfrm>
          <a:prstGeom prst="rect">
            <a:avLst/>
          </a:prstGeom>
        </p:spPr>
      </p:pic>
      <p:sp>
        <p:nvSpPr>
          <p:cNvPr id="5" name="Slide Number Placeholder 4">
            <a:extLst>
              <a:ext uri="{FF2B5EF4-FFF2-40B4-BE49-F238E27FC236}">
                <a16:creationId xmlns:a16="http://schemas.microsoft.com/office/drawing/2014/main" id="{6940A800-F7C9-4941-876E-85B4C19B2EA3}"/>
              </a:ext>
            </a:extLst>
          </p:cNvPr>
          <p:cNvSpPr>
            <a:spLocks noGrp="1"/>
          </p:cNvSpPr>
          <p:nvPr>
            <p:ph type="sldNum" sz="quarter" idx="12"/>
          </p:nvPr>
        </p:nvSpPr>
        <p:spPr/>
        <p:txBody>
          <a:bodyPr/>
          <a:lstStyle/>
          <a:p>
            <a:fld id="{660C366F-479B-A64C-85B9-34544106605E}" type="slidenum">
              <a:rPr lang="en-US" smtClean="0"/>
              <a:t>13</a:t>
            </a:fld>
            <a:endParaRPr lang="en-US"/>
          </a:p>
        </p:txBody>
      </p:sp>
    </p:spTree>
    <p:extLst>
      <p:ext uri="{BB962C8B-B14F-4D97-AF65-F5344CB8AC3E}">
        <p14:creationId xmlns:p14="http://schemas.microsoft.com/office/powerpoint/2010/main" val="191205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2F6D-8250-9C44-B549-66960229C446}"/>
              </a:ext>
            </a:extLst>
          </p:cNvPr>
          <p:cNvSpPr>
            <a:spLocks noGrp="1"/>
          </p:cNvSpPr>
          <p:nvPr>
            <p:ph type="title"/>
          </p:nvPr>
        </p:nvSpPr>
        <p:spPr>
          <a:xfrm>
            <a:off x="838200" y="751437"/>
            <a:ext cx="10515600" cy="597144"/>
          </a:xfrm>
        </p:spPr>
        <p:txBody>
          <a:bodyPr>
            <a:normAutofit fontScale="90000"/>
          </a:bodyPr>
          <a:lstStyle/>
          <a:p>
            <a:pPr algn="ctr"/>
            <a:r>
              <a:rPr lang="en-US" b="1"/>
              <a:t>Watch out for Snakes in the Bayou!</a:t>
            </a:r>
          </a:p>
        </p:txBody>
      </p:sp>
      <p:pic>
        <p:nvPicPr>
          <p:cNvPr id="4" name="Content Placeholder 3" descr="A picture containing text, map&#10;&#10;Description automatically generated">
            <a:extLst>
              <a:ext uri="{FF2B5EF4-FFF2-40B4-BE49-F238E27FC236}">
                <a16:creationId xmlns:a16="http://schemas.microsoft.com/office/drawing/2014/main" id="{E50D5EDC-884D-AF4C-9308-631A46A57C61}"/>
              </a:ext>
            </a:extLst>
          </p:cNvPr>
          <p:cNvPicPr>
            <a:picLocks noGrp="1" noChangeAspect="1"/>
          </p:cNvPicPr>
          <p:nvPr>
            <p:ph idx="1"/>
          </p:nvPr>
        </p:nvPicPr>
        <p:blipFill>
          <a:blip r:embed="rId2"/>
          <a:stretch>
            <a:fillRect/>
          </a:stretch>
        </p:blipFill>
        <p:spPr>
          <a:xfrm>
            <a:off x="838199" y="1625051"/>
            <a:ext cx="9202615" cy="1542744"/>
          </a:xfrm>
          <a:prstGeom prst="rect">
            <a:avLst/>
          </a:prstGeom>
        </p:spPr>
      </p:pic>
      <p:sp>
        <p:nvSpPr>
          <p:cNvPr id="6" name="TextBox 5">
            <a:extLst>
              <a:ext uri="{FF2B5EF4-FFF2-40B4-BE49-F238E27FC236}">
                <a16:creationId xmlns:a16="http://schemas.microsoft.com/office/drawing/2014/main" id="{9C7E95B4-46A5-F84B-BA7B-13AD158B4EDE}"/>
              </a:ext>
            </a:extLst>
          </p:cNvPr>
          <p:cNvSpPr txBox="1"/>
          <p:nvPr/>
        </p:nvSpPr>
        <p:spPr>
          <a:xfrm>
            <a:off x="838199" y="3167795"/>
            <a:ext cx="10515599" cy="2400657"/>
          </a:xfrm>
          <a:prstGeom prst="rect">
            <a:avLst/>
          </a:prstGeom>
          <a:noFill/>
        </p:spPr>
        <p:txBody>
          <a:bodyPr wrap="square" rtlCol="0">
            <a:spAutoFit/>
          </a:bodyPr>
          <a:lstStyle/>
          <a:p>
            <a:pPr marL="0" lvl="1"/>
            <a:r>
              <a:rPr lang="en-US" sz="2000" b="1"/>
              <a:t>Republicans in Louisiana drew an elongated snake to pack in as many minority residents as possible. They </a:t>
            </a:r>
          </a:p>
          <a:p>
            <a:pPr marL="342900" indent="-342900">
              <a:buFont typeface="Arial" panose="020B0604020202020204" pitchFamily="34" charset="0"/>
              <a:buChar char="•"/>
            </a:pPr>
            <a:r>
              <a:rPr lang="en-US"/>
              <a:t>Moved New Orleans neighborhoods with mostly white residents into District #1</a:t>
            </a:r>
          </a:p>
          <a:p>
            <a:pPr marL="342900" indent="-342900">
              <a:buFont typeface="Arial" panose="020B0604020202020204" pitchFamily="34" charset="0"/>
              <a:buChar char="•"/>
            </a:pPr>
            <a:r>
              <a:rPr lang="en-US"/>
              <a:t>Moved Baton Rouge neighborhoods with mostly Black residents into District #2</a:t>
            </a:r>
          </a:p>
          <a:p>
            <a:pPr marL="342900" indent="-342900">
              <a:buFont typeface="Arial" panose="020B0604020202020204" pitchFamily="34" charset="0"/>
              <a:buChar char="•"/>
            </a:pPr>
            <a:r>
              <a:rPr lang="en-US"/>
              <a:t>After the redistricting, 60% of the people in District #2 are  African Americans.</a:t>
            </a:r>
          </a:p>
          <a:p>
            <a:pPr marL="800100" lvl="1" indent="-342900">
              <a:buFont typeface="Arial" panose="020B0604020202020204" pitchFamily="34" charset="0"/>
              <a:buChar char="•"/>
            </a:pPr>
            <a:r>
              <a:rPr lang="en-US"/>
              <a:t>Other districts in Louisiana have between 14% and 36%..</a:t>
            </a:r>
          </a:p>
          <a:p>
            <a:pPr marL="342900" indent="-342900">
              <a:buFont typeface="Arial" panose="020B0604020202020204" pitchFamily="34" charset="0"/>
              <a:buChar char="•"/>
            </a:pPr>
            <a:r>
              <a:rPr lang="en-US" sz="2000"/>
              <a:t>In 2018, </a:t>
            </a:r>
            <a:r>
              <a:rPr lang="en-US" sz="2000" b="1"/>
              <a:t>t</a:t>
            </a:r>
            <a:r>
              <a:rPr lang="en-US" b="1"/>
              <a:t>he Democrat was elected with no Republican opposition. </a:t>
            </a:r>
          </a:p>
          <a:p>
            <a:pPr marL="342900" indent="-342900">
              <a:buFont typeface="Arial" panose="020B0604020202020204" pitchFamily="34" charset="0"/>
              <a:buChar char="•"/>
            </a:pPr>
            <a:endParaRPr lang="en-US"/>
          </a:p>
        </p:txBody>
      </p:sp>
      <p:sp>
        <p:nvSpPr>
          <p:cNvPr id="7" name="TextBox 6">
            <a:extLst>
              <a:ext uri="{FF2B5EF4-FFF2-40B4-BE49-F238E27FC236}">
                <a16:creationId xmlns:a16="http://schemas.microsoft.com/office/drawing/2014/main" id="{B2AFE03E-5501-344E-BB5B-03721AB9EF74}"/>
              </a:ext>
            </a:extLst>
          </p:cNvPr>
          <p:cNvSpPr txBox="1"/>
          <p:nvPr/>
        </p:nvSpPr>
        <p:spPr>
          <a:xfrm>
            <a:off x="3358662" y="1690688"/>
            <a:ext cx="1766830" cy="461665"/>
          </a:xfrm>
          <a:prstGeom prst="rect">
            <a:avLst/>
          </a:prstGeom>
          <a:noFill/>
        </p:spPr>
        <p:txBody>
          <a:bodyPr wrap="none" rtlCol="0">
            <a:spAutoFit/>
          </a:bodyPr>
          <a:lstStyle/>
          <a:p>
            <a:r>
              <a:rPr lang="en-US" sz="2400" b="1"/>
              <a:t>Louisiana #2</a:t>
            </a:r>
          </a:p>
        </p:txBody>
      </p:sp>
      <p:pic>
        <p:nvPicPr>
          <p:cNvPr id="9" name="Picture 8"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25477"/>
            <a:ext cx="2700338" cy="775726"/>
          </a:xfrm>
          <a:prstGeom prst="rect">
            <a:avLst/>
          </a:prstGeom>
        </p:spPr>
      </p:pic>
      <p:sp>
        <p:nvSpPr>
          <p:cNvPr id="3" name="Slide Number Placeholder 2">
            <a:extLst>
              <a:ext uri="{FF2B5EF4-FFF2-40B4-BE49-F238E27FC236}">
                <a16:creationId xmlns:a16="http://schemas.microsoft.com/office/drawing/2014/main" id="{0102B7C7-1AE4-254E-9B2F-7F3B8DBBC097}"/>
              </a:ext>
            </a:extLst>
          </p:cNvPr>
          <p:cNvSpPr>
            <a:spLocks noGrp="1"/>
          </p:cNvSpPr>
          <p:nvPr>
            <p:ph type="sldNum" sz="quarter" idx="12"/>
          </p:nvPr>
        </p:nvSpPr>
        <p:spPr/>
        <p:txBody>
          <a:bodyPr/>
          <a:lstStyle/>
          <a:p>
            <a:fld id="{660C366F-479B-A64C-85B9-34544106605E}" type="slidenum">
              <a:rPr lang="en-US" smtClean="0"/>
              <a:t>14</a:t>
            </a:fld>
            <a:endParaRPr lang="en-US"/>
          </a:p>
        </p:txBody>
      </p:sp>
    </p:spTree>
    <p:extLst>
      <p:ext uri="{BB962C8B-B14F-4D97-AF65-F5344CB8AC3E}">
        <p14:creationId xmlns:p14="http://schemas.microsoft.com/office/powerpoint/2010/main" val="2480807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F665-7109-D943-98F0-F55BBEF1BA7A}"/>
              </a:ext>
            </a:extLst>
          </p:cNvPr>
          <p:cNvSpPr>
            <a:spLocks noGrp="1"/>
          </p:cNvSpPr>
          <p:nvPr>
            <p:ph type="title"/>
          </p:nvPr>
        </p:nvSpPr>
        <p:spPr>
          <a:xfrm>
            <a:off x="838200" y="685801"/>
            <a:ext cx="10515600" cy="791306"/>
          </a:xfrm>
        </p:spPr>
        <p:txBody>
          <a:bodyPr>
            <a:normAutofit/>
          </a:bodyPr>
          <a:lstStyle/>
          <a:p>
            <a:pPr algn="ctr"/>
            <a:r>
              <a:rPr lang="en-US" sz="3600" b="1"/>
              <a:t>Snakes in Florida are not just in the Everglades</a:t>
            </a:r>
          </a:p>
        </p:txBody>
      </p:sp>
      <p:sp>
        <p:nvSpPr>
          <p:cNvPr id="6" name="TextBox 5">
            <a:extLst>
              <a:ext uri="{FF2B5EF4-FFF2-40B4-BE49-F238E27FC236}">
                <a16:creationId xmlns:a16="http://schemas.microsoft.com/office/drawing/2014/main" id="{EC795BA7-D4DA-8140-9717-26F7362EFD15}"/>
              </a:ext>
            </a:extLst>
          </p:cNvPr>
          <p:cNvSpPr txBox="1"/>
          <p:nvPr/>
        </p:nvSpPr>
        <p:spPr>
          <a:xfrm>
            <a:off x="311638" y="1477107"/>
            <a:ext cx="7619024" cy="4862870"/>
          </a:xfrm>
          <a:prstGeom prst="rect">
            <a:avLst/>
          </a:prstGeom>
          <a:noFill/>
        </p:spPr>
        <p:txBody>
          <a:bodyPr wrap="square" rtlCol="0">
            <a:spAutoFit/>
          </a:bodyPr>
          <a:lstStyle/>
          <a:p>
            <a:r>
              <a:rPr lang="en-US" sz="2000" b="1"/>
              <a:t>Legislators like to draw snakes. </a:t>
            </a:r>
          </a:p>
          <a:p>
            <a:pPr marL="342900" indent="-342900">
              <a:buFont typeface="Arial" panose="020B0604020202020204" pitchFamily="34" charset="0"/>
              <a:buChar char="•"/>
            </a:pPr>
            <a:r>
              <a:rPr lang="en-US" sz="2000"/>
              <a:t>In Florida, they packed every minority they could find into #5.  </a:t>
            </a:r>
          </a:p>
          <a:p>
            <a:pPr marL="800100" lvl="1" indent="-342900">
              <a:buFont typeface="Arial" panose="020B0604020202020204" pitchFamily="34" charset="0"/>
              <a:buChar char="•"/>
            </a:pPr>
            <a:r>
              <a:rPr lang="en-US"/>
              <a:t>District #5 had a compactness of 3.8% compared to Republican District #10 with 20%.</a:t>
            </a:r>
          </a:p>
          <a:p>
            <a:pPr marL="342900" indent="-342900">
              <a:spcBef>
                <a:spcPts val="1200"/>
              </a:spcBef>
              <a:buFont typeface="Arial" panose="020B0604020202020204" pitchFamily="34" charset="0"/>
              <a:buChar char="•"/>
            </a:pPr>
            <a:r>
              <a:rPr lang="en-US"/>
              <a:t>Democrats brought a lawsuit against the drawing of this district. </a:t>
            </a:r>
          </a:p>
          <a:p>
            <a:pPr marL="800100" lvl="1" indent="-342900">
              <a:buFont typeface="Arial" panose="020B0604020202020204" pitchFamily="34" charset="0"/>
              <a:buChar char="•"/>
            </a:pPr>
            <a:r>
              <a:rPr lang="en-US"/>
              <a:t>In 2014, the Florida Circuit Court ordered Florida to redraw the maps. </a:t>
            </a:r>
          </a:p>
          <a:p>
            <a:pPr marL="800100" lvl="1" indent="-342900">
              <a:buFont typeface="Arial" panose="020B0604020202020204" pitchFamily="34" charset="0"/>
              <a:buChar char="•"/>
            </a:pPr>
            <a:r>
              <a:rPr lang="en-US"/>
              <a:t>The Democratic Congresswoman blasted the judge’s ruling as being prejudiced against minorities.</a:t>
            </a:r>
            <a:endParaRPr lang="en-US" sz="2000" i="1"/>
          </a:p>
          <a:p>
            <a:pPr marL="742950" lvl="1" indent="-285750">
              <a:buFont typeface="Arial" panose="020B0604020202020204" pitchFamily="34" charset="0"/>
              <a:buChar char="•"/>
            </a:pPr>
            <a:r>
              <a:rPr lang="en-US"/>
              <a:t>Unfortunately for this Congresswoman, Florida #5 was redistricted, she was indicted on 22 counts, and lost in a primary.</a:t>
            </a: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b="1"/>
          </a:p>
          <a:p>
            <a:pPr marL="285750" indent="-285750">
              <a:buFont typeface="Arial" panose="020B0604020202020204" pitchFamily="34" charset="0"/>
              <a:buChar char="•"/>
            </a:pPr>
            <a:r>
              <a:rPr lang="en-US" sz="2000" b="1"/>
              <a:t>Gerrymandering benefits both the party in control and the member of the other party that holds the gerrymandered seat.</a:t>
            </a:r>
          </a:p>
          <a:p>
            <a:pPr marL="800100" lvl="1" indent="-342900">
              <a:buFont typeface="Arial" panose="020B0604020202020204" pitchFamily="34" charset="0"/>
              <a:buChar char="•"/>
            </a:pPr>
            <a:endParaRPr lang="en-US" sz="2000"/>
          </a:p>
          <a:p>
            <a:pPr marL="342900" indent="-342900">
              <a:buFont typeface="Arial" panose="020B0604020202020204" pitchFamily="34" charset="0"/>
              <a:buChar char="•"/>
            </a:pPr>
            <a:endParaRPr lang="en-US" sz="2000"/>
          </a:p>
        </p:txBody>
      </p:sp>
      <p:pic>
        <p:nvPicPr>
          <p:cNvPr id="4" name="Content Placeholder 3">
            <a:extLst>
              <a:ext uri="{FF2B5EF4-FFF2-40B4-BE49-F238E27FC236}">
                <a16:creationId xmlns:a16="http://schemas.microsoft.com/office/drawing/2014/main" id="{77048D38-93AF-C242-A6E0-0B8DE0B525FE}"/>
              </a:ext>
            </a:extLst>
          </p:cNvPr>
          <p:cNvPicPr>
            <a:picLocks noGrp="1" noChangeAspect="1"/>
          </p:cNvPicPr>
          <p:nvPr>
            <p:ph idx="1"/>
          </p:nvPr>
        </p:nvPicPr>
        <p:blipFill>
          <a:blip r:embed="rId3"/>
          <a:stretch>
            <a:fillRect/>
          </a:stretch>
        </p:blipFill>
        <p:spPr>
          <a:xfrm>
            <a:off x="8141677" y="1477107"/>
            <a:ext cx="4050323" cy="5130068"/>
          </a:xfrm>
        </p:spPr>
      </p:pic>
      <p:pic>
        <p:nvPicPr>
          <p:cNvPr id="8" name="Picture 7"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4"/>
          <a:stretch>
            <a:fillRect/>
          </a:stretch>
        </p:blipFill>
        <p:spPr>
          <a:xfrm>
            <a:off x="0" y="0"/>
            <a:ext cx="2700338" cy="775726"/>
          </a:xfrm>
          <a:prstGeom prst="rect">
            <a:avLst/>
          </a:prstGeom>
        </p:spPr>
      </p:pic>
      <p:sp>
        <p:nvSpPr>
          <p:cNvPr id="3" name="Slide Number Placeholder 2">
            <a:extLst>
              <a:ext uri="{FF2B5EF4-FFF2-40B4-BE49-F238E27FC236}">
                <a16:creationId xmlns:a16="http://schemas.microsoft.com/office/drawing/2014/main" id="{5AD50BBF-0C06-8946-8F3C-69A35477F6F3}"/>
              </a:ext>
            </a:extLst>
          </p:cNvPr>
          <p:cNvSpPr>
            <a:spLocks noGrp="1"/>
          </p:cNvSpPr>
          <p:nvPr>
            <p:ph type="sldNum" sz="quarter" idx="12"/>
          </p:nvPr>
        </p:nvSpPr>
        <p:spPr/>
        <p:txBody>
          <a:bodyPr/>
          <a:lstStyle/>
          <a:p>
            <a:fld id="{660C366F-479B-A64C-85B9-34544106605E}" type="slidenum">
              <a:rPr lang="en-US" smtClean="0"/>
              <a:t>15</a:t>
            </a:fld>
            <a:endParaRPr lang="en-US"/>
          </a:p>
        </p:txBody>
      </p:sp>
    </p:spTree>
    <p:extLst>
      <p:ext uri="{BB962C8B-B14F-4D97-AF65-F5344CB8AC3E}">
        <p14:creationId xmlns:p14="http://schemas.microsoft.com/office/powerpoint/2010/main" val="2723822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592C7-BE80-E84C-8736-C648BB6C2373}"/>
              </a:ext>
            </a:extLst>
          </p:cNvPr>
          <p:cNvSpPr>
            <a:spLocks noGrp="1"/>
          </p:cNvSpPr>
          <p:nvPr>
            <p:ph type="title"/>
          </p:nvPr>
        </p:nvSpPr>
        <p:spPr/>
        <p:txBody>
          <a:bodyPr>
            <a:normAutofit/>
          </a:bodyPr>
          <a:lstStyle/>
          <a:p>
            <a:pPr algn="ctr"/>
            <a:r>
              <a:rPr lang="en-US" sz="3600" b="1" i="1"/>
              <a:t>Cracking Democrats in Wisconsin</a:t>
            </a:r>
          </a:p>
        </p:txBody>
      </p:sp>
      <p:sp>
        <p:nvSpPr>
          <p:cNvPr id="5" name="TextBox 4">
            <a:extLst>
              <a:ext uri="{FF2B5EF4-FFF2-40B4-BE49-F238E27FC236}">
                <a16:creationId xmlns:a16="http://schemas.microsoft.com/office/drawing/2014/main" id="{979D1BA6-3FA5-1445-8163-FF68006565FD}"/>
              </a:ext>
            </a:extLst>
          </p:cNvPr>
          <p:cNvSpPr txBox="1"/>
          <p:nvPr/>
        </p:nvSpPr>
        <p:spPr>
          <a:xfrm>
            <a:off x="838200" y="1690688"/>
            <a:ext cx="8168640" cy="4062651"/>
          </a:xfrm>
          <a:prstGeom prst="rect">
            <a:avLst/>
          </a:prstGeom>
          <a:noFill/>
        </p:spPr>
        <p:txBody>
          <a:bodyPr wrap="square" rtlCol="0">
            <a:spAutoFit/>
          </a:bodyPr>
          <a:lstStyle/>
          <a:p>
            <a:r>
              <a:rPr lang="en-US" sz="2000" b="1"/>
              <a:t>Packing is the art of putting all members of the other party in one district.</a:t>
            </a:r>
          </a:p>
          <a:p>
            <a:r>
              <a:rPr lang="en-US" sz="2000" b="1"/>
              <a:t>Cracking is the art of splitting them apart to minimize their representation.</a:t>
            </a:r>
          </a:p>
          <a:p>
            <a:endParaRPr lang="en-US" sz="2000" b="1"/>
          </a:p>
          <a:p>
            <a:r>
              <a:rPr lang="en-US"/>
              <a:t>Districting rules recommend cities and counties be kept intact, but this was not the case in Wisconsin.</a:t>
            </a:r>
          </a:p>
          <a:p>
            <a:endParaRPr lang="en-US"/>
          </a:p>
          <a:p>
            <a:r>
              <a:rPr lang="en-US"/>
              <a:t>According to Jones &amp; Bourbeau,* cracking was practiced around Milwaukee. Democratic residents were cracked into Republican leaning suburban districts 13, 14, 15, 20, 22, 23, 24, 82, 83, and 84. Republicans won 9 of these 10 seats in 2018. </a:t>
            </a:r>
          </a:p>
          <a:p>
            <a:endParaRPr lang="en-US"/>
          </a:p>
          <a:p>
            <a:r>
              <a:rPr lang="en-US"/>
              <a:t>This is one reason that Republicans were able to win 63 Assembly seats, compared to 36 for Democrats, while Democrats won 18.3% more votes. </a:t>
            </a:r>
            <a:endParaRPr lang="en-US" b="1"/>
          </a:p>
          <a:p>
            <a:endParaRPr lang="en-US"/>
          </a:p>
          <a:p>
            <a:endParaRPr lang="en-US"/>
          </a:p>
        </p:txBody>
      </p:sp>
      <p:sp>
        <p:nvSpPr>
          <p:cNvPr id="3" name="TextBox 2">
            <a:extLst>
              <a:ext uri="{FF2B5EF4-FFF2-40B4-BE49-F238E27FC236}">
                <a16:creationId xmlns:a16="http://schemas.microsoft.com/office/drawing/2014/main" id="{9D1788B1-0535-C34F-999C-E458FDE1AEC9}"/>
              </a:ext>
            </a:extLst>
          </p:cNvPr>
          <p:cNvSpPr txBox="1"/>
          <p:nvPr/>
        </p:nvSpPr>
        <p:spPr>
          <a:xfrm>
            <a:off x="728749" y="6584335"/>
            <a:ext cx="7705870" cy="246221"/>
          </a:xfrm>
          <a:prstGeom prst="rect">
            <a:avLst/>
          </a:prstGeom>
          <a:noFill/>
        </p:spPr>
        <p:txBody>
          <a:bodyPr wrap="square" rtlCol="0">
            <a:spAutoFit/>
          </a:bodyPr>
          <a:lstStyle/>
          <a:p>
            <a:pPr fontAlgn="t"/>
            <a:r>
              <a:rPr lang="en-US" sz="1000"/>
              <a:t>*Packing, Cracking And The Art Of Gerrymandering Around Milwaukee. Malia Jones &amp; Caitlin Bourbeau. UW Applied Population Lab. June 8, </a:t>
            </a:r>
            <a:r>
              <a:rPr lang="en-US" sz="1000" b="1"/>
              <a:t>2018</a:t>
            </a:r>
            <a:r>
              <a:rPr lang="en-US" sz="1000"/>
              <a:t> </a:t>
            </a:r>
          </a:p>
        </p:txBody>
      </p:sp>
      <p:pic>
        <p:nvPicPr>
          <p:cNvPr id="10" name="Picture 9" descr="Map&#10;&#10;Description automatically generated">
            <a:extLst>
              <a:ext uri="{FF2B5EF4-FFF2-40B4-BE49-F238E27FC236}">
                <a16:creationId xmlns:a16="http://schemas.microsoft.com/office/drawing/2014/main" id="{0C848C7D-BDA9-C048-8511-EA2E1B413214}"/>
              </a:ext>
            </a:extLst>
          </p:cNvPr>
          <p:cNvPicPr>
            <a:picLocks noChangeAspect="1"/>
          </p:cNvPicPr>
          <p:nvPr/>
        </p:nvPicPr>
        <p:blipFill>
          <a:blip r:embed="rId3"/>
          <a:stretch>
            <a:fillRect/>
          </a:stretch>
        </p:blipFill>
        <p:spPr>
          <a:xfrm>
            <a:off x="9753600" y="1027906"/>
            <a:ext cx="2438400" cy="4686301"/>
          </a:xfrm>
          <a:prstGeom prst="rect">
            <a:avLst/>
          </a:prstGeom>
        </p:spPr>
      </p:pic>
      <p:pic>
        <p:nvPicPr>
          <p:cNvPr id="9" name="Picture 8"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4"/>
          <a:stretch>
            <a:fillRect/>
          </a:stretch>
        </p:blipFill>
        <p:spPr>
          <a:xfrm>
            <a:off x="0" y="27444"/>
            <a:ext cx="2700338" cy="775726"/>
          </a:xfrm>
          <a:prstGeom prst="rect">
            <a:avLst/>
          </a:prstGeom>
        </p:spPr>
      </p:pic>
      <p:sp>
        <p:nvSpPr>
          <p:cNvPr id="4" name="Slide Number Placeholder 3">
            <a:extLst>
              <a:ext uri="{FF2B5EF4-FFF2-40B4-BE49-F238E27FC236}">
                <a16:creationId xmlns:a16="http://schemas.microsoft.com/office/drawing/2014/main" id="{271EDA47-69DC-A245-9BA8-1747B6926793}"/>
              </a:ext>
            </a:extLst>
          </p:cNvPr>
          <p:cNvSpPr>
            <a:spLocks noGrp="1"/>
          </p:cNvSpPr>
          <p:nvPr>
            <p:ph type="sldNum" sz="quarter" idx="12"/>
          </p:nvPr>
        </p:nvSpPr>
        <p:spPr/>
        <p:txBody>
          <a:bodyPr/>
          <a:lstStyle/>
          <a:p>
            <a:fld id="{660C366F-479B-A64C-85B9-34544106605E}" type="slidenum">
              <a:rPr lang="en-US" smtClean="0"/>
              <a:t>16</a:t>
            </a:fld>
            <a:endParaRPr lang="en-US"/>
          </a:p>
        </p:txBody>
      </p:sp>
    </p:spTree>
    <p:extLst>
      <p:ext uri="{BB962C8B-B14F-4D97-AF65-F5344CB8AC3E}">
        <p14:creationId xmlns:p14="http://schemas.microsoft.com/office/powerpoint/2010/main" val="3875970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E0DDF-3261-9D46-8AA0-06E82B5C28F5}"/>
              </a:ext>
            </a:extLst>
          </p:cNvPr>
          <p:cNvSpPr>
            <a:spLocks noGrp="1"/>
          </p:cNvSpPr>
          <p:nvPr>
            <p:ph type="title"/>
          </p:nvPr>
        </p:nvSpPr>
        <p:spPr>
          <a:xfrm>
            <a:off x="838200" y="365125"/>
            <a:ext cx="10515600" cy="1260475"/>
          </a:xfrm>
        </p:spPr>
        <p:txBody>
          <a:bodyPr/>
          <a:lstStyle/>
          <a:p>
            <a:pPr algn="ctr"/>
            <a:r>
              <a:rPr lang="en-US" b="1"/>
              <a:t>Chutzpah in North Carolina</a:t>
            </a:r>
            <a:endParaRPr lang="en-US"/>
          </a:p>
        </p:txBody>
      </p:sp>
      <p:sp>
        <p:nvSpPr>
          <p:cNvPr id="3" name="Content Placeholder 2">
            <a:extLst>
              <a:ext uri="{FF2B5EF4-FFF2-40B4-BE49-F238E27FC236}">
                <a16:creationId xmlns:a16="http://schemas.microsoft.com/office/drawing/2014/main" id="{E5E765EA-FC70-0443-9864-76A20519AE83}"/>
              </a:ext>
            </a:extLst>
          </p:cNvPr>
          <p:cNvSpPr>
            <a:spLocks noGrp="1"/>
          </p:cNvSpPr>
          <p:nvPr>
            <p:ph idx="1"/>
          </p:nvPr>
        </p:nvSpPr>
        <p:spPr>
          <a:xfrm>
            <a:off x="596900" y="1494692"/>
            <a:ext cx="11473180" cy="5363308"/>
          </a:xfrm>
        </p:spPr>
        <p:txBody>
          <a:bodyPr>
            <a:normAutofit/>
          </a:bodyPr>
          <a:lstStyle/>
          <a:p>
            <a:pPr marL="0" indent="0">
              <a:buNone/>
            </a:pPr>
            <a:r>
              <a:rPr lang="en-US" sz="2000"/>
              <a:t>Representative David Lewis was not shy about explaining how Republicans gerrymandered in North Carolina. </a:t>
            </a:r>
            <a:r>
              <a:rPr lang="en-US" sz="2000" b="1" i="1"/>
              <a:t>“ I propose we draw the maps to give a partisan advantage to 10 Republicans and 3 Democrats  because I do not believe it’s possible to draw a map with 11 Republicans and 2 Democrats.”*</a:t>
            </a:r>
          </a:p>
          <a:p>
            <a:pPr marL="0" indent="0">
              <a:buNone/>
            </a:pPr>
            <a:r>
              <a:rPr lang="en-US" sz="2000"/>
              <a:t>In 2018 Congressional Elections, both parties won about the same number of votes. Republicans won 10 seats and Democrats won 3, as Lewis had predicted.</a:t>
            </a:r>
          </a:p>
          <a:p>
            <a:r>
              <a:rPr lang="en-US" sz="2000"/>
              <a:t>The map below shows the original three Democratic gerrymandered districts.</a:t>
            </a:r>
          </a:p>
          <a:p>
            <a:pPr lvl="1"/>
            <a:r>
              <a:rPr lang="en-US" sz="1800"/>
              <a:t>The district on the left was at times no wider than a highway lane causing Representative Max </a:t>
            </a:r>
            <a:r>
              <a:rPr lang="en-US" sz="1800" err="1"/>
              <a:t>Blau</a:t>
            </a:r>
            <a:r>
              <a:rPr lang="en-US" sz="1800"/>
              <a:t> to comment, ““If you drove down the interstate with both doors open, you’d kill most of the people in the district.” **</a:t>
            </a:r>
          </a:p>
          <a:p>
            <a:pPr marL="0" indent="0">
              <a:buNone/>
            </a:pPr>
            <a:endParaRPr lang="en-US" sz="2000"/>
          </a:p>
        </p:txBody>
      </p:sp>
      <p:pic>
        <p:nvPicPr>
          <p:cNvPr id="8" name="Picture 7">
            <a:extLst>
              <a:ext uri="{FF2B5EF4-FFF2-40B4-BE49-F238E27FC236}">
                <a16:creationId xmlns:a16="http://schemas.microsoft.com/office/drawing/2014/main" id="{D5FAA53A-763A-554F-B6AB-9003658BBE6D}"/>
              </a:ext>
            </a:extLst>
          </p:cNvPr>
          <p:cNvPicPr>
            <a:picLocks noChangeAspect="1"/>
          </p:cNvPicPr>
          <p:nvPr/>
        </p:nvPicPr>
        <p:blipFill>
          <a:blip r:embed="rId3"/>
          <a:stretch>
            <a:fillRect/>
          </a:stretch>
        </p:blipFill>
        <p:spPr>
          <a:xfrm>
            <a:off x="939799" y="4272456"/>
            <a:ext cx="10655301" cy="2202798"/>
          </a:xfrm>
          <a:prstGeom prst="rect">
            <a:avLst/>
          </a:prstGeom>
        </p:spPr>
      </p:pic>
      <p:sp>
        <p:nvSpPr>
          <p:cNvPr id="4" name="TextBox 3">
            <a:extLst>
              <a:ext uri="{FF2B5EF4-FFF2-40B4-BE49-F238E27FC236}">
                <a16:creationId xmlns:a16="http://schemas.microsoft.com/office/drawing/2014/main" id="{1B648BFA-466D-A34C-A5B9-11D7C11F1CFF}"/>
              </a:ext>
            </a:extLst>
          </p:cNvPr>
          <p:cNvSpPr txBox="1"/>
          <p:nvPr/>
        </p:nvSpPr>
        <p:spPr>
          <a:xfrm>
            <a:off x="838200" y="6611779"/>
            <a:ext cx="4851008" cy="246221"/>
          </a:xfrm>
          <a:prstGeom prst="rect">
            <a:avLst/>
          </a:prstGeom>
          <a:noFill/>
        </p:spPr>
        <p:txBody>
          <a:bodyPr wrap="none" rtlCol="0">
            <a:spAutoFit/>
          </a:bodyPr>
          <a:lstStyle/>
          <a:p>
            <a:r>
              <a:rPr lang="en-US" sz="1000"/>
              <a:t>*The Intercept, Oct. 30, 2019, **The Guardian, Max </a:t>
            </a:r>
            <a:r>
              <a:rPr lang="en-US" sz="1000" err="1"/>
              <a:t>Blau</a:t>
            </a:r>
            <a:r>
              <a:rPr lang="en-US" sz="1000"/>
              <a:t> in North Carolina,  Oct. 19, 2016</a:t>
            </a:r>
          </a:p>
        </p:txBody>
      </p:sp>
      <p:pic>
        <p:nvPicPr>
          <p:cNvPr id="7" name="Picture 6"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4"/>
          <a:stretch>
            <a:fillRect/>
          </a:stretch>
        </p:blipFill>
        <p:spPr>
          <a:xfrm>
            <a:off x="0" y="-22738"/>
            <a:ext cx="2700338" cy="775726"/>
          </a:xfrm>
          <a:prstGeom prst="rect">
            <a:avLst/>
          </a:prstGeom>
        </p:spPr>
      </p:pic>
      <p:sp>
        <p:nvSpPr>
          <p:cNvPr id="5" name="Slide Number Placeholder 4">
            <a:extLst>
              <a:ext uri="{FF2B5EF4-FFF2-40B4-BE49-F238E27FC236}">
                <a16:creationId xmlns:a16="http://schemas.microsoft.com/office/drawing/2014/main" id="{1FAB27AC-F062-7242-8CE8-95ADB0140D61}"/>
              </a:ext>
            </a:extLst>
          </p:cNvPr>
          <p:cNvSpPr>
            <a:spLocks noGrp="1"/>
          </p:cNvSpPr>
          <p:nvPr>
            <p:ph type="sldNum" sz="quarter" idx="12"/>
          </p:nvPr>
        </p:nvSpPr>
        <p:spPr/>
        <p:txBody>
          <a:bodyPr/>
          <a:lstStyle/>
          <a:p>
            <a:fld id="{660C366F-479B-A64C-85B9-34544106605E}" type="slidenum">
              <a:rPr lang="en-US" smtClean="0"/>
              <a:t>17</a:t>
            </a:fld>
            <a:endParaRPr lang="en-US"/>
          </a:p>
        </p:txBody>
      </p:sp>
    </p:spTree>
    <p:extLst>
      <p:ext uri="{BB962C8B-B14F-4D97-AF65-F5344CB8AC3E}">
        <p14:creationId xmlns:p14="http://schemas.microsoft.com/office/powerpoint/2010/main" val="2977988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0BEE5-546C-7E4E-B301-0D42A35AEA4D}"/>
              </a:ext>
            </a:extLst>
          </p:cNvPr>
          <p:cNvSpPr>
            <a:spLocks noGrp="1"/>
          </p:cNvSpPr>
          <p:nvPr>
            <p:ph type="title"/>
          </p:nvPr>
        </p:nvSpPr>
        <p:spPr/>
        <p:txBody>
          <a:bodyPr>
            <a:normAutofit/>
          </a:bodyPr>
          <a:lstStyle/>
          <a:p>
            <a:pPr algn="ctr"/>
            <a:r>
              <a:rPr lang="en-US" sz="3200" b="1" i="1"/>
              <a:t>Packing and Cracking in N.Y. City</a:t>
            </a:r>
          </a:p>
        </p:txBody>
      </p:sp>
      <p:pic>
        <p:nvPicPr>
          <p:cNvPr id="4" name="Content Placeholder 3">
            <a:extLst>
              <a:ext uri="{FF2B5EF4-FFF2-40B4-BE49-F238E27FC236}">
                <a16:creationId xmlns:a16="http://schemas.microsoft.com/office/drawing/2014/main" id="{8A87B03F-862A-C54D-A050-A7F0D23170F0}"/>
              </a:ext>
            </a:extLst>
          </p:cNvPr>
          <p:cNvPicPr>
            <a:picLocks noGrp="1" noChangeAspect="1"/>
          </p:cNvPicPr>
          <p:nvPr>
            <p:ph idx="1"/>
          </p:nvPr>
        </p:nvPicPr>
        <p:blipFill>
          <a:blip r:embed="rId2"/>
          <a:stretch>
            <a:fillRect/>
          </a:stretch>
        </p:blipFill>
        <p:spPr>
          <a:xfrm>
            <a:off x="266701" y="3428999"/>
            <a:ext cx="1752237" cy="3063240"/>
          </a:xfrm>
          <a:prstGeom prst="rect">
            <a:avLst/>
          </a:prstGeom>
        </p:spPr>
      </p:pic>
      <p:pic>
        <p:nvPicPr>
          <p:cNvPr id="5" name="Picture 4">
            <a:extLst>
              <a:ext uri="{FF2B5EF4-FFF2-40B4-BE49-F238E27FC236}">
                <a16:creationId xmlns:a16="http://schemas.microsoft.com/office/drawing/2014/main" id="{7AC66802-A3F1-1E4A-A0E3-380429BB8AF7}"/>
              </a:ext>
            </a:extLst>
          </p:cNvPr>
          <p:cNvPicPr>
            <a:picLocks noChangeAspect="1"/>
          </p:cNvPicPr>
          <p:nvPr/>
        </p:nvPicPr>
        <p:blipFill>
          <a:blip r:embed="rId3"/>
          <a:stretch>
            <a:fillRect/>
          </a:stretch>
        </p:blipFill>
        <p:spPr>
          <a:xfrm>
            <a:off x="4175758" y="3428999"/>
            <a:ext cx="1795957" cy="2907792"/>
          </a:xfrm>
          <a:prstGeom prst="rect">
            <a:avLst/>
          </a:prstGeom>
        </p:spPr>
      </p:pic>
      <p:pic>
        <p:nvPicPr>
          <p:cNvPr id="6" name="Picture 5">
            <a:extLst>
              <a:ext uri="{FF2B5EF4-FFF2-40B4-BE49-F238E27FC236}">
                <a16:creationId xmlns:a16="http://schemas.microsoft.com/office/drawing/2014/main" id="{A602BCBA-A3D7-5D4A-8772-F5E33963CD52}"/>
              </a:ext>
            </a:extLst>
          </p:cNvPr>
          <p:cNvPicPr>
            <a:picLocks noChangeAspect="1"/>
          </p:cNvPicPr>
          <p:nvPr/>
        </p:nvPicPr>
        <p:blipFill>
          <a:blip r:embed="rId4"/>
          <a:stretch>
            <a:fillRect/>
          </a:stretch>
        </p:blipFill>
        <p:spPr>
          <a:xfrm>
            <a:off x="2152650" y="3428999"/>
            <a:ext cx="1752236" cy="3063876"/>
          </a:xfrm>
          <a:prstGeom prst="rect">
            <a:avLst/>
          </a:prstGeom>
        </p:spPr>
      </p:pic>
      <p:pic>
        <p:nvPicPr>
          <p:cNvPr id="7" name="Picture 6">
            <a:extLst>
              <a:ext uri="{FF2B5EF4-FFF2-40B4-BE49-F238E27FC236}">
                <a16:creationId xmlns:a16="http://schemas.microsoft.com/office/drawing/2014/main" id="{104E4EFC-A25F-9B4F-9BC5-76196DDEDEC0}"/>
              </a:ext>
            </a:extLst>
          </p:cNvPr>
          <p:cNvPicPr>
            <a:picLocks noChangeAspect="1"/>
          </p:cNvPicPr>
          <p:nvPr/>
        </p:nvPicPr>
        <p:blipFill>
          <a:blip r:embed="rId5"/>
          <a:stretch>
            <a:fillRect/>
          </a:stretch>
        </p:blipFill>
        <p:spPr>
          <a:xfrm>
            <a:off x="7049142" y="3216273"/>
            <a:ext cx="1784977" cy="3124200"/>
          </a:xfrm>
          <a:prstGeom prst="rect">
            <a:avLst/>
          </a:prstGeom>
        </p:spPr>
      </p:pic>
      <p:pic>
        <p:nvPicPr>
          <p:cNvPr id="8" name="Picture 7">
            <a:extLst>
              <a:ext uri="{FF2B5EF4-FFF2-40B4-BE49-F238E27FC236}">
                <a16:creationId xmlns:a16="http://schemas.microsoft.com/office/drawing/2014/main" id="{0A68F3BB-5D1C-014A-AE1D-8E5FCAE489D2}"/>
              </a:ext>
            </a:extLst>
          </p:cNvPr>
          <p:cNvPicPr>
            <a:picLocks noChangeAspect="1"/>
          </p:cNvPicPr>
          <p:nvPr/>
        </p:nvPicPr>
        <p:blipFill>
          <a:blip r:embed="rId6"/>
          <a:stretch>
            <a:fillRect/>
          </a:stretch>
        </p:blipFill>
        <p:spPr>
          <a:xfrm>
            <a:off x="9795356" y="3216273"/>
            <a:ext cx="1752753" cy="2981327"/>
          </a:xfrm>
          <a:prstGeom prst="rect">
            <a:avLst/>
          </a:prstGeom>
        </p:spPr>
      </p:pic>
      <p:sp>
        <p:nvSpPr>
          <p:cNvPr id="9" name="TextBox 8">
            <a:extLst>
              <a:ext uri="{FF2B5EF4-FFF2-40B4-BE49-F238E27FC236}">
                <a16:creationId xmlns:a16="http://schemas.microsoft.com/office/drawing/2014/main" id="{7192CBBD-F9B4-C246-A613-727FDA867680}"/>
              </a:ext>
            </a:extLst>
          </p:cNvPr>
          <p:cNvSpPr txBox="1"/>
          <p:nvPr/>
        </p:nvSpPr>
        <p:spPr>
          <a:xfrm>
            <a:off x="1395845" y="2834640"/>
            <a:ext cx="1333500" cy="369332"/>
          </a:xfrm>
          <a:prstGeom prst="rect">
            <a:avLst/>
          </a:prstGeom>
          <a:noFill/>
        </p:spPr>
        <p:txBody>
          <a:bodyPr wrap="square" rtlCol="0">
            <a:spAutoFit/>
          </a:bodyPr>
          <a:lstStyle/>
          <a:p>
            <a:r>
              <a:rPr lang="en-US"/>
              <a:t>White</a:t>
            </a:r>
          </a:p>
        </p:txBody>
      </p:sp>
      <p:sp>
        <p:nvSpPr>
          <p:cNvPr id="10" name="TextBox 9">
            <a:extLst>
              <a:ext uri="{FF2B5EF4-FFF2-40B4-BE49-F238E27FC236}">
                <a16:creationId xmlns:a16="http://schemas.microsoft.com/office/drawing/2014/main" id="{43399771-407F-E948-9925-6087D93380D4}"/>
              </a:ext>
            </a:extLst>
          </p:cNvPr>
          <p:cNvSpPr txBox="1"/>
          <p:nvPr/>
        </p:nvSpPr>
        <p:spPr>
          <a:xfrm>
            <a:off x="4922520" y="3093720"/>
            <a:ext cx="675185" cy="369332"/>
          </a:xfrm>
          <a:prstGeom prst="rect">
            <a:avLst/>
          </a:prstGeom>
          <a:noFill/>
        </p:spPr>
        <p:txBody>
          <a:bodyPr wrap="none" rtlCol="0">
            <a:spAutoFit/>
          </a:bodyPr>
          <a:lstStyle/>
          <a:p>
            <a:r>
              <a:rPr lang="en-US"/>
              <a:t>Black</a:t>
            </a:r>
          </a:p>
        </p:txBody>
      </p:sp>
      <p:sp>
        <p:nvSpPr>
          <p:cNvPr id="11" name="TextBox 10">
            <a:extLst>
              <a:ext uri="{FF2B5EF4-FFF2-40B4-BE49-F238E27FC236}">
                <a16:creationId xmlns:a16="http://schemas.microsoft.com/office/drawing/2014/main" id="{2FFE7027-8912-124C-AE01-0FFE21D831D9}"/>
              </a:ext>
            </a:extLst>
          </p:cNvPr>
          <p:cNvSpPr txBox="1"/>
          <p:nvPr/>
        </p:nvSpPr>
        <p:spPr>
          <a:xfrm>
            <a:off x="8285018" y="2910840"/>
            <a:ext cx="1877637" cy="369332"/>
          </a:xfrm>
          <a:prstGeom prst="rect">
            <a:avLst/>
          </a:prstGeom>
          <a:noFill/>
        </p:spPr>
        <p:txBody>
          <a:bodyPr wrap="square" rtlCol="0">
            <a:spAutoFit/>
          </a:bodyPr>
          <a:lstStyle/>
          <a:p>
            <a:r>
              <a:rPr lang="en-US"/>
              <a:t>Hispanic </a:t>
            </a:r>
          </a:p>
        </p:txBody>
      </p:sp>
      <p:sp>
        <p:nvSpPr>
          <p:cNvPr id="13" name="TextBox 12">
            <a:extLst>
              <a:ext uri="{FF2B5EF4-FFF2-40B4-BE49-F238E27FC236}">
                <a16:creationId xmlns:a16="http://schemas.microsoft.com/office/drawing/2014/main" id="{2D1A7FE6-B055-C441-B9E1-9406CE7252F0}"/>
              </a:ext>
            </a:extLst>
          </p:cNvPr>
          <p:cNvSpPr txBox="1"/>
          <p:nvPr/>
        </p:nvSpPr>
        <p:spPr>
          <a:xfrm>
            <a:off x="266700" y="1235858"/>
            <a:ext cx="11759045" cy="1477328"/>
          </a:xfrm>
          <a:prstGeom prst="rect">
            <a:avLst/>
          </a:prstGeom>
          <a:noFill/>
        </p:spPr>
        <p:txBody>
          <a:bodyPr wrap="square" rtlCol="0">
            <a:spAutoFit/>
          </a:bodyPr>
          <a:lstStyle/>
          <a:p>
            <a:r>
              <a:rPr lang="en-US"/>
              <a:t>Redistricting rules say that districts should be compact and contiguous and that </a:t>
            </a:r>
            <a:r>
              <a:rPr lang="en-US" b="1"/>
              <a:t>county boundaries </a:t>
            </a:r>
            <a:r>
              <a:rPr lang="en-US"/>
              <a:t>should be observed. </a:t>
            </a:r>
          </a:p>
          <a:p>
            <a:pPr marL="285750" indent="-285750">
              <a:buFont typeface="Arial" panose="020B0604020202020204" pitchFamily="34" charset="0"/>
              <a:buChar char="•"/>
            </a:pPr>
            <a:endParaRPr lang="en-US"/>
          </a:p>
          <a:p>
            <a:pPr marL="560070" indent="-285750">
              <a:buFont typeface="Arial" panose="020B0604020202020204" pitchFamily="34" charset="0"/>
              <a:buChar char="•"/>
            </a:pPr>
            <a:r>
              <a:rPr lang="en-US"/>
              <a:t>Politicians in N.Y. must not have read the rules. </a:t>
            </a:r>
          </a:p>
          <a:p>
            <a:pPr marL="560070" indent="-285750">
              <a:buFont typeface="Arial" panose="020B0604020202020204" pitchFamily="34" charset="0"/>
              <a:buChar char="•"/>
            </a:pPr>
            <a:r>
              <a:rPr lang="en-US"/>
              <a:t>Instead, they custom designed districts to suit specific ethnic groups. </a:t>
            </a:r>
          </a:p>
          <a:p>
            <a:pPr marL="560070" indent="-285750">
              <a:buFont typeface="Arial" panose="020B0604020202020204" pitchFamily="34" charset="0"/>
              <a:buChar char="•"/>
            </a:pPr>
            <a:r>
              <a:rPr lang="en-US"/>
              <a:t>If you want to know the geographic composition of ethnic groups in N.Y., just study these maps. </a:t>
            </a:r>
          </a:p>
        </p:txBody>
      </p:sp>
      <p:sp>
        <p:nvSpPr>
          <p:cNvPr id="14" name="TextBox 13">
            <a:extLst>
              <a:ext uri="{FF2B5EF4-FFF2-40B4-BE49-F238E27FC236}">
                <a16:creationId xmlns:a16="http://schemas.microsoft.com/office/drawing/2014/main" id="{28CA3CC4-6995-2D41-B98B-A24EF01B5F09}"/>
              </a:ext>
            </a:extLst>
          </p:cNvPr>
          <p:cNvSpPr txBox="1"/>
          <p:nvPr/>
        </p:nvSpPr>
        <p:spPr>
          <a:xfrm>
            <a:off x="7034075" y="3463052"/>
            <a:ext cx="1784976" cy="646331"/>
          </a:xfrm>
          <a:prstGeom prst="rect">
            <a:avLst/>
          </a:prstGeom>
          <a:noFill/>
        </p:spPr>
        <p:txBody>
          <a:bodyPr wrap="none" rtlCol="0">
            <a:spAutoFit/>
          </a:bodyPr>
          <a:lstStyle/>
          <a:p>
            <a:r>
              <a:rPr lang="en-US"/>
              <a:t>N.Y. 7 –Velazquez</a:t>
            </a:r>
          </a:p>
          <a:p>
            <a:endParaRPr lang="en-US"/>
          </a:p>
        </p:txBody>
      </p:sp>
      <p:sp>
        <p:nvSpPr>
          <p:cNvPr id="15" name="TextBox 14">
            <a:extLst>
              <a:ext uri="{FF2B5EF4-FFF2-40B4-BE49-F238E27FC236}">
                <a16:creationId xmlns:a16="http://schemas.microsoft.com/office/drawing/2014/main" id="{47BCF5ED-041F-0845-9DEA-46DD4C9E9336}"/>
              </a:ext>
            </a:extLst>
          </p:cNvPr>
          <p:cNvSpPr txBox="1"/>
          <p:nvPr/>
        </p:nvSpPr>
        <p:spPr>
          <a:xfrm>
            <a:off x="4322618" y="3643745"/>
            <a:ext cx="1470980" cy="646331"/>
          </a:xfrm>
          <a:prstGeom prst="rect">
            <a:avLst/>
          </a:prstGeom>
          <a:noFill/>
        </p:spPr>
        <p:txBody>
          <a:bodyPr wrap="none" rtlCol="0">
            <a:spAutoFit/>
          </a:bodyPr>
          <a:lstStyle/>
          <a:p>
            <a:r>
              <a:rPr lang="en-US"/>
              <a:t>N.Y.  8-Jeffries</a:t>
            </a:r>
          </a:p>
          <a:p>
            <a:endParaRPr lang="en-US"/>
          </a:p>
        </p:txBody>
      </p:sp>
      <p:sp>
        <p:nvSpPr>
          <p:cNvPr id="16" name="TextBox 15">
            <a:extLst>
              <a:ext uri="{FF2B5EF4-FFF2-40B4-BE49-F238E27FC236}">
                <a16:creationId xmlns:a16="http://schemas.microsoft.com/office/drawing/2014/main" id="{0F13DAAA-EC39-E64C-8B28-A504BC71C71E}"/>
              </a:ext>
            </a:extLst>
          </p:cNvPr>
          <p:cNvSpPr txBox="1"/>
          <p:nvPr/>
        </p:nvSpPr>
        <p:spPr>
          <a:xfrm>
            <a:off x="540327" y="3643745"/>
            <a:ext cx="1505797" cy="646331"/>
          </a:xfrm>
          <a:prstGeom prst="rect">
            <a:avLst/>
          </a:prstGeom>
          <a:noFill/>
        </p:spPr>
        <p:txBody>
          <a:bodyPr wrap="none" rtlCol="0">
            <a:spAutoFit/>
          </a:bodyPr>
          <a:lstStyle/>
          <a:p>
            <a:r>
              <a:rPr lang="en-US"/>
              <a:t>N.Y.-10-Nadler</a:t>
            </a:r>
          </a:p>
          <a:p>
            <a:endParaRPr lang="en-US"/>
          </a:p>
        </p:txBody>
      </p:sp>
      <p:sp>
        <p:nvSpPr>
          <p:cNvPr id="17" name="TextBox 16">
            <a:extLst>
              <a:ext uri="{FF2B5EF4-FFF2-40B4-BE49-F238E27FC236}">
                <a16:creationId xmlns:a16="http://schemas.microsoft.com/office/drawing/2014/main" id="{A132F1AF-9392-A244-8ABD-DF6F8E053338}"/>
              </a:ext>
            </a:extLst>
          </p:cNvPr>
          <p:cNvSpPr txBox="1"/>
          <p:nvPr/>
        </p:nvSpPr>
        <p:spPr>
          <a:xfrm>
            <a:off x="2235207" y="3654029"/>
            <a:ext cx="1693412" cy="646331"/>
          </a:xfrm>
          <a:prstGeom prst="rect">
            <a:avLst/>
          </a:prstGeom>
          <a:noFill/>
        </p:spPr>
        <p:txBody>
          <a:bodyPr wrap="none" rtlCol="0">
            <a:spAutoFit/>
          </a:bodyPr>
          <a:lstStyle/>
          <a:p>
            <a:r>
              <a:rPr lang="en-US"/>
              <a:t>N.Y. 12-Maloney</a:t>
            </a:r>
          </a:p>
          <a:p>
            <a:endParaRPr lang="en-US"/>
          </a:p>
        </p:txBody>
      </p:sp>
      <p:sp>
        <p:nvSpPr>
          <p:cNvPr id="18" name="TextBox 17">
            <a:extLst>
              <a:ext uri="{FF2B5EF4-FFF2-40B4-BE49-F238E27FC236}">
                <a16:creationId xmlns:a16="http://schemas.microsoft.com/office/drawing/2014/main" id="{0A2C435C-50D9-9E43-8AB7-1CAB1F4269D3}"/>
              </a:ext>
            </a:extLst>
          </p:cNvPr>
          <p:cNvSpPr txBox="1"/>
          <p:nvPr/>
        </p:nvSpPr>
        <p:spPr>
          <a:xfrm rot="10800000" flipV="1">
            <a:off x="9698348" y="5820865"/>
            <a:ext cx="1752753" cy="646331"/>
          </a:xfrm>
          <a:prstGeom prst="rect">
            <a:avLst/>
          </a:prstGeom>
          <a:noFill/>
        </p:spPr>
        <p:txBody>
          <a:bodyPr wrap="square" rtlCol="0">
            <a:spAutoFit/>
          </a:bodyPr>
          <a:lstStyle/>
          <a:p>
            <a:r>
              <a:rPr lang="en-US"/>
              <a:t>N.Y. 14-AOC</a:t>
            </a:r>
          </a:p>
          <a:p>
            <a:endParaRPr lang="en-US"/>
          </a:p>
        </p:txBody>
      </p:sp>
      <p:pic>
        <p:nvPicPr>
          <p:cNvPr id="20" name="Picture 19"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7"/>
          <a:stretch>
            <a:fillRect/>
          </a:stretch>
        </p:blipFill>
        <p:spPr>
          <a:xfrm>
            <a:off x="0" y="0"/>
            <a:ext cx="2700338" cy="775726"/>
          </a:xfrm>
          <a:prstGeom prst="rect">
            <a:avLst/>
          </a:prstGeom>
        </p:spPr>
      </p:pic>
      <p:sp>
        <p:nvSpPr>
          <p:cNvPr id="3" name="Slide Number Placeholder 2">
            <a:extLst>
              <a:ext uri="{FF2B5EF4-FFF2-40B4-BE49-F238E27FC236}">
                <a16:creationId xmlns:a16="http://schemas.microsoft.com/office/drawing/2014/main" id="{6C624A30-372E-6B4D-AAEA-1AE84CCF162E}"/>
              </a:ext>
            </a:extLst>
          </p:cNvPr>
          <p:cNvSpPr>
            <a:spLocks noGrp="1"/>
          </p:cNvSpPr>
          <p:nvPr>
            <p:ph type="sldNum" sz="quarter" idx="12"/>
          </p:nvPr>
        </p:nvSpPr>
        <p:spPr/>
        <p:txBody>
          <a:bodyPr/>
          <a:lstStyle/>
          <a:p>
            <a:fld id="{660C366F-479B-A64C-85B9-34544106605E}" type="slidenum">
              <a:rPr lang="en-US" smtClean="0"/>
              <a:t>18</a:t>
            </a:fld>
            <a:endParaRPr lang="en-US"/>
          </a:p>
        </p:txBody>
      </p:sp>
    </p:spTree>
    <p:extLst>
      <p:ext uri="{BB962C8B-B14F-4D97-AF65-F5344CB8AC3E}">
        <p14:creationId xmlns:p14="http://schemas.microsoft.com/office/powerpoint/2010/main" val="2058592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D5C9-7680-3547-A06C-11F10A652EC6}"/>
              </a:ext>
            </a:extLst>
          </p:cNvPr>
          <p:cNvSpPr>
            <a:spLocks noGrp="1"/>
          </p:cNvSpPr>
          <p:nvPr>
            <p:ph type="title"/>
          </p:nvPr>
        </p:nvSpPr>
        <p:spPr>
          <a:xfrm>
            <a:off x="838200" y="833824"/>
            <a:ext cx="10515600" cy="533011"/>
          </a:xfrm>
        </p:spPr>
        <p:txBody>
          <a:bodyPr>
            <a:normAutofit fontScale="90000"/>
          </a:bodyPr>
          <a:lstStyle/>
          <a:p>
            <a:pPr algn="ctr"/>
            <a:r>
              <a:rPr lang="en-US" sz="3600" b="1" i="1"/>
              <a:t>Kidnapping Is “</a:t>
            </a:r>
            <a:r>
              <a:rPr lang="en-US" sz="3600" b="1" i="1" err="1"/>
              <a:t>Gangsta</a:t>
            </a:r>
            <a:r>
              <a:rPr lang="en-US" sz="3600" b="1" i="1"/>
              <a:t>!”</a:t>
            </a:r>
            <a:endParaRPr lang="en-US" sz="3600" b="1"/>
          </a:p>
        </p:txBody>
      </p:sp>
      <p:sp>
        <p:nvSpPr>
          <p:cNvPr id="3" name="Content Placeholder 2">
            <a:extLst>
              <a:ext uri="{FF2B5EF4-FFF2-40B4-BE49-F238E27FC236}">
                <a16:creationId xmlns:a16="http://schemas.microsoft.com/office/drawing/2014/main" id="{920B5CB1-545C-274F-92CC-215CDFABCB0A}"/>
              </a:ext>
            </a:extLst>
          </p:cNvPr>
          <p:cNvSpPr>
            <a:spLocks noGrp="1"/>
          </p:cNvSpPr>
          <p:nvPr>
            <p:ph idx="1"/>
          </p:nvPr>
        </p:nvSpPr>
        <p:spPr>
          <a:xfrm>
            <a:off x="838200" y="1519623"/>
            <a:ext cx="10515600" cy="4657340"/>
          </a:xfrm>
        </p:spPr>
        <p:txBody>
          <a:bodyPr>
            <a:normAutofit/>
          </a:bodyPr>
          <a:lstStyle/>
          <a:p>
            <a:pPr marL="0" indent="0" fontAlgn="base">
              <a:buNone/>
            </a:pPr>
            <a:r>
              <a:rPr lang="en-US" sz="2000" b="1"/>
              <a:t>Kidnapping is another gerrymandering game. In Kidnapping, politicians wiggle a few lines to get rid of competitors they do not like. </a:t>
            </a:r>
          </a:p>
          <a:p>
            <a:pPr fontAlgn="base"/>
            <a:r>
              <a:rPr lang="en-US" sz="1800" b="1"/>
              <a:t>These competitors can be in the other party or they can be in the same party but threatening to someone in power. </a:t>
            </a:r>
          </a:p>
          <a:p>
            <a:pPr fontAlgn="base"/>
            <a:r>
              <a:rPr lang="en-US" sz="1900" b="1"/>
              <a:t>Hakeem Jeffries </a:t>
            </a:r>
            <a:r>
              <a:rPr lang="en-US" sz="1900"/>
              <a:t>is now the 4</a:t>
            </a:r>
            <a:r>
              <a:rPr lang="en-US" sz="1900" baseline="30000"/>
              <a:t>th</a:t>
            </a:r>
            <a:r>
              <a:rPr lang="en-US" sz="1900"/>
              <a:t> leading Democrat in Congress, but earlier in his career, Democratic power brokers did not like him. *</a:t>
            </a:r>
          </a:p>
          <a:p>
            <a:pPr lvl="1" fontAlgn="base">
              <a:lnSpc>
                <a:spcPct val="100000"/>
              </a:lnSpc>
              <a:spcBef>
                <a:spcPts val="0"/>
              </a:spcBef>
            </a:pPr>
            <a:r>
              <a:rPr lang="en-US" sz="1800"/>
              <a:t>In 2000, Jeffries ran against a long-time incumbent for the N.Y. State Assembly. </a:t>
            </a:r>
          </a:p>
          <a:p>
            <a:pPr lvl="1" fontAlgn="base">
              <a:lnSpc>
                <a:spcPct val="100000"/>
              </a:lnSpc>
              <a:spcBef>
                <a:spcPts val="0"/>
              </a:spcBef>
            </a:pPr>
            <a:r>
              <a:rPr lang="en-US" sz="1800"/>
              <a:t>The incumbent won, but Jeffries made a strong showing. </a:t>
            </a:r>
          </a:p>
          <a:p>
            <a:pPr lvl="1" fontAlgn="base">
              <a:lnSpc>
                <a:spcPct val="100000"/>
              </a:lnSpc>
              <a:spcBef>
                <a:spcPts val="0"/>
              </a:spcBef>
            </a:pPr>
            <a:r>
              <a:rPr lang="en-US" sz="1800"/>
              <a:t>The incumbent did not want to run against Jeffries again. </a:t>
            </a:r>
          </a:p>
          <a:p>
            <a:pPr lvl="1" fontAlgn="base">
              <a:lnSpc>
                <a:spcPct val="100000"/>
              </a:lnSpc>
              <a:spcBef>
                <a:spcPts val="0"/>
              </a:spcBef>
            </a:pPr>
            <a:r>
              <a:rPr lang="en-US" sz="1800"/>
              <a:t>The Democratic leadership obliged him by moving  the block on which Jeffries lived to another district. </a:t>
            </a:r>
          </a:p>
          <a:p>
            <a:pPr lvl="1" fontAlgn="base">
              <a:lnSpc>
                <a:spcPct val="100000"/>
              </a:lnSpc>
              <a:spcBef>
                <a:spcPts val="0"/>
              </a:spcBef>
            </a:pPr>
            <a:endParaRPr lang="en-US" sz="1800"/>
          </a:p>
          <a:p>
            <a:pPr marL="0" lvl="1" indent="0" fontAlgn="base">
              <a:lnSpc>
                <a:spcPct val="100000"/>
              </a:lnSpc>
              <a:spcBef>
                <a:spcPts val="0"/>
              </a:spcBef>
              <a:buNone/>
            </a:pPr>
            <a:r>
              <a:rPr lang="en-US" sz="1800"/>
              <a:t>Jeffries perfectly summed up this process, when he said, </a:t>
            </a:r>
          </a:p>
          <a:p>
            <a:pPr lvl="1" fontAlgn="base">
              <a:lnSpc>
                <a:spcPct val="100000"/>
              </a:lnSpc>
              <a:spcBef>
                <a:spcPts val="0"/>
              </a:spcBef>
            </a:pPr>
            <a:r>
              <a:rPr lang="en-US" b="1" i="1"/>
              <a:t>“Politics can be pretty rough, but that move was </a:t>
            </a:r>
            <a:r>
              <a:rPr lang="en-US" b="1" i="1" err="1"/>
              <a:t>gangsta</a:t>
            </a:r>
            <a:r>
              <a:rPr lang="en-US" b="1" i="1"/>
              <a:t>!”</a:t>
            </a:r>
          </a:p>
        </p:txBody>
      </p:sp>
      <p:pic>
        <p:nvPicPr>
          <p:cNvPr id="5" name="Picture 4">
            <a:extLst>
              <a:ext uri="{FF2B5EF4-FFF2-40B4-BE49-F238E27FC236}">
                <a16:creationId xmlns:a16="http://schemas.microsoft.com/office/drawing/2014/main" id="{F37EE1C4-895F-C449-8740-398F12826B84}"/>
              </a:ext>
            </a:extLst>
          </p:cNvPr>
          <p:cNvPicPr>
            <a:picLocks noChangeAspect="1"/>
          </p:cNvPicPr>
          <p:nvPr/>
        </p:nvPicPr>
        <p:blipFill>
          <a:blip r:embed="rId2"/>
          <a:stretch>
            <a:fillRect/>
          </a:stretch>
        </p:blipFill>
        <p:spPr>
          <a:xfrm>
            <a:off x="9189720" y="4514850"/>
            <a:ext cx="3002280" cy="2311478"/>
          </a:xfrm>
          <a:prstGeom prst="rect">
            <a:avLst/>
          </a:prstGeom>
        </p:spPr>
      </p:pic>
      <p:sp>
        <p:nvSpPr>
          <p:cNvPr id="7" name="TextBox 6">
            <a:extLst>
              <a:ext uri="{FF2B5EF4-FFF2-40B4-BE49-F238E27FC236}">
                <a16:creationId xmlns:a16="http://schemas.microsoft.com/office/drawing/2014/main" id="{0A3AD7DA-9135-B741-A632-D3185AFDE316}"/>
              </a:ext>
            </a:extLst>
          </p:cNvPr>
          <p:cNvSpPr txBox="1"/>
          <p:nvPr/>
        </p:nvSpPr>
        <p:spPr>
          <a:xfrm>
            <a:off x="708660" y="6629400"/>
            <a:ext cx="1553630" cy="246221"/>
          </a:xfrm>
          <a:prstGeom prst="rect">
            <a:avLst/>
          </a:prstGeom>
          <a:noFill/>
        </p:spPr>
        <p:txBody>
          <a:bodyPr wrap="none" rtlCol="0">
            <a:spAutoFit/>
          </a:bodyPr>
          <a:lstStyle/>
          <a:p>
            <a:r>
              <a:rPr lang="en-US" sz="1000"/>
              <a:t>*John Oliver, April 9, 2017</a:t>
            </a:r>
          </a:p>
        </p:txBody>
      </p:sp>
      <p:pic>
        <p:nvPicPr>
          <p:cNvPr id="8" name="Picture 7"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73908"/>
            <a:ext cx="2700338" cy="775726"/>
          </a:xfrm>
          <a:prstGeom prst="rect">
            <a:avLst/>
          </a:prstGeom>
        </p:spPr>
      </p:pic>
      <p:sp>
        <p:nvSpPr>
          <p:cNvPr id="4" name="Slide Number Placeholder 3">
            <a:extLst>
              <a:ext uri="{FF2B5EF4-FFF2-40B4-BE49-F238E27FC236}">
                <a16:creationId xmlns:a16="http://schemas.microsoft.com/office/drawing/2014/main" id="{1885C3E3-2334-4D4A-874D-50EDB45D13AD}"/>
              </a:ext>
            </a:extLst>
          </p:cNvPr>
          <p:cNvSpPr>
            <a:spLocks noGrp="1"/>
          </p:cNvSpPr>
          <p:nvPr>
            <p:ph type="sldNum" sz="quarter" idx="12"/>
          </p:nvPr>
        </p:nvSpPr>
        <p:spPr/>
        <p:txBody>
          <a:bodyPr/>
          <a:lstStyle/>
          <a:p>
            <a:fld id="{660C366F-479B-A64C-85B9-34544106605E}" type="slidenum">
              <a:rPr lang="en-US" smtClean="0"/>
              <a:t>19</a:t>
            </a:fld>
            <a:endParaRPr lang="en-US"/>
          </a:p>
        </p:txBody>
      </p:sp>
    </p:spTree>
    <p:extLst>
      <p:ext uri="{BB962C8B-B14F-4D97-AF65-F5344CB8AC3E}">
        <p14:creationId xmlns:p14="http://schemas.microsoft.com/office/powerpoint/2010/main" val="373727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45D49-D0D2-FA4E-8BCB-EBC0C942ACB8}"/>
              </a:ext>
            </a:extLst>
          </p:cNvPr>
          <p:cNvSpPr>
            <a:spLocks noGrp="1"/>
          </p:cNvSpPr>
          <p:nvPr>
            <p:ph type="title"/>
          </p:nvPr>
        </p:nvSpPr>
        <p:spPr>
          <a:xfrm>
            <a:off x="838200" y="681037"/>
            <a:ext cx="10515600" cy="1394506"/>
          </a:xfrm>
        </p:spPr>
        <p:txBody>
          <a:bodyPr/>
          <a:lstStyle/>
          <a:p>
            <a:pPr algn="ctr"/>
            <a:r>
              <a:rPr lang="en-US" b="1" i="1" dirty="0"/>
              <a:t>Redistricting becomes Gerrymandering</a:t>
            </a:r>
          </a:p>
        </p:txBody>
      </p:sp>
      <p:sp>
        <p:nvSpPr>
          <p:cNvPr id="3" name="Content Placeholder 2">
            <a:extLst>
              <a:ext uri="{FF2B5EF4-FFF2-40B4-BE49-F238E27FC236}">
                <a16:creationId xmlns:a16="http://schemas.microsoft.com/office/drawing/2014/main" id="{668C2F43-4609-614A-9F51-E18D0E56CE78}"/>
              </a:ext>
            </a:extLst>
          </p:cNvPr>
          <p:cNvSpPr>
            <a:spLocks noGrp="1"/>
          </p:cNvSpPr>
          <p:nvPr>
            <p:ph idx="1"/>
          </p:nvPr>
        </p:nvSpPr>
        <p:spPr>
          <a:xfrm>
            <a:off x="838200" y="2220685"/>
            <a:ext cx="10515600" cy="4400832"/>
          </a:xfrm>
        </p:spPr>
        <p:txBody>
          <a:bodyPr>
            <a:normAutofit/>
          </a:bodyPr>
          <a:lstStyle/>
          <a:p>
            <a:pPr marL="0" indent="0">
              <a:buNone/>
            </a:pPr>
            <a:r>
              <a:rPr lang="en-US" sz="2000" b="1" dirty="0"/>
              <a:t>Redistricting is the process of drawing new political boundaries every 10 years to comply with changes in census. </a:t>
            </a:r>
          </a:p>
          <a:p>
            <a:pPr marL="685800"/>
            <a:r>
              <a:rPr lang="en-US" sz="1800" dirty="0"/>
              <a:t>Redistricting is an essential function of government. </a:t>
            </a:r>
          </a:p>
          <a:p>
            <a:pPr marL="0" indent="0">
              <a:buNone/>
            </a:pPr>
            <a:r>
              <a:rPr lang="en-US" sz="2000" b="1" dirty="0"/>
              <a:t>Gerrymandering is the process of drawing these boundaries for political gain. </a:t>
            </a:r>
          </a:p>
          <a:p>
            <a:pPr marL="685800"/>
            <a:r>
              <a:rPr lang="en-US" sz="1800" dirty="0"/>
              <a:t>Gerrymandering uses redistricting to benefit the party or politicians in control. </a:t>
            </a:r>
          </a:p>
          <a:p>
            <a:pPr marL="0" indent="0">
              <a:buNone/>
            </a:pPr>
            <a:r>
              <a:rPr lang="en-US" sz="2000" b="1" dirty="0"/>
              <a:t>When gerrymandering dominates, our politicians</a:t>
            </a:r>
          </a:p>
          <a:p>
            <a:pPr marL="685800">
              <a:lnSpc>
                <a:spcPct val="100000"/>
              </a:lnSpc>
              <a:spcBef>
                <a:spcPts val="0"/>
              </a:spcBef>
            </a:pPr>
            <a:r>
              <a:rPr lang="en-US" sz="1800" dirty="0"/>
              <a:t>Isolate people by race, </a:t>
            </a:r>
          </a:p>
          <a:p>
            <a:pPr marL="685800">
              <a:lnSpc>
                <a:spcPct val="100000"/>
              </a:lnSpc>
              <a:spcBef>
                <a:spcPts val="0"/>
              </a:spcBef>
            </a:pPr>
            <a:r>
              <a:rPr lang="en-US" sz="1800" dirty="0"/>
              <a:t>Create landslide elections, </a:t>
            </a:r>
          </a:p>
          <a:p>
            <a:pPr marL="685800">
              <a:lnSpc>
                <a:spcPct val="100000"/>
              </a:lnSpc>
              <a:spcBef>
                <a:spcPts val="0"/>
              </a:spcBef>
            </a:pPr>
            <a:r>
              <a:rPr lang="en-US" sz="1800" dirty="0"/>
              <a:t>Protect incumbents, </a:t>
            </a:r>
          </a:p>
          <a:p>
            <a:pPr marL="685800">
              <a:lnSpc>
                <a:spcPct val="100000"/>
              </a:lnSpc>
              <a:spcBef>
                <a:spcPts val="0"/>
              </a:spcBef>
            </a:pPr>
            <a:r>
              <a:rPr lang="en-US" sz="1800" dirty="0"/>
              <a:t>Polarize our population, </a:t>
            </a:r>
          </a:p>
          <a:p>
            <a:pPr marL="685800">
              <a:lnSpc>
                <a:spcPct val="100000"/>
              </a:lnSpc>
              <a:spcBef>
                <a:spcPts val="0"/>
              </a:spcBef>
            </a:pPr>
            <a:r>
              <a:rPr lang="en-US" sz="1800" dirty="0"/>
              <a:t>Eliminate moderates, </a:t>
            </a:r>
          </a:p>
          <a:p>
            <a:pPr marL="685800">
              <a:lnSpc>
                <a:spcPct val="100000"/>
              </a:lnSpc>
              <a:spcBef>
                <a:spcPts val="0"/>
              </a:spcBef>
            </a:pPr>
            <a:r>
              <a:rPr lang="en-US" sz="1800" dirty="0"/>
              <a:t>Destroy bipartisanship, and</a:t>
            </a:r>
          </a:p>
          <a:p>
            <a:pPr marL="685800">
              <a:lnSpc>
                <a:spcPct val="100000"/>
              </a:lnSpc>
              <a:spcBef>
                <a:spcPts val="0"/>
              </a:spcBef>
            </a:pPr>
            <a:r>
              <a:rPr lang="en-US" sz="1800" dirty="0"/>
              <a:t>Invalidate the concept of one-person-one-vote. </a:t>
            </a:r>
          </a:p>
          <a:p>
            <a:pPr marL="0" indent="0">
              <a:buNone/>
            </a:pPr>
            <a:endParaRPr lang="en-US" dirty="0"/>
          </a:p>
        </p:txBody>
      </p:sp>
      <p:pic>
        <p:nvPicPr>
          <p:cNvPr id="5" name="Picture 4" descr="A picture containing qr code&#10;&#10;Description automatically generated">
            <a:extLst>
              <a:ext uri="{FF2B5EF4-FFF2-40B4-BE49-F238E27FC236}">
                <a16:creationId xmlns:a16="http://schemas.microsoft.com/office/drawing/2014/main" id="{B94D96F3-AF50-EF44-86C2-F8425C264077}"/>
              </a:ext>
            </a:extLst>
          </p:cNvPr>
          <p:cNvPicPr>
            <a:picLocks noChangeAspect="1"/>
          </p:cNvPicPr>
          <p:nvPr/>
        </p:nvPicPr>
        <p:blipFill>
          <a:blip r:embed="rId3"/>
          <a:stretch>
            <a:fillRect/>
          </a:stretch>
        </p:blipFill>
        <p:spPr>
          <a:xfrm>
            <a:off x="0" y="24374"/>
            <a:ext cx="2700338" cy="775726"/>
          </a:xfrm>
          <a:prstGeom prst="rect">
            <a:avLst/>
          </a:prstGeom>
        </p:spPr>
      </p:pic>
      <p:sp>
        <p:nvSpPr>
          <p:cNvPr id="6" name="Slide Number Placeholder 5">
            <a:extLst>
              <a:ext uri="{FF2B5EF4-FFF2-40B4-BE49-F238E27FC236}">
                <a16:creationId xmlns:a16="http://schemas.microsoft.com/office/drawing/2014/main" id="{2A2A2641-72D1-4743-B67D-51CAC21CCA40}"/>
              </a:ext>
            </a:extLst>
          </p:cNvPr>
          <p:cNvSpPr>
            <a:spLocks noGrp="1"/>
          </p:cNvSpPr>
          <p:nvPr>
            <p:ph type="sldNum" sz="quarter" idx="12"/>
          </p:nvPr>
        </p:nvSpPr>
        <p:spPr/>
        <p:txBody>
          <a:bodyPr/>
          <a:lstStyle/>
          <a:p>
            <a:fld id="{660C366F-479B-A64C-85B9-34544106605E}" type="slidenum">
              <a:rPr lang="en-US" smtClean="0"/>
              <a:t>2</a:t>
            </a:fld>
            <a:endParaRPr lang="en-US" dirty="0"/>
          </a:p>
        </p:txBody>
      </p:sp>
    </p:spTree>
    <p:extLst>
      <p:ext uri="{BB962C8B-B14F-4D97-AF65-F5344CB8AC3E}">
        <p14:creationId xmlns:p14="http://schemas.microsoft.com/office/powerpoint/2010/main" val="1437809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0B5CB1-545C-274F-92CC-215CDFABCB0A}"/>
              </a:ext>
            </a:extLst>
          </p:cNvPr>
          <p:cNvSpPr>
            <a:spLocks noGrp="1"/>
          </p:cNvSpPr>
          <p:nvPr>
            <p:ph idx="1"/>
          </p:nvPr>
        </p:nvSpPr>
        <p:spPr>
          <a:xfrm>
            <a:off x="647303" y="1309426"/>
            <a:ext cx="11544697" cy="5412045"/>
          </a:xfrm>
        </p:spPr>
        <p:txBody>
          <a:bodyPr>
            <a:normAutofit/>
          </a:bodyPr>
          <a:lstStyle/>
          <a:p>
            <a:pPr marL="0" indent="0" fontAlgn="base">
              <a:buNone/>
            </a:pPr>
            <a:r>
              <a:rPr lang="en-US" sz="2000" dirty="0"/>
              <a:t>Politicians will do whatever they can to get rid of competitors who threaten incumbents. </a:t>
            </a:r>
          </a:p>
          <a:p>
            <a:pPr marL="0" indent="0" fontAlgn="base">
              <a:buNone/>
            </a:pPr>
            <a:r>
              <a:rPr lang="en-US" sz="1800" dirty="0"/>
              <a:t>In 2000, a young Democratic State Senator challenged an incumbent Congressman in Chicago. The State Senator did well in the primary, so for the 2002 election, the Democratic leadership decided to carve out the block where he lived and move it to a different Congressional district. (See blue pins on maps.) </a:t>
            </a:r>
          </a:p>
          <a:p>
            <a:pPr marL="0" indent="0" fontAlgn="base">
              <a:buNone/>
            </a:pPr>
            <a:r>
              <a:rPr lang="en-US" sz="1800" dirty="0"/>
              <a:t>The State Senator was stymied from advancing. He served one more term in the State Senate and never had a chance to serve in the House of Representatives. </a:t>
            </a:r>
          </a:p>
          <a:p>
            <a:pPr marL="0" indent="0" fontAlgn="base">
              <a:lnSpc>
                <a:spcPct val="100000"/>
              </a:lnSpc>
              <a:spcBef>
                <a:spcPts val="0"/>
              </a:spcBef>
              <a:buNone/>
            </a:pPr>
            <a:endParaRPr lang="en-US" sz="1800" dirty="0"/>
          </a:p>
          <a:p>
            <a:pPr marL="0" indent="0" fontAlgn="base">
              <a:lnSpc>
                <a:spcPct val="100000"/>
              </a:lnSpc>
              <a:spcBef>
                <a:spcPts val="0"/>
              </a:spcBef>
              <a:buNone/>
            </a:pPr>
            <a:r>
              <a:rPr lang="en-US" sz="1800" dirty="0"/>
              <a:t>Gerrymandering stymied but did not permanently destroy this man’s career.</a:t>
            </a:r>
          </a:p>
          <a:p>
            <a:pPr marL="0" indent="0" fontAlgn="base">
              <a:lnSpc>
                <a:spcPct val="100000"/>
              </a:lnSpc>
              <a:spcBef>
                <a:spcPts val="0"/>
              </a:spcBef>
              <a:buNone/>
            </a:pPr>
            <a:r>
              <a:rPr lang="en-US" sz="1800" dirty="0"/>
              <a:t>His new district had more wealthy constituents, who enabled him to raise more</a:t>
            </a:r>
          </a:p>
          <a:p>
            <a:pPr marL="0" indent="0" fontAlgn="base">
              <a:lnSpc>
                <a:spcPct val="100000"/>
              </a:lnSpc>
              <a:spcBef>
                <a:spcPts val="0"/>
              </a:spcBef>
              <a:buNone/>
            </a:pPr>
            <a:r>
              <a:rPr lang="en-US" sz="1800" dirty="0"/>
              <a:t>money. After serving on more term in the State Senate, he found another job.</a:t>
            </a:r>
          </a:p>
          <a:p>
            <a:pPr marL="0" indent="0" fontAlgn="base">
              <a:lnSpc>
                <a:spcPct val="100000"/>
              </a:lnSpc>
              <a:spcBef>
                <a:spcPts val="0"/>
              </a:spcBef>
              <a:buNone/>
            </a:pPr>
            <a:r>
              <a:rPr lang="en-US" sz="1800" dirty="0"/>
              <a:t>In Jan. 2009, changed jobs again, moving to the East Coast with his wife, </a:t>
            </a:r>
          </a:p>
          <a:p>
            <a:pPr marL="0" indent="0" fontAlgn="base">
              <a:lnSpc>
                <a:spcPct val="100000"/>
              </a:lnSpc>
              <a:spcBef>
                <a:spcPts val="0"/>
              </a:spcBef>
              <a:buNone/>
            </a:pPr>
            <a:r>
              <a:rPr lang="en-US" sz="1800" dirty="0"/>
              <a:t>Michelle and his two daughters  Sasha and Melia. </a:t>
            </a:r>
          </a:p>
          <a:p>
            <a:pPr marL="0" indent="0" fontAlgn="base">
              <a:lnSpc>
                <a:spcPct val="100000"/>
              </a:lnSpc>
              <a:spcBef>
                <a:spcPts val="0"/>
              </a:spcBef>
              <a:buNone/>
            </a:pPr>
            <a:endParaRPr lang="en-US" sz="1800" dirty="0"/>
          </a:p>
          <a:p>
            <a:pPr marL="0" indent="0" fontAlgn="base">
              <a:lnSpc>
                <a:spcPct val="100000"/>
              </a:lnSpc>
              <a:spcBef>
                <a:spcPts val="0"/>
              </a:spcBef>
              <a:buNone/>
            </a:pPr>
            <a:r>
              <a:rPr lang="en-US" sz="1800" dirty="0"/>
              <a:t>The fact that Democrats in Chicago would kidnap the person who became the </a:t>
            </a:r>
          </a:p>
          <a:p>
            <a:pPr marL="0" indent="0" fontAlgn="base">
              <a:lnSpc>
                <a:spcPct val="100000"/>
              </a:lnSpc>
              <a:spcBef>
                <a:spcPts val="0"/>
              </a:spcBef>
              <a:buNone/>
            </a:pPr>
            <a:r>
              <a:rPr lang="en-US" sz="1800" dirty="0"/>
              <a:t>Most prominent prominent Democratic leader of this century shows the level</a:t>
            </a:r>
          </a:p>
          <a:p>
            <a:pPr marL="0" indent="0" fontAlgn="base">
              <a:lnSpc>
                <a:spcPct val="100000"/>
              </a:lnSpc>
              <a:spcBef>
                <a:spcPts val="0"/>
              </a:spcBef>
              <a:buNone/>
            </a:pPr>
            <a:r>
              <a:rPr lang="en-US" sz="1800" dirty="0"/>
              <a:t>of desperation in these political games. </a:t>
            </a:r>
          </a:p>
          <a:p>
            <a:pPr marL="0" indent="0" fontAlgn="base">
              <a:lnSpc>
                <a:spcPct val="100000"/>
              </a:lnSpc>
              <a:spcBef>
                <a:spcPts val="0"/>
              </a:spcBef>
              <a:buNone/>
            </a:pPr>
            <a:endParaRPr lang="en-US" sz="1800" dirty="0"/>
          </a:p>
          <a:p>
            <a:pPr marL="0" indent="0" fontAlgn="base">
              <a:lnSpc>
                <a:spcPct val="100000"/>
              </a:lnSpc>
              <a:spcBef>
                <a:spcPts val="0"/>
              </a:spcBef>
              <a:buNone/>
            </a:pPr>
            <a:r>
              <a:rPr lang="en-US" sz="1800" dirty="0"/>
              <a:t>Is it worth blocking Obama and Jeffries to protect incumbents?</a:t>
            </a:r>
          </a:p>
          <a:p>
            <a:pPr marL="0" indent="0" fontAlgn="base">
              <a:lnSpc>
                <a:spcPct val="100000"/>
              </a:lnSpc>
              <a:spcBef>
                <a:spcPts val="0"/>
              </a:spcBef>
              <a:buNone/>
            </a:pPr>
            <a:endParaRPr lang="en-US" sz="2000" dirty="0"/>
          </a:p>
          <a:p>
            <a:pPr marL="0" indent="0" fontAlgn="base">
              <a:lnSpc>
                <a:spcPct val="100000"/>
              </a:lnSpc>
              <a:spcBef>
                <a:spcPts val="0"/>
              </a:spcBef>
              <a:buNone/>
            </a:pPr>
            <a:endParaRPr lang="en-US" sz="2000" dirty="0"/>
          </a:p>
          <a:p>
            <a:pPr marL="0" indent="0" fontAlgn="base">
              <a:lnSpc>
                <a:spcPct val="100000"/>
              </a:lnSpc>
              <a:spcBef>
                <a:spcPts val="0"/>
              </a:spcBef>
              <a:buNone/>
            </a:pPr>
            <a:endParaRPr lang="en-US" sz="2000" dirty="0"/>
          </a:p>
        </p:txBody>
      </p:sp>
      <p:pic>
        <p:nvPicPr>
          <p:cNvPr id="2050" name="Picture 4" descr="Obama 2002">
            <a:hlinkClick r:id="rId3" tooltip="&quot;Obama's district in 2002&quot;"/>
            <a:extLst>
              <a:ext uri="{FF2B5EF4-FFF2-40B4-BE49-F238E27FC236}">
                <a16:creationId xmlns:a16="http://schemas.microsoft.com/office/drawing/2014/main" id="{05A3D800-C8DD-574E-9BBD-C4A154B5C7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1497" y="3293576"/>
            <a:ext cx="2120503" cy="3206693"/>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descr="Obama 2000">
            <a:hlinkClick r:id="rId3" tooltip="&quot;Obama's district in 2000&quot;"/>
            <a:extLst>
              <a:ext uri="{FF2B5EF4-FFF2-40B4-BE49-F238E27FC236}">
                <a16:creationId xmlns:a16="http://schemas.microsoft.com/office/drawing/2014/main" id="{D8031F81-FE24-324B-AB83-D8CD904CFC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2396" y="3274363"/>
            <a:ext cx="1892707" cy="32259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a:extLst>
              <a:ext uri="{FF2B5EF4-FFF2-40B4-BE49-F238E27FC236}">
                <a16:creationId xmlns:a16="http://schemas.microsoft.com/office/drawing/2014/main" id="{D677F821-20A6-B142-8E26-3DEA616FB007}"/>
              </a:ext>
            </a:extLst>
          </p:cNvPr>
          <p:cNvSpPr>
            <a:spLocks noChangeArrowheads="1"/>
          </p:cNvSpPr>
          <p:nvPr/>
        </p:nvSpPr>
        <p:spPr bwMode="auto">
          <a:xfrm>
            <a:off x="0" y="914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p>
        </p:txBody>
      </p:sp>
      <p:sp>
        <p:nvSpPr>
          <p:cNvPr id="11" name="Title 10">
            <a:extLst>
              <a:ext uri="{FF2B5EF4-FFF2-40B4-BE49-F238E27FC236}">
                <a16:creationId xmlns:a16="http://schemas.microsoft.com/office/drawing/2014/main" id="{4CBEEBF2-6116-D94C-A59A-32F140A4DB16}"/>
              </a:ext>
            </a:extLst>
          </p:cNvPr>
          <p:cNvSpPr>
            <a:spLocks noGrp="1"/>
          </p:cNvSpPr>
          <p:nvPr>
            <p:ph type="title"/>
          </p:nvPr>
        </p:nvSpPr>
        <p:spPr>
          <a:xfrm>
            <a:off x="964276" y="357731"/>
            <a:ext cx="10389524" cy="1009651"/>
          </a:xfrm>
        </p:spPr>
        <p:txBody>
          <a:bodyPr>
            <a:normAutofit/>
          </a:bodyPr>
          <a:lstStyle/>
          <a:p>
            <a:pPr algn="ctr"/>
            <a:r>
              <a:rPr lang="en-US" sz="3200" b="1" i="1" dirty="0" err="1"/>
              <a:t>Gangsta</a:t>
            </a:r>
            <a:r>
              <a:rPr lang="en-US" sz="3200" b="1" i="1" dirty="0"/>
              <a:t> in the Windy City!</a:t>
            </a:r>
          </a:p>
        </p:txBody>
      </p:sp>
      <p:sp>
        <p:nvSpPr>
          <p:cNvPr id="18" name="TextBox 17">
            <a:extLst>
              <a:ext uri="{FF2B5EF4-FFF2-40B4-BE49-F238E27FC236}">
                <a16:creationId xmlns:a16="http://schemas.microsoft.com/office/drawing/2014/main" id="{B2CF4A69-00FE-574C-8097-20C7C00386CB}"/>
              </a:ext>
            </a:extLst>
          </p:cNvPr>
          <p:cNvSpPr txBox="1"/>
          <p:nvPr/>
        </p:nvSpPr>
        <p:spPr>
          <a:xfrm>
            <a:off x="7972425" y="4060824"/>
            <a:ext cx="1368323" cy="369332"/>
          </a:xfrm>
          <a:prstGeom prst="rect">
            <a:avLst/>
          </a:prstGeom>
          <a:noFill/>
        </p:spPr>
        <p:txBody>
          <a:bodyPr wrap="none" rtlCol="0">
            <a:spAutoFit/>
          </a:bodyPr>
          <a:lstStyle/>
          <a:p>
            <a:r>
              <a:rPr lang="en-US" b="1">
                <a:solidFill>
                  <a:schemeClr val="bg1"/>
                </a:solidFill>
              </a:rPr>
              <a:t>2000 district</a:t>
            </a:r>
          </a:p>
        </p:txBody>
      </p:sp>
      <p:sp>
        <p:nvSpPr>
          <p:cNvPr id="19" name="TextBox 18">
            <a:extLst>
              <a:ext uri="{FF2B5EF4-FFF2-40B4-BE49-F238E27FC236}">
                <a16:creationId xmlns:a16="http://schemas.microsoft.com/office/drawing/2014/main" id="{8420241E-9392-2D40-8521-46D4A134AFC7}"/>
              </a:ext>
            </a:extLst>
          </p:cNvPr>
          <p:cNvSpPr txBox="1"/>
          <p:nvPr/>
        </p:nvSpPr>
        <p:spPr>
          <a:xfrm>
            <a:off x="9886950" y="4060824"/>
            <a:ext cx="1390765" cy="369332"/>
          </a:xfrm>
          <a:prstGeom prst="rect">
            <a:avLst/>
          </a:prstGeom>
          <a:noFill/>
        </p:spPr>
        <p:txBody>
          <a:bodyPr wrap="none" rtlCol="0">
            <a:spAutoFit/>
          </a:bodyPr>
          <a:lstStyle/>
          <a:p>
            <a:r>
              <a:rPr lang="en-US" b="1">
                <a:solidFill>
                  <a:schemeClr val="bg1"/>
                </a:solidFill>
              </a:rPr>
              <a:t>2002 District</a:t>
            </a:r>
          </a:p>
        </p:txBody>
      </p:sp>
      <p:sp>
        <p:nvSpPr>
          <p:cNvPr id="2" name="TextBox 1">
            <a:extLst>
              <a:ext uri="{FF2B5EF4-FFF2-40B4-BE49-F238E27FC236}">
                <a16:creationId xmlns:a16="http://schemas.microsoft.com/office/drawing/2014/main" id="{06609E21-8DF7-0649-8BD7-B8EB02299D54}"/>
              </a:ext>
            </a:extLst>
          </p:cNvPr>
          <p:cNvSpPr txBox="1"/>
          <p:nvPr/>
        </p:nvSpPr>
        <p:spPr>
          <a:xfrm>
            <a:off x="647303" y="6629400"/>
            <a:ext cx="4195379" cy="246221"/>
          </a:xfrm>
          <a:prstGeom prst="rect">
            <a:avLst/>
          </a:prstGeom>
          <a:noFill/>
        </p:spPr>
        <p:txBody>
          <a:bodyPr wrap="none" rtlCol="0">
            <a:spAutoFit/>
          </a:bodyPr>
          <a:lstStyle/>
          <a:p>
            <a:r>
              <a:rPr lang="en-US" sz="1000"/>
              <a:t>*All About Redistricting: Prof. Justin Levitt’s Guide to Drawing Electoral Lines.</a:t>
            </a:r>
          </a:p>
        </p:txBody>
      </p:sp>
      <p:pic>
        <p:nvPicPr>
          <p:cNvPr id="12" name="Picture 11"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6"/>
          <a:stretch>
            <a:fillRect/>
          </a:stretch>
        </p:blipFill>
        <p:spPr>
          <a:xfrm>
            <a:off x="0" y="-22969"/>
            <a:ext cx="2700338" cy="775726"/>
          </a:xfrm>
          <a:prstGeom prst="rect">
            <a:avLst/>
          </a:prstGeom>
        </p:spPr>
      </p:pic>
      <p:sp>
        <p:nvSpPr>
          <p:cNvPr id="4" name="Slide Number Placeholder 3">
            <a:extLst>
              <a:ext uri="{FF2B5EF4-FFF2-40B4-BE49-F238E27FC236}">
                <a16:creationId xmlns:a16="http://schemas.microsoft.com/office/drawing/2014/main" id="{544A5A8C-1365-4E49-9FD6-872F761ABED3}"/>
              </a:ext>
            </a:extLst>
          </p:cNvPr>
          <p:cNvSpPr>
            <a:spLocks noGrp="1"/>
          </p:cNvSpPr>
          <p:nvPr>
            <p:ph type="sldNum" sz="quarter" idx="12"/>
          </p:nvPr>
        </p:nvSpPr>
        <p:spPr/>
        <p:txBody>
          <a:bodyPr/>
          <a:lstStyle/>
          <a:p>
            <a:fld id="{660C366F-479B-A64C-85B9-34544106605E}" type="slidenum">
              <a:rPr lang="en-US" smtClean="0"/>
              <a:t>20</a:t>
            </a:fld>
            <a:endParaRPr lang="en-US"/>
          </a:p>
        </p:txBody>
      </p:sp>
    </p:spTree>
    <p:extLst>
      <p:ext uri="{BB962C8B-B14F-4D97-AF65-F5344CB8AC3E}">
        <p14:creationId xmlns:p14="http://schemas.microsoft.com/office/powerpoint/2010/main" val="1307093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37D5C-A99B-794D-A13D-53F91DBA38CB}"/>
              </a:ext>
            </a:extLst>
          </p:cNvPr>
          <p:cNvSpPr>
            <a:spLocks noGrp="1"/>
          </p:cNvSpPr>
          <p:nvPr>
            <p:ph type="title"/>
          </p:nvPr>
        </p:nvSpPr>
        <p:spPr>
          <a:xfrm>
            <a:off x="838200" y="681037"/>
            <a:ext cx="10515600" cy="1009651"/>
          </a:xfrm>
        </p:spPr>
        <p:txBody>
          <a:bodyPr>
            <a:normAutofit/>
          </a:bodyPr>
          <a:lstStyle/>
          <a:p>
            <a:pPr algn="ctr"/>
            <a:r>
              <a:rPr lang="en-US" sz="3200" b="1" i="1"/>
              <a:t>Sex With the Wrong Mistress Can Get You Kidnapped</a:t>
            </a:r>
          </a:p>
        </p:txBody>
      </p:sp>
      <p:sp>
        <p:nvSpPr>
          <p:cNvPr id="3" name="Content Placeholder 2">
            <a:extLst>
              <a:ext uri="{FF2B5EF4-FFF2-40B4-BE49-F238E27FC236}">
                <a16:creationId xmlns:a16="http://schemas.microsoft.com/office/drawing/2014/main" id="{29747F80-EB34-144F-AB78-EC2C80336F09}"/>
              </a:ext>
            </a:extLst>
          </p:cNvPr>
          <p:cNvSpPr>
            <a:spLocks noGrp="1"/>
          </p:cNvSpPr>
          <p:nvPr>
            <p:ph idx="1"/>
          </p:nvPr>
        </p:nvSpPr>
        <p:spPr>
          <a:xfrm>
            <a:off x="838200" y="2061555"/>
            <a:ext cx="11157488" cy="4115407"/>
          </a:xfrm>
        </p:spPr>
        <p:txBody>
          <a:bodyPr>
            <a:normAutofit/>
          </a:bodyPr>
          <a:lstStyle/>
          <a:p>
            <a:pPr marL="411480" lvl="1">
              <a:lnSpc>
                <a:spcPct val="100000"/>
              </a:lnSpc>
              <a:spcBef>
                <a:spcPts val="0"/>
              </a:spcBef>
              <a:spcAft>
                <a:spcPts val="1200"/>
              </a:spcAft>
            </a:pPr>
            <a:r>
              <a:rPr lang="en-US" sz="2000" dirty="0"/>
              <a:t>In New York, in 2011, the Democratic Speaker of the New York Assembly, Sheldon Silver, was allegedly having an affair with another member of the Assembly. *</a:t>
            </a:r>
          </a:p>
          <a:p>
            <a:pPr marL="411480" lvl="1">
              <a:lnSpc>
                <a:spcPct val="100000"/>
              </a:lnSpc>
              <a:spcBef>
                <a:spcPts val="0"/>
              </a:spcBef>
              <a:spcAft>
                <a:spcPts val="1200"/>
              </a:spcAft>
            </a:pPr>
            <a:r>
              <a:rPr lang="en-US" sz="1800" dirty="0"/>
              <a:t>Republican Assembly Minority Whip Dan Burling was also allegedly having an affair with the same woman.</a:t>
            </a:r>
          </a:p>
          <a:p>
            <a:pPr marL="411480" lvl="1">
              <a:lnSpc>
                <a:spcPct val="100000"/>
              </a:lnSpc>
              <a:spcBef>
                <a:spcPts val="0"/>
              </a:spcBef>
              <a:spcAft>
                <a:spcPts val="1200"/>
              </a:spcAft>
            </a:pPr>
            <a:r>
              <a:rPr lang="en-US" sz="1800" dirty="0"/>
              <a:t>When time came for redistricting, Silver helped shift Burling’s district to include a popular up-and-coming Republican mayor.</a:t>
            </a:r>
          </a:p>
          <a:p>
            <a:pPr marL="411480" lvl="1">
              <a:lnSpc>
                <a:spcPct val="100000"/>
              </a:lnSpc>
              <a:spcBef>
                <a:spcPts val="0"/>
              </a:spcBef>
              <a:spcAft>
                <a:spcPts val="1200"/>
              </a:spcAft>
            </a:pPr>
            <a:r>
              <a:rPr lang="en-US" sz="1800" dirty="0"/>
              <a:t>Burling retired rather than face the primary challenge. </a:t>
            </a:r>
          </a:p>
          <a:p>
            <a:pPr marL="411480" lvl="1">
              <a:lnSpc>
                <a:spcPct val="100000"/>
              </a:lnSpc>
              <a:spcBef>
                <a:spcPts val="0"/>
              </a:spcBef>
              <a:spcAft>
                <a:spcPts val="1200"/>
              </a:spcAft>
            </a:pPr>
            <a:r>
              <a:rPr lang="en-US" sz="1800" dirty="0"/>
              <a:t>Redistricting Burling into retirement was likely beneficial for Silver’s sex life.</a:t>
            </a:r>
          </a:p>
          <a:p>
            <a:pPr marL="411480" lvl="1">
              <a:lnSpc>
                <a:spcPct val="100000"/>
              </a:lnSpc>
              <a:spcBef>
                <a:spcPts val="0"/>
              </a:spcBef>
              <a:spcAft>
                <a:spcPts val="1200"/>
              </a:spcAft>
            </a:pPr>
            <a:r>
              <a:rPr lang="en-US" sz="1800" dirty="0"/>
              <a:t>Silver had other extramarital affairs with women to whom he channeled government contracts. Silver was convicted on federal corruption charges and sent to Otisville Prison, which probably did not help his sex life. </a:t>
            </a:r>
          </a:p>
          <a:p>
            <a:pPr marL="0" lvl="1" indent="0">
              <a:lnSpc>
                <a:spcPct val="100000"/>
              </a:lnSpc>
              <a:spcBef>
                <a:spcPts val="0"/>
              </a:spcBef>
              <a:buNone/>
            </a:pPr>
            <a:r>
              <a:rPr lang="en-US" sz="1800" dirty="0"/>
              <a:t>The political lesson is clear—if you want to keep your job, do not share a mistress with someone who controls redistricting. </a:t>
            </a:r>
          </a:p>
        </p:txBody>
      </p:sp>
      <p:sp>
        <p:nvSpPr>
          <p:cNvPr id="4" name="TextBox 3">
            <a:extLst>
              <a:ext uri="{FF2B5EF4-FFF2-40B4-BE49-F238E27FC236}">
                <a16:creationId xmlns:a16="http://schemas.microsoft.com/office/drawing/2014/main" id="{B09B5A47-7A13-8C48-A911-46A42B321BE7}"/>
              </a:ext>
            </a:extLst>
          </p:cNvPr>
          <p:cNvSpPr txBox="1"/>
          <p:nvPr/>
        </p:nvSpPr>
        <p:spPr>
          <a:xfrm>
            <a:off x="1139868" y="6488668"/>
            <a:ext cx="5529078" cy="646331"/>
          </a:xfrm>
          <a:prstGeom prst="rect">
            <a:avLst/>
          </a:prstGeom>
          <a:noFill/>
        </p:spPr>
        <p:txBody>
          <a:bodyPr wrap="none" rtlCol="0">
            <a:spAutoFit/>
          </a:bodyPr>
          <a:lstStyle/>
          <a:p>
            <a:r>
              <a:rPr lang="en-US"/>
              <a:t>*</a:t>
            </a:r>
            <a:r>
              <a:rPr lang="en-US" sz="1000"/>
              <a:t>N.Y. Post April 18, 2016, All About Redistricting: Prof. Justin Levitt’s Guide to Drawing Electoral Lines.</a:t>
            </a:r>
          </a:p>
          <a:p>
            <a:endParaRPr lang="en-US"/>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0"/>
            <a:ext cx="2700338" cy="775726"/>
          </a:xfrm>
          <a:prstGeom prst="rect">
            <a:avLst/>
          </a:prstGeom>
        </p:spPr>
      </p:pic>
      <p:sp>
        <p:nvSpPr>
          <p:cNvPr id="7" name="Slide Number Placeholder 6">
            <a:extLst>
              <a:ext uri="{FF2B5EF4-FFF2-40B4-BE49-F238E27FC236}">
                <a16:creationId xmlns:a16="http://schemas.microsoft.com/office/drawing/2014/main" id="{C5654E44-9687-2448-9580-FA8BA29FB327}"/>
              </a:ext>
            </a:extLst>
          </p:cNvPr>
          <p:cNvSpPr>
            <a:spLocks noGrp="1"/>
          </p:cNvSpPr>
          <p:nvPr>
            <p:ph type="sldNum" sz="quarter" idx="12"/>
          </p:nvPr>
        </p:nvSpPr>
        <p:spPr/>
        <p:txBody>
          <a:bodyPr/>
          <a:lstStyle/>
          <a:p>
            <a:fld id="{660C366F-479B-A64C-85B9-34544106605E}" type="slidenum">
              <a:rPr lang="en-US" smtClean="0"/>
              <a:t>21</a:t>
            </a:fld>
            <a:endParaRPr lang="en-US"/>
          </a:p>
        </p:txBody>
      </p:sp>
    </p:spTree>
    <p:extLst>
      <p:ext uri="{BB962C8B-B14F-4D97-AF65-F5344CB8AC3E}">
        <p14:creationId xmlns:p14="http://schemas.microsoft.com/office/powerpoint/2010/main" val="284195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461F-EE41-514A-94AD-7A6CA3BF6F17}"/>
              </a:ext>
            </a:extLst>
          </p:cNvPr>
          <p:cNvSpPr>
            <a:spLocks noGrp="1"/>
          </p:cNvSpPr>
          <p:nvPr>
            <p:ph type="title"/>
          </p:nvPr>
        </p:nvSpPr>
        <p:spPr>
          <a:xfrm>
            <a:off x="838200" y="594972"/>
            <a:ext cx="10515600" cy="924546"/>
          </a:xfrm>
        </p:spPr>
        <p:txBody>
          <a:bodyPr>
            <a:normAutofit/>
          </a:bodyPr>
          <a:lstStyle/>
          <a:p>
            <a:pPr algn="ctr"/>
            <a:r>
              <a:rPr lang="en-US" sz="3600" b="1"/>
              <a:t>Hijacking-Snake By The Lake</a:t>
            </a:r>
          </a:p>
        </p:txBody>
      </p:sp>
      <p:sp>
        <p:nvSpPr>
          <p:cNvPr id="5" name="TextBox 4">
            <a:extLst>
              <a:ext uri="{FF2B5EF4-FFF2-40B4-BE49-F238E27FC236}">
                <a16:creationId xmlns:a16="http://schemas.microsoft.com/office/drawing/2014/main" id="{7E3AD397-0188-8842-8FA1-13CFF1FEAD74}"/>
              </a:ext>
            </a:extLst>
          </p:cNvPr>
          <p:cNvSpPr txBox="1"/>
          <p:nvPr/>
        </p:nvSpPr>
        <p:spPr>
          <a:xfrm>
            <a:off x="741330" y="1519516"/>
            <a:ext cx="10771797" cy="4585871"/>
          </a:xfrm>
          <a:prstGeom prst="rect">
            <a:avLst/>
          </a:prstGeom>
          <a:noFill/>
        </p:spPr>
        <p:txBody>
          <a:bodyPr wrap="square" rtlCol="0">
            <a:spAutoFit/>
          </a:bodyPr>
          <a:lstStyle/>
          <a:p>
            <a:r>
              <a:rPr lang="en-US"/>
              <a:t>Hijacking is another gerrymandering game. In hijacking, members of the party in control take 2 incumbents from the other party, modify their districts, and then force them to run against each other. </a:t>
            </a:r>
          </a:p>
          <a:p>
            <a:pPr marL="285750" indent="-285750">
              <a:buFont typeface="Arial" panose="020B0604020202020204" pitchFamily="34" charset="0"/>
              <a:buChar char="•"/>
            </a:pPr>
            <a:r>
              <a:rPr lang="en-US"/>
              <a:t>If those drawing the districts are smart, they can even select which of their opponents they want to lose. </a:t>
            </a:r>
          </a:p>
          <a:p>
            <a:pPr marL="285750" indent="-285750">
              <a:buFont typeface="Arial" panose="020B0604020202020204" pitchFamily="34" charset="0"/>
              <a:buChar char="•"/>
            </a:pPr>
            <a:r>
              <a:rPr lang="en-US"/>
              <a:t>Republicans in Ohio created “The Snake By The Lake,” a combination two Democratic districts that is 100 miles long and often no more than one block wide. </a:t>
            </a:r>
          </a:p>
          <a:p>
            <a:pPr marL="742950" lvl="1" indent="-285750">
              <a:buFont typeface="Arial" panose="020B0604020202020204" pitchFamily="34" charset="0"/>
              <a:buChar char="•"/>
            </a:pPr>
            <a:r>
              <a:rPr lang="en-US"/>
              <a:t>The risk to this district is global warming. If water levels in Lake Erie rise, the district could be cut in pieces. </a:t>
            </a:r>
          </a:p>
          <a:p>
            <a:pPr marL="285750" lvl="1" indent="-285750">
              <a:buFont typeface="Arial" panose="020B0604020202020204" pitchFamily="34" charset="0"/>
              <a:buChar char="•"/>
            </a:pPr>
            <a:r>
              <a:rPr lang="en-US"/>
              <a:t>The Snake combined by districts of Marcy Kaptur and Dennis Kucinich. </a:t>
            </a:r>
          </a:p>
          <a:p>
            <a:pPr marL="285750" lvl="1" indent="-285750">
              <a:buFont typeface="Arial" panose="020B0604020202020204" pitchFamily="34" charset="0"/>
              <a:buChar char="•"/>
            </a:pPr>
            <a:r>
              <a:rPr lang="en-US"/>
              <a:t>Because Kucinich was more controversial, the Republicans added more people from Kaptur’s old district so she would win. Kucinich was forced to retire. </a:t>
            </a:r>
          </a:p>
          <a:p>
            <a:endParaRPr lang="en-US" sz="2000"/>
          </a:p>
          <a:p>
            <a:endParaRPr lang="en-US" sz="2000"/>
          </a:p>
          <a:p>
            <a:pPr marL="0" lvl="1"/>
            <a:endParaRPr lang="en-US" i="1"/>
          </a:p>
          <a:p>
            <a:pPr marL="0" lvl="1"/>
            <a:endParaRPr lang="en-US" i="1"/>
          </a:p>
          <a:p>
            <a:pPr marL="0" lvl="1"/>
            <a:endParaRPr lang="en-US" i="1"/>
          </a:p>
          <a:p>
            <a:pPr marL="0" lvl="1"/>
            <a:endParaRPr lang="en-US"/>
          </a:p>
        </p:txBody>
      </p:sp>
      <p:pic>
        <p:nvPicPr>
          <p:cNvPr id="7" name="Content Placeholder 4" descr="A close up of a map&#10;&#10;Description automatically generated">
            <a:extLst>
              <a:ext uri="{FF2B5EF4-FFF2-40B4-BE49-F238E27FC236}">
                <a16:creationId xmlns:a16="http://schemas.microsoft.com/office/drawing/2014/main" id="{44E557C4-54FC-094A-9A20-AB60F47CEC15}"/>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392165" y="4546599"/>
            <a:ext cx="9470126" cy="1898073"/>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23113"/>
            <a:ext cx="2700338" cy="775726"/>
          </a:xfrm>
          <a:prstGeom prst="rect">
            <a:avLst/>
          </a:prstGeom>
        </p:spPr>
      </p:pic>
      <p:sp>
        <p:nvSpPr>
          <p:cNvPr id="3" name="Slide Number Placeholder 2">
            <a:extLst>
              <a:ext uri="{FF2B5EF4-FFF2-40B4-BE49-F238E27FC236}">
                <a16:creationId xmlns:a16="http://schemas.microsoft.com/office/drawing/2014/main" id="{43D77842-9975-E242-9FAA-7B14433FED97}"/>
              </a:ext>
            </a:extLst>
          </p:cNvPr>
          <p:cNvSpPr>
            <a:spLocks noGrp="1"/>
          </p:cNvSpPr>
          <p:nvPr>
            <p:ph type="sldNum" sz="quarter" idx="12"/>
          </p:nvPr>
        </p:nvSpPr>
        <p:spPr/>
        <p:txBody>
          <a:bodyPr/>
          <a:lstStyle/>
          <a:p>
            <a:fld id="{660C366F-479B-A64C-85B9-34544106605E}" type="slidenum">
              <a:rPr lang="en-US" smtClean="0"/>
              <a:t>22</a:t>
            </a:fld>
            <a:endParaRPr lang="en-US"/>
          </a:p>
        </p:txBody>
      </p:sp>
    </p:spTree>
    <p:extLst>
      <p:ext uri="{BB962C8B-B14F-4D97-AF65-F5344CB8AC3E}">
        <p14:creationId xmlns:p14="http://schemas.microsoft.com/office/powerpoint/2010/main" val="372136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3055C-0A1C-B440-8DCE-01837B048955}"/>
              </a:ext>
            </a:extLst>
          </p:cNvPr>
          <p:cNvSpPr>
            <a:spLocks noGrp="1"/>
          </p:cNvSpPr>
          <p:nvPr>
            <p:ph type="title"/>
          </p:nvPr>
        </p:nvSpPr>
        <p:spPr/>
        <p:txBody>
          <a:bodyPr>
            <a:normAutofit/>
          </a:bodyPr>
          <a:lstStyle/>
          <a:p>
            <a:pPr algn="ctr"/>
            <a:r>
              <a:rPr lang="en-US" sz="3600" b="1" i="1"/>
              <a:t>Hijacking in Illinois</a:t>
            </a:r>
          </a:p>
        </p:txBody>
      </p:sp>
      <p:sp>
        <p:nvSpPr>
          <p:cNvPr id="3" name="Content Placeholder 2">
            <a:extLst>
              <a:ext uri="{FF2B5EF4-FFF2-40B4-BE49-F238E27FC236}">
                <a16:creationId xmlns:a16="http://schemas.microsoft.com/office/drawing/2014/main" id="{1267CC7A-94FB-844D-A91B-4054D5E27BCE}"/>
              </a:ext>
            </a:extLst>
          </p:cNvPr>
          <p:cNvSpPr>
            <a:spLocks noGrp="1"/>
          </p:cNvSpPr>
          <p:nvPr>
            <p:ph idx="1"/>
          </p:nvPr>
        </p:nvSpPr>
        <p:spPr/>
        <p:txBody>
          <a:bodyPr>
            <a:normAutofit/>
          </a:bodyPr>
          <a:lstStyle/>
          <a:p>
            <a:pPr marL="0" indent="0">
              <a:spcAft>
                <a:spcPts val="600"/>
              </a:spcAft>
              <a:buNone/>
            </a:pPr>
            <a:r>
              <a:rPr lang="en-US" sz="2000"/>
              <a:t>Adam </a:t>
            </a:r>
            <a:r>
              <a:rPr lang="en-US" sz="2000" err="1"/>
              <a:t>Kinzinger</a:t>
            </a:r>
            <a:r>
              <a:rPr lang="en-US" sz="2000"/>
              <a:t> was Freshman Congressman representing district #11. Don Manzullo was a 10-term veteran, representing district #16. *</a:t>
            </a:r>
          </a:p>
          <a:p>
            <a:pPr marL="502920">
              <a:lnSpc>
                <a:spcPct val="100000"/>
              </a:lnSpc>
              <a:spcBef>
                <a:spcPts val="0"/>
              </a:spcBef>
              <a:spcAft>
                <a:spcPts val="600"/>
              </a:spcAft>
            </a:pPr>
            <a:r>
              <a:rPr lang="en-US" sz="1800"/>
              <a:t>In 2012, the Democrats redistricted their districts. </a:t>
            </a:r>
          </a:p>
          <a:p>
            <a:pPr marL="502920">
              <a:lnSpc>
                <a:spcPct val="100000"/>
              </a:lnSpc>
              <a:spcBef>
                <a:spcPts val="0"/>
              </a:spcBef>
              <a:spcAft>
                <a:spcPts val="600"/>
              </a:spcAft>
            </a:pPr>
            <a:r>
              <a:rPr lang="en-US" sz="1800" err="1"/>
              <a:t>Kinzinger</a:t>
            </a:r>
            <a:r>
              <a:rPr lang="en-US" sz="1800"/>
              <a:t> had two choices. He could run in Illinois #2, where he lived, against Jesse Jackson Jr., or he could challenge Manzullo in the new 16</a:t>
            </a:r>
            <a:r>
              <a:rPr lang="en-US" sz="1800" baseline="30000"/>
              <a:t>th</a:t>
            </a:r>
            <a:r>
              <a:rPr lang="en-US" sz="1800"/>
              <a:t>. </a:t>
            </a:r>
          </a:p>
          <a:p>
            <a:pPr marL="502920">
              <a:lnSpc>
                <a:spcPct val="100000"/>
              </a:lnSpc>
              <a:spcBef>
                <a:spcPts val="0"/>
              </a:spcBef>
              <a:spcAft>
                <a:spcPts val="600"/>
              </a:spcAft>
            </a:pPr>
            <a:r>
              <a:rPr lang="en-US" sz="1800"/>
              <a:t>Either way, Democrats would win. They could either get rid of </a:t>
            </a:r>
            <a:r>
              <a:rPr lang="en-US" sz="1800" err="1"/>
              <a:t>Kinzinger</a:t>
            </a:r>
            <a:r>
              <a:rPr lang="en-US" sz="1800"/>
              <a:t> or hijack </a:t>
            </a:r>
            <a:r>
              <a:rPr lang="en-US" sz="1800" err="1"/>
              <a:t>Kinzinger</a:t>
            </a:r>
            <a:r>
              <a:rPr lang="en-US" sz="1800"/>
              <a:t> and Manzullo. </a:t>
            </a:r>
          </a:p>
          <a:p>
            <a:pPr marL="502920">
              <a:lnSpc>
                <a:spcPct val="100000"/>
              </a:lnSpc>
              <a:spcBef>
                <a:spcPts val="0"/>
              </a:spcBef>
              <a:spcAft>
                <a:spcPts val="600"/>
              </a:spcAft>
            </a:pPr>
            <a:r>
              <a:rPr lang="en-US" sz="1800" err="1"/>
              <a:t>Kinzinger</a:t>
            </a:r>
            <a:r>
              <a:rPr lang="en-US" sz="1800"/>
              <a:t> decided not to run against Jackson, (who shortly after the election resigned from Congress for mental and physical problems as well as wire and mail fraud). </a:t>
            </a:r>
          </a:p>
          <a:p>
            <a:pPr marL="502920">
              <a:lnSpc>
                <a:spcPct val="100000"/>
              </a:lnSpc>
              <a:spcBef>
                <a:spcPts val="0"/>
              </a:spcBef>
              <a:spcAft>
                <a:spcPts val="600"/>
              </a:spcAft>
            </a:pPr>
            <a:r>
              <a:rPr lang="en-US" sz="1800" err="1"/>
              <a:t>Kinzinger</a:t>
            </a:r>
            <a:r>
              <a:rPr lang="en-US" sz="1800"/>
              <a:t> challenged Manzullo, since much of his former district was now in Manzullo’s #16, and won.  </a:t>
            </a:r>
          </a:p>
          <a:p>
            <a:pPr marL="502920">
              <a:lnSpc>
                <a:spcPct val="100000"/>
              </a:lnSpc>
              <a:spcBef>
                <a:spcPts val="0"/>
              </a:spcBef>
              <a:spcAft>
                <a:spcPts val="600"/>
              </a:spcAft>
            </a:pPr>
            <a:r>
              <a:rPr lang="en-US" sz="1800"/>
              <a:t>This worked out well for the Democrats. They got rid of one Republican Congressman, and 8 years later, </a:t>
            </a:r>
            <a:r>
              <a:rPr lang="en-US" sz="1800" err="1"/>
              <a:t>Kinzinger</a:t>
            </a:r>
            <a:r>
              <a:rPr lang="en-US" sz="1800"/>
              <a:t> became the first Republican to support the impeachment of Donald Trump. </a:t>
            </a:r>
          </a:p>
          <a:p>
            <a:pPr marL="502920">
              <a:lnSpc>
                <a:spcPct val="100000"/>
              </a:lnSpc>
              <a:spcBef>
                <a:spcPts val="0"/>
              </a:spcBef>
              <a:spcAft>
                <a:spcPts val="600"/>
              </a:spcAft>
            </a:pPr>
            <a:r>
              <a:rPr lang="en-US" sz="1800"/>
              <a:t>We will have to wait and see how the Democrats treat </a:t>
            </a:r>
            <a:r>
              <a:rPr lang="en-US" sz="1800" err="1"/>
              <a:t>Kinzinger</a:t>
            </a:r>
            <a:r>
              <a:rPr lang="en-US" sz="1800"/>
              <a:t> in the 2022 redistricting.</a:t>
            </a:r>
          </a:p>
          <a:p>
            <a:pPr marL="502920">
              <a:lnSpc>
                <a:spcPct val="100000"/>
              </a:lnSpc>
              <a:spcBef>
                <a:spcPts val="0"/>
              </a:spcBef>
              <a:spcAft>
                <a:spcPts val="600"/>
              </a:spcAft>
            </a:pPr>
            <a:endParaRPr lang="en-US" sz="1800"/>
          </a:p>
          <a:p>
            <a:pPr>
              <a:spcAft>
                <a:spcPts val="600"/>
              </a:spcAft>
            </a:pPr>
            <a:endParaRPr lang="en-US" sz="1800"/>
          </a:p>
          <a:p>
            <a:pPr marL="0" indent="0">
              <a:buNone/>
            </a:pPr>
            <a:endParaRPr lang="en-US" sz="1800"/>
          </a:p>
        </p:txBody>
      </p:sp>
      <p:sp>
        <p:nvSpPr>
          <p:cNvPr id="5" name="TextBox 4">
            <a:extLst>
              <a:ext uri="{FF2B5EF4-FFF2-40B4-BE49-F238E27FC236}">
                <a16:creationId xmlns:a16="http://schemas.microsoft.com/office/drawing/2014/main" id="{FD80F5E4-415F-8E48-BF3D-4F33A5E77ECD}"/>
              </a:ext>
            </a:extLst>
          </p:cNvPr>
          <p:cNvSpPr txBox="1"/>
          <p:nvPr/>
        </p:nvSpPr>
        <p:spPr>
          <a:xfrm>
            <a:off x="838200" y="6423660"/>
            <a:ext cx="3076483" cy="246221"/>
          </a:xfrm>
          <a:prstGeom prst="rect">
            <a:avLst/>
          </a:prstGeom>
          <a:noFill/>
        </p:spPr>
        <p:txBody>
          <a:bodyPr wrap="none" rtlCol="0">
            <a:spAutoFit/>
          </a:bodyPr>
          <a:lstStyle/>
          <a:p>
            <a:r>
              <a:rPr lang="en-US" sz="1000"/>
              <a:t>*All Things Considered, David Schaper, March 16, 2012 </a:t>
            </a:r>
          </a:p>
        </p:txBody>
      </p:sp>
      <p:pic>
        <p:nvPicPr>
          <p:cNvPr id="7" name="Picture 6"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2"/>
          <a:stretch>
            <a:fillRect/>
          </a:stretch>
        </p:blipFill>
        <p:spPr>
          <a:xfrm>
            <a:off x="-22167" y="0"/>
            <a:ext cx="2700338" cy="775726"/>
          </a:xfrm>
          <a:prstGeom prst="rect">
            <a:avLst/>
          </a:prstGeom>
        </p:spPr>
      </p:pic>
      <p:sp>
        <p:nvSpPr>
          <p:cNvPr id="8" name="Slide Number Placeholder 7">
            <a:extLst>
              <a:ext uri="{FF2B5EF4-FFF2-40B4-BE49-F238E27FC236}">
                <a16:creationId xmlns:a16="http://schemas.microsoft.com/office/drawing/2014/main" id="{D93232F1-6960-AD42-AC26-841447C07A5C}"/>
              </a:ext>
            </a:extLst>
          </p:cNvPr>
          <p:cNvSpPr>
            <a:spLocks noGrp="1"/>
          </p:cNvSpPr>
          <p:nvPr>
            <p:ph type="sldNum" sz="quarter" idx="12"/>
          </p:nvPr>
        </p:nvSpPr>
        <p:spPr/>
        <p:txBody>
          <a:bodyPr/>
          <a:lstStyle/>
          <a:p>
            <a:fld id="{660C366F-479B-A64C-85B9-34544106605E}" type="slidenum">
              <a:rPr lang="en-US" smtClean="0"/>
              <a:t>23</a:t>
            </a:fld>
            <a:endParaRPr lang="en-US"/>
          </a:p>
        </p:txBody>
      </p:sp>
    </p:spTree>
    <p:extLst>
      <p:ext uri="{BB962C8B-B14F-4D97-AF65-F5344CB8AC3E}">
        <p14:creationId xmlns:p14="http://schemas.microsoft.com/office/powerpoint/2010/main" val="33910551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81E55-2515-CE4D-9145-5DD60407CE38}"/>
              </a:ext>
            </a:extLst>
          </p:cNvPr>
          <p:cNvSpPr>
            <a:spLocks noGrp="1"/>
          </p:cNvSpPr>
          <p:nvPr>
            <p:ph type="title"/>
          </p:nvPr>
        </p:nvSpPr>
        <p:spPr>
          <a:xfrm>
            <a:off x="838200" y="949569"/>
            <a:ext cx="10515600" cy="738554"/>
          </a:xfrm>
        </p:spPr>
        <p:txBody>
          <a:bodyPr>
            <a:normAutofit/>
          </a:bodyPr>
          <a:lstStyle/>
          <a:p>
            <a:pPr algn="ctr"/>
            <a:r>
              <a:rPr lang="en-US" sz="3600" b="1"/>
              <a:t>Buying Bespoke Districts</a:t>
            </a:r>
          </a:p>
        </p:txBody>
      </p:sp>
      <p:sp>
        <p:nvSpPr>
          <p:cNvPr id="3" name="Content Placeholder 2">
            <a:extLst>
              <a:ext uri="{FF2B5EF4-FFF2-40B4-BE49-F238E27FC236}">
                <a16:creationId xmlns:a16="http://schemas.microsoft.com/office/drawing/2014/main" id="{90B42BC7-ED57-074F-ABDE-24441898EFDA}"/>
              </a:ext>
            </a:extLst>
          </p:cNvPr>
          <p:cNvSpPr>
            <a:spLocks noGrp="1"/>
          </p:cNvSpPr>
          <p:nvPr>
            <p:ph idx="1"/>
          </p:nvPr>
        </p:nvSpPr>
        <p:spPr>
          <a:xfrm>
            <a:off x="838200" y="1688123"/>
            <a:ext cx="10515600" cy="4532567"/>
          </a:xfrm>
        </p:spPr>
        <p:txBody>
          <a:bodyPr>
            <a:normAutofit fontScale="77500" lnSpcReduction="20000"/>
          </a:bodyPr>
          <a:lstStyle/>
          <a:p>
            <a:pPr marL="0" indent="0">
              <a:buNone/>
            </a:pPr>
            <a:r>
              <a:rPr lang="en-US" sz="2600" b="1"/>
              <a:t>People can buy Bespoke suits and politicians can buy Bespoke districts.</a:t>
            </a:r>
          </a:p>
          <a:p>
            <a:pPr marL="0" indent="0">
              <a:buNone/>
            </a:pPr>
            <a:r>
              <a:rPr lang="en-US" sz="2600"/>
              <a:t>The process is very simple. </a:t>
            </a:r>
          </a:p>
          <a:p>
            <a:r>
              <a:rPr lang="en-US" sz="2600"/>
              <a:t>For a Bespoke suit, people go to a tailor who takes measurements and custom makes the suit.</a:t>
            </a:r>
          </a:p>
          <a:p>
            <a:r>
              <a:rPr lang="en-US" sz="2600"/>
              <a:t>For a Bespoke Congressional District, people go to a “Redistricting” tailor who analyzes the candidate’s strengths and weaknesses, and then recommends changes in the district boundaries so the candidate will have the maximum number of friendly voters. </a:t>
            </a:r>
            <a:endParaRPr lang="en-US" sz="2600" b="1"/>
          </a:p>
          <a:p>
            <a:pPr marL="0" indent="0">
              <a:spcBef>
                <a:spcPts val="2200"/>
              </a:spcBef>
              <a:buNone/>
            </a:pPr>
            <a:r>
              <a:rPr lang="en-US" sz="2300"/>
              <a:t>In California, in 2000, Democrats paid Michael Berman, a redistricting consultant and brother of a Congressman, $1.3 million and 30 Congresspersons paid him an additional $20,000 each, to custom design their districts so all of them would win– which they did. </a:t>
            </a:r>
          </a:p>
          <a:p>
            <a:pPr lvl="1">
              <a:spcBef>
                <a:spcPts val="1100"/>
              </a:spcBef>
            </a:pPr>
            <a:r>
              <a:rPr lang="en-US" sz="2600" b="1"/>
              <a:t>As Rep. Loretta Sanchez explained: “$20,000 is nothing to keep your seat…. If my colleagues are smart, they'll pay…. and Michael will draw the district they can win in. Those who have refused to pay? God help them.’” *</a:t>
            </a:r>
          </a:p>
          <a:p>
            <a:pPr lvl="1">
              <a:spcBef>
                <a:spcPts val="1100"/>
              </a:spcBef>
            </a:pPr>
            <a:endParaRPr lang="en-US" sz="2600" b="1"/>
          </a:p>
          <a:p>
            <a:pPr marL="0" lvl="1">
              <a:spcBef>
                <a:spcPts val="1100"/>
              </a:spcBef>
            </a:pPr>
            <a:r>
              <a:rPr lang="en-US" sz="2600" b="1"/>
              <a:t>Nothing makes a Congressperson look better than their own Bespoke district. </a:t>
            </a:r>
          </a:p>
          <a:p>
            <a:pPr marL="0" lvl="1">
              <a:spcBef>
                <a:spcPts val="1100"/>
              </a:spcBef>
            </a:pPr>
            <a:endParaRPr lang="en-US" sz="2000" b="1" i="1"/>
          </a:p>
        </p:txBody>
      </p:sp>
      <p:sp>
        <p:nvSpPr>
          <p:cNvPr id="4" name="TextBox 3">
            <a:extLst>
              <a:ext uri="{FF2B5EF4-FFF2-40B4-BE49-F238E27FC236}">
                <a16:creationId xmlns:a16="http://schemas.microsoft.com/office/drawing/2014/main" id="{1697193D-90C4-B44B-9683-8818BE9FDE9F}"/>
              </a:ext>
            </a:extLst>
          </p:cNvPr>
          <p:cNvSpPr txBox="1"/>
          <p:nvPr/>
        </p:nvSpPr>
        <p:spPr>
          <a:xfrm>
            <a:off x="925830" y="6492240"/>
            <a:ext cx="3437159" cy="523220"/>
          </a:xfrm>
          <a:prstGeom prst="rect">
            <a:avLst/>
          </a:prstGeom>
          <a:noFill/>
        </p:spPr>
        <p:txBody>
          <a:bodyPr wrap="none" rtlCol="0">
            <a:spAutoFit/>
          </a:bodyPr>
          <a:lstStyle/>
          <a:p>
            <a:r>
              <a:rPr lang="en-US" sz="1000"/>
              <a:t>*Mother Jones, April </a:t>
            </a:r>
            <a:r>
              <a:rPr lang="en-US" sz="1000" err="1"/>
              <a:t>Rabkin</a:t>
            </a:r>
            <a:r>
              <a:rPr lang="en-US" sz="1000"/>
              <a:t>, Gerrymandering, Sept. 29, 2006, </a:t>
            </a:r>
            <a:endParaRPr lang="en-US" sz="1000" b="1" cap="all"/>
          </a:p>
          <a:p>
            <a:endParaRPr lang="en-US"/>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0"/>
            <a:ext cx="2700338" cy="775726"/>
          </a:xfrm>
          <a:prstGeom prst="rect">
            <a:avLst/>
          </a:prstGeom>
        </p:spPr>
      </p:pic>
      <p:sp>
        <p:nvSpPr>
          <p:cNvPr id="7" name="Slide Number Placeholder 6">
            <a:extLst>
              <a:ext uri="{FF2B5EF4-FFF2-40B4-BE49-F238E27FC236}">
                <a16:creationId xmlns:a16="http://schemas.microsoft.com/office/drawing/2014/main" id="{21AB556A-BCD7-174C-8E64-D51EA8C897BD}"/>
              </a:ext>
            </a:extLst>
          </p:cNvPr>
          <p:cNvSpPr>
            <a:spLocks noGrp="1"/>
          </p:cNvSpPr>
          <p:nvPr>
            <p:ph type="sldNum" sz="quarter" idx="12"/>
          </p:nvPr>
        </p:nvSpPr>
        <p:spPr/>
        <p:txBody>
          <a:bodyPr/>
          <a:lstStyle/>
          <a:p>
            <a:fld id="{660C366F-479B-A64C-85B9-34544106605E}" type="slidenum">
              <a:rPr lang="en-US" smtClean="0"/>
              <a:t>24</a:t>
            </a:fld>
            <a:endParaRPr lang="en-US"/>
          </a:p>
        </p:txBody>
      </p:sp>
    </p:spTree>
    <p:extLst>
      <p:ext uri="{BB962C8B-B14F-4D97-AF65-F5344CB8AC3E}">
        <p14:creationId xmlns:p14="http://schemas.microsoft.com/office/powerpoint/2010/main" val="32178298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621B3-2E61-334C-8257-F18DF906E03E}"/>
              </a:ext>
            </a:extLst>
          </p:cNvPr>
          <p:cNvSpPr>
            <a:spLocks noGrp="1"/>
          </p:cNvSpPr>
          <p:nvPr>
            <p:ph type="title"/>
          </p:nvPr>
        </p:nvSpPr>
        <p:spPr/>
        <p:txBody>
          <a:bodyPr>
            <a:normAutofit/>
          </a:bodyPr>
          <a:lstStyle/>
          <a:p>
            <a:pPr algn="ctr"/>
            <a:r>
              <a:rPr lang="en-US" sz="3600" b="1" i="1"/>
              <a:t>Incumbent Frenemies</a:t>
            </a:r>
          </a:p>
        </p:txBody>
      </p:sp>
      <p:sp>
        <p:nvSpPr>
          <p:cNvPr id="3" name="Content Placeholder 2">
            <a:extLst>
              <a:ext uri="{FF2B5EF4-FFF2-40B4-BE49-F238E27FC236}">
                <a16:creationId xmlns:a16="http://schemas.microsoft.com/office/drawing/2014/main" id="{6C0D6812-89A3-8D43-BB35-F9CFFF6AAA3E}"/>
              </a:ext>
            </a:extLst>
          </p:cNvPr>
          <p:cNvSpPr>
            <a:spLocks noGrp="1"/>
          </p:cNvSpPr>
          <p:nvPr>
            <p:ph idx="1"/>
          </p:nvPr>
        </p:nvSpPr>
        <p:spPr/>
        <p:txBody>
          <a:bodyPr>
            <a:normAutofit/>
          </a:bodyPr>
          <a:lstStyle/>
          <a:p>
            <a:pPr marL="0" indent="0">
              <a:buNone/>
            </a:pPr>
            <a:r>
              <a:rPr lang="en-US" sz="2000"/>
              <a:t>In states where one party does not control redistricting, incumbents of both parties often become frenemies. </a:t>
            </a:r>
          </a:p>
          <a:p>
            <a:pPr marL="502920">
              <a:lnSpc>
                <a:spcPct val="100000"/>
              </a:lnSpc>
              <a:spcBef>
                <a:spcPts val="400"/>
              </a:spcBef>
            </a:pPr>
            <a:r>
              <a:rPr lang="en-US" sz="1800"/>
              <a:t>They work together to create districts in which all of them, or as many of them as possible, can win. </a:t>
            </a:r>
          </a:p>
          <a:p>
            <a:pPr marL="502920">
              <a:lnSpc>
                <a:spcPct val="100000"/>
              </a:lnSpc>
              <a:spcBef>
                <a:spcPts val="400"/>
              </a:spcBef>
            </a:pPr>
            <a:r>
              <a:rPr lang="en-US" sz="1800"/>
              <a:t>While they may be in different parties, they all understand the political game. </a:t>
            </a:r>
          </a:p>
          <a:p>
            <a:pPr marL="502920">
              <a:lnSpc>
                <a:spcPct val="100000"/>
              </a:lnSpc>
              <a:spcBef>
                <a:spcPts val="400"/>
              </a:spcBef>
            </a:pPr>
            <a:r>
              <a:rPr lang="en-US" sz="1800"/>
              <a:t>Given a choice of a free-for-all, where newcomers may have a chance of winning, they prefer to stay employed and work with the devil they know. </a:t>
            </a:r>
          </a:p>
          <a:p>
            <a:pPr marL="502920">
              <a:lnSpc>
                <a:spcPct val="100000"/>
              </a:lnSpc>
              <a:spcBef>
                <a:spcPts val="400"/>
              </a:spcBef>
            </a:pPr>
            <a:endParaRPr lang="en-US" sz="1800"/>
          </a:p>
          <a:p>
            <a:pPr marL="0" indent="0">
              <a:buNone/>
            </a:pPr>
            <a:endParaRPr lang="en-US" sz="2000"/>
          </a:p>
        </p:txBody>
      </p:sp>
      <p:pic>
        <p:nvPicPr>
          <p:cNvPr id="5" name="Picture 4"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2"/>
          <a:stretch>
            <a:fillRect/>
          </a:stretch>
        </p:blipFill>
        <p:spPr>
          <a:xfrm>
            <a:off x="0" y="0"/>
            <a:ext cx="2700338" cy="775726"/>
          </a:xfrm>
          <a:prstGeom prst="rect">
            <a:avLst/>
          </a:prstGeom>
        </p:spPr>
      </p:pic>
      <p:sp>
        <p:nvSpPr>
          <p:cNvPr id="6" name="Slide Number Placeholder 5">
            <a:extLst>
              <a:ext uri="{FF2B5EF4-FFF2-40B4-BE49-F238E27FC236}">
                <a16:creationId xmlns:a16="http://schemas.microsoft.com/office/drawing/2014/main" id="{EEF95B8C-4EEA-1044-AD3B-31C9DDF9AA85}"/>
              </a:ext>
            </a:extLst>
          </p:cNvPr>
          <p:cNvSpPr>
            <a:spLocks noGrp="1"/>
          </p:cNvSpPr>
          <p:nvPr>
            <p:ph type="sldNum" sz="quarter" idx="12"/>
          </p:nvPr>
        </p:nvSpPr>
        <p:spPr/>
        <p:txBody>
          <a:bodyPr/>
          <a:lstStyle/>
          <a:p>
            <a:fld id="{660C366F-479B-A64C-85B9-34544106605E}" type="slidenum">
              <a:rPr lang="en-US" smtClean="0"/>
              <a:t>25</a:t>
            </a:fld>
            <a:endParaRPr lang="en-US"/>
          </a:p>
        </p:txBody>
      </p:sp>
    </p:spTree>
    <p:extLst>
      <p:ext uri="{BB962C8B-B14F-4D97-AF65-F5344CB8AC3E}">
        <p14:creationId xmlns:p14="http://schemas.microsoft.com/office/powerpoint/2010/main" val="1008188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7E323-4D83-FE43-AB6F-8E0327F16D86}"/>
              </a:ext>
            </a:extLst>
          </p:cNvPr>
          <p:cNvSpPr>
            <a:spLocks noGrp="1"/>
          </p:cNvSpPr>
          <p:nvPr>
            <p:ph type="title"/>
          </p:nvPr>
        </p:nvSpPr>
        <p:spPr>
          <a:xfrm>
            <a:off x="1189892" y="701995"/>
            <a:ext cx="10515600" cy="681036"/>
          </a:xfrm>
        </p:spPr>
        <p:txBody>
          <a:bodyPr>
            <a:normAutofit/>
          </a:bodyPr>
          <a:lstStyle/>
          <a:p>
            <a:pPr algn="ctr"/>
            <a:r>
              <a:rPr lang="en-US" sz="3200" b="1"/>
              <a:t>Imprisoning Non-Voters</a:t>
            </a:r>
          </a:p>
        </p:txBody>
      </p:sp>
      <p:sp>
        <p:nvSpPr>
          <p:cNvPr id="8" name="Content Placeholder 7">
            <a:extLst>
              <a:ext uri="{FF2B5EF4-FFF2-40B4-BE49-F238E27FC236}">
                <a16:creationId xmlns:a16="http://schemas.microsoft.com/office/drawing/2014/main" id="{FC70CB34-812E-8145-8307-65FF4723E253}"/>
              </a:ext>
            </a:extLst>
          </p:cNvPr>
          <p:cNvSpPr>
            <a:spLocks noGrp="1"/>
          </p:cNvSpPr>
          <p:nvPr>
            <p:ph idx="1"/>
          </p:nvPr>
        </p:nvSpPr>
        <p:spPr>
          <a:xfrm>
            <a:off x="838200" y="1502230"/>
            <a:ext cx="10515600" cy="5127170"/>
          </a:xfrm>
        </p:spPr>
        <p:txBody>
          <a:bodyPr>
            <a:normAutofit/>
          </a:bodyPr>
          <a:lstStyle/>
          <a:p>
            <a:pPr marL="0" indent="0">
              <a:buNone/>
            </a:pPr>
            <a:r>
              <a:rPr lang="en-US" sz="2000"/>
              <a:t>Another gerrymandering game is using prison inmates to change districting. </a:t>
            </a:r>
          </a:p>
          <a:p>
            <a:pPr marL="502920">
              <a:lnSpc>
                <a:spcPct val="110000"/>
              </a:lnSpc>
              <a:spcBef>
                <a:spcPts val="400"/>
              </a:spcBef>
            </a:pPr>
            <a:r>
              <a:rPr lang="en-US" sz="2000"/>
              <a:t>There are 2.3 million inmates in the U.S. Many are from urban areas. </a:t>
            </a:r>
          </a:p>
          <a:p>
            <a:pPr marL="502920">
              <a:lnSpc>
                <a:spcPct val="110000"/>
              </a:lnSpc>
              <a:spcBef>
                <a:spcPts val="400"/>
              </a:spcBef>
            </a:pPr>
            <a:r>
              <a:rPr lang="en-US" sz="2000"/>
              <a:t>Inmates count in the census but cannot vote in elections. (except in Maine &amp; Vermont).</a:t>
            </a:r>
          </a:p>
          <a:p>
            <a:pPr marL="502920">
              <a:lnSpc>
                <a:spcPct val="110000"/>
              </a:lnSpc>
              <a:spcBef>
                <a:spcPts val="400"/>
              </a:spcBef>
            </a:pPr>
            <a:r>
              <a:rPr lang="en-US" sz="2000"/>
              <a:t>States count inmates at their prisons, instead of at their homes. </a:t>
            </a:r>
          </a:p>
          <a:p>
            <a:pPr marL="502920">
              <a:lnSpc>
                <a:spcPct val="110000"/>
              </a:lnSpc>
              <a:spcBef>
                <a:spcPts val="400"/>
              </a:spcBef>
            </a:pPr>
            <a:r>
              <a:rPr lang="en-US" sz="2000"/>
              <a:t>This results in a shift of millions of people, who can’t vote, from urban to rural areas.  Rural areas gain and urban areas lose representation and funding. </a:t>
            </a:r>
            <a:endParaRPr lang="en-US" sz="1800"/>
          </a:p>
          <a:p>
            <a:pPr marL="868680" lvl="2">
              <a:lnSpc>
                <a:spcPct val="110000"/>
              </a:lnSpc>
            </a:pPr>
            <a:r>
              <a:rPr lang="en-US" sz="1900"/>
              <a:t>In Anamosa Iowa, a City Council member was elected with 2 votes (his and his wife’s) because everyone else in his district was in prison and was not eligible to vote. </a:t>
            </a:r>
          </a:p>
          <a:p>
            <a:pPr>
              <a:lnSpc>
                <a:spcPct val="110000"/>
              </a:lnSpc>
              <a:spcBef>
                <a:spcPts val="0"/>
              </a:spcBef>
            </a:pPr>
            <a:endParaRPr lang="en-US" sz="1800"/>
          </a:p>
          <a:p>
            <a:pPr>
              <a:lnSpc>
                <a:spcPct val="110000"/>
              </a:lnSpc>
              <a:spcBef>
                <a:spcPts val="0"/>
              </a:spcBef>
            </a:pPr>
            <a:r>
              <a:rPr lang="en-US" sz="2000" b="1"/>
              <a:t>The counting of prisoners by the location of their prisons deprives urban areas seats in a many states, often shifting the balance of power from one party to the other. </a:t>
            </a:r>
          </a:p>
          <a:p>
            <a:pPr marL="0" indent="0">
              <a:lnSpc>
                <a:spcPct val="110000"/>
              </a:lnSpc>
              <a:spcBef>
                <a:spcPts val="0"/>
              </a:spcBef>
              <a:buNone/>
            </a:pPr>
            <a:endParaRPr lang="en-US" sz="1800" b="1"/>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2"/>
          <a:stretch>
            <a:fillRect/>
          </a:stretch>
        </p:blipFill>
        <p:spPr>
          <a:xfrm>
            <a:off x="0" y="0"/>
            <a:ext cx="2700338" cy="775726"/>
          </a:xfrm>
          <a:prstGeom prst="rect">
            <a:avLst/>
          </a:prstGeom>
        </p:spPr>
      </p:pic>
      <p:sp>
        <p:nvSpPr>
          <p:cNvPr id="3" name="Slide Number Placeholder 2">
            <a:extLst>
              <a:ext uri="{FF2B5EF4-FFF2-40B4-BE49-F238E27FC236}">
                <a16:creationId xmlns:a16="http://schemas.microsoft.com/office/drawing/2014/main" id="{BE5354D2-58E0-F745-83CE-0C2C0C3EA086}"/>
              </a:ext>
            </a:extLst>
          </p:cNvPr>
          <p:cNvSpPr>
            <a:spLocks noGrp="1"/>
          </p:cNvSpPr>
          <p:nvPr>
            <p:ph type="sldNum" sz="quarter" idx="12"/>
          </p:nvPr>
        </p:nvSpPr>
        <p:spPr/>
        <p:txBody>
          <a:bodyPr/>
          <a:lstStyle/>
          <a:p>
            <a:fld id="{660C366F-479B-A64C-85B9-34544106605E}" type="slidenum">
              <a:rPr lang="en-US" smtClean="0"/>
              <a:t>26</a:t>
            </a:fld>
            <a:endParaRPr lang="en-US"/>
          </a:p>
        </p:txBody>
      </p:sp>
    </p:spTree>
    <p:extLst>
      <p:ext uri="{BB962C8B-B14F-4D97-AF65-F5344CB8AC3E}">
        <p14:creationId xmlns:p14="http://schemas.microsoft.com/office/powerpoint/2010/main" val="24016166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A4F6E-AFE3-F74D-9C5F-31CC2F9E8A7D}"/>
              </a:ext>
            </a:extLst>
          </p:cNvPr>
          <p:cNvSpPr>
            <a:spLocks noGrp="1"/>
          </p:cNvSpPr>
          <p:nvPr>
            <p:ph type="title"/>
          </p:nvPr>
        </p:nvSpPr>
        <p:spPr>
          <a:xfrm>
            <a:off x="838200" y="681037"/>
            <a:ext cx="10515600" cy="954331"/>
          </a:xfrm>
        </p:spPr>
        <p:txBody>
          <a:bodyPr>
            <a:normAutofit/>
          </a:bodyPr>
          <a:lstStyle/>
          <a:p>
            <a:pPr algn="ctr"/>
            <a:r>
              <a:rPr lang="en-US" sz="3200" b="1"/>
              <a:t>	End of One-Person-One-Vote</a:t>
            </a:r>
          </a:p>
        </p:txBody>
      </p:sp>
      <p:sp>
        <p:nvSpPr>
          <p:cNvPr id="3" name="Content Placeholder 2">
            <a:extLst>
              <a:ext uri="{FF2B5EF4-FFF2-40B4-BE49-F238E27FC236}">
                <a16:creationId xmlns:a16="http://schemas.microsoft.com/office/drawing/2014/main" id="{6452DDD4-FA60-644F-9F3F-CA4A91AFD95C}"/>
              </a:ext>
            </a:extLst>
          </p:cNvPr>
          <p:cNvSpPr>
            <a:spLocks noGrp="1"/>
          </p:cNvSpPr>
          <p:nvPr>
            <p:ph idx="1"/>
          </p:nvPr>
        </p:nvSpPr>
        <p:spPr>
          <a:xfrm>
            <a:off x="838200" y="1863968"/>
            <a:ext cx="10515600" cy="4447931"/>
          </a:xfrm>
        </p:spPr>
        <p:txBody>
          <a:bodyPr>
            <a:normAutofit/>
          </a:bodyPr>
          <a:lstStyle/>
          <a:p>
            <a:pPr marL="0" indent="0">
              <a:buNone/>
            </a:pPr>
            <a:r>
              <a:rPr lang="en-US" sz="2000" b="1" dirty="0"/>
              <a:t>When one party wins the popular vote and the other party wins control of the legislature, the concept of one-person-one-vote is destroyed</a:t>
            </a:r>
          </a:p>
          <a:p>
            <a:pPr marL="0" indent="0">
              <a:spcBef>
                <a:spcPts val="1600"/>
              </a:spcBef>
              <a:buNone/>
            </a:pPr>
            <a:r>
              <a:rPr lang="en-US" sz="1800" dirty="0"/>
              <a:t>Democrats complain about the Senate and the Electoral College being rigged against them, but, with gerrymandering, so are the House of Representatives and State Legislatures. </a:t>
            </a:r>
          </a:p>
          <a:p>
            <a:pPr marL="685800">
              <a:spcBef>
                <a:spcPts val="400"/>
              </a:spcBef>
            </a:pPr>
            <a:r>
              <a:rPr lang="en-US" sz="1800" dirty="0"/>
              <a:t>In 1996 &amp; 2012, Democrats won more votes for Congress, but Republicans won control.</a:t>
            </a:r>
          </a:p>
          <a:p>
            <a:pPr marL="0" indent="0">
              <a:buNone/>
            </a:pPr>
            <a:r>
              <a:rPr lang="en-US" sz="2000" dirty="0"/>
              <a:t>In legislative elections in states like Michigan, Wisconsin, Pennsylvania, and North Carolina in 2018, </a:t>
            </a:r>
            <a:r>
              <a:rPr lang="en-US" sz="1800" b="1" dirty="0"/>
              <a:t>Democrats won the popular vote, but Republicans won a majority of the seats. *</a:t>
            </a:r>
            <a:endParaRPr lang="en-US" sz="2200" b="1" dirty="0"/>
          </a:p>
          <a:p>
            <a:pPr marL="0" lvl="7" indent="0">
              <a:lnSpc>
                <a:spcPct val="100000"/>
              </a:lnSpc>
              <a:spcBef>
                <a:spcPts val="0"/>
              </a:spcBef>
              <a:buNone/>
            </a:pPr>
            <a:r>
              <a:rPr lang="en-US" dirty="0"/>
              <a:t>		</a:t>
            </a:r>
            <a:r>
              <a:rPr lang="en-US" sz="1600" dirty="0"/>
              <a:t>	                   Votes				Seats						Rep.		Dem.		Rep.		Dem.		</a:t>
            </a:r>
          </a:p>
          <a:p>
            <a:pPr marL="228600" lvl="7">
              <a:lnSpc>
                <a:spcPct val="100000"/>
              </a:lnSpc>
              <a:spcBef>
                <a:spcPts val="0"/>
              </a:spcBef>
            </a:pPr>
            <a:r>
              <a:rPr lang="en-US" sz="1600" dirty="0"/>
              <a:t>Michigan		1,935,174		2,128,281		58		52</a:t>
            </a:r>
          </a:p>
          <a:p>
            <a:pPr>
              <a:spcBef>
                <a:spcPts val="0"/>
              </a:spcBef>
            </a:pPr>
            <a:r>
              <a:rPr lang="en-US" sz="1600" dirty="0"/>
              <a:t>Wisconsin		1,103,505		1,306,878		63		36</a:t>
            </a:r>
          </a:p>
          <a:p>
            <a:pPr>
              <a:spcBef>
                <a:spcPts val="0"/>
              </a:spcBef>
            </a:pPr>
            <a:r>
              <a:rPr lang="en-US" sz="1600" dirty="0"/>
              <a:t>Pennsylvania		2,075,093		2,568,968		110		93</a:t>
            </a:r>
          </a:p>
          <a:p>
            <a:pPr>
              <a:spcBef>
                <a:spcPts val="0"/>
              </a:spcBef>
            </a:pPr>
            <a:r>
              <a:rPr lang="en-US" sz="1600" dirty="0"/>
              <a:t>North Carolina		1,779,584		1,866,432		65		55</a:t>
            </a:r>
          </a:p>
          <a:p>
            <a:pPr marL="0" indent="0">
              <a:spcBef>
                <a:spcPts val="0"/>
              </a:spcBef>
              <a:buNone/>
            </a:pPr>
            <a:endParaRPr lang="en-US" sz="2000" b="1" dirty="0"/>
          </a:p>
          <a:p>
            <a:pPr marL="0" indent="0">
              <a:spcBef>
                <a:spcPts val="0"/>
              </a:spcBef>
              <a:buNone/>
            </a:pPr>
            <a:r>
              <a:rPr lang="en-US" sz="2000" b="1" dirty="0"/>
              <a:t>Gerrymandering enabled Republicans to control legislatures with a minority of the vote. </a:t>
            </a:r>
          </a:p>
        </p:txBody>
      </p:sp>
      <p:sp>
        <p:nvSpPr>
          <p:cNvPr id="4" name="TextBox 3">
            <a:extLst>
              <a:ext uri="{FF2B5EF4-FFF2-40B4-BE49-F238E27FC236}">
                <a16:creationId xmlns:a16="http://schemas.microsoft.com/office/drawing/2014/main" id="{DDE85E48-3DDE-5644-9748-8A727428732E}"/>
              </a:ext>
            </a:extLst>
          </p:cNvPr>
          <p:cNvSpPr txBox="1"/>
          <p:nvPr/>
        </p:nvSpPr>
        <p:spPr>
          <a:xfrm>
            <a:off x="838200" y="6423660"/>
            <a:ext cx="5562741" cy="369332"/>
          </a:xfrm>
          <a:prstGeom prst="rect">
            <a:avLst/>
          </a:prstGeom>
          <a:noFill/>
        </p:spPr>
        <p:txBody>
          <a:bodyPr wrap="none" rtlCol="0">
            <a:spAutoFit/>
          </a:bodyPr>
          <a:lstStyle/>
          <a:p>
            <a:r>
              <a:rPr lang="en-US"/>
              <a:t>*</a:t>
            </a:r>
            <a:r>
              <a:rPr lang="en-US" sz="1000"/>
              <a:t>We are using 2018 numbers because some 2020 results are not yet posted in an easy way to analyze.</a:t>
            </a:r>
          </a:p>
        </p:txBody>
      </p:sp>
      <p:pic>
        <p:nvPicPr>
          <p:cNvPr id="7" name="Picture 6"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94689"/>
            <a:ext cx="2700338" cy="775726"/>
          </a:xfrm>
          <a:prstGeom prst="rect">
            <a:avLst/>
          </a:prstGeom>
        </p:spPr>
      </p:pic>
      <p:sp>
        <p:nvSpPr>
          <p:cNvPr id="5" name="Slide Number Placeholder 4">
            <a:extLst>
              <a:ext uri="{FF2B5EF4-FFF2-40B4-BE49-F238E27FC236}">
                <a16:creationId xmlns:a16="http://schemas.microsoft.com/office/drawing/2014/main" id="{911AB5F5-E1F5-9F43-9495-A6E5364F6AB6}"/>
              </a:ext>
            </a:extLst>
          </p:cNvPr>
          <p:cNvSpPr>
            <a:spLocks noGrp="1"/>
          </p:cNvSpPr>
          <p:nvPr>
            <p:ph type="sldNum" sz="quarter" idx="12"/>
          </p:nvPr>
        </p:nvSpPr>
        <p:spPr/>
        <p:txBody>
          <a:bodyPr/>
          <a:lstStyle/>
          <a:p>
            <a:fld id="{660C366F-479B-A64C-85B9-34544106605E}" type="slidenum">
              <a:rPr lang="en-US" smtClean="0"/>
              <a:t>27</a:t>
            </a:fld>
            <a:endParaRPr lang="en-US"/>
          </a:p>
        </p:txBody>
      </p:sp>
    </p:spTree>
    <p:extLst>
      <p:ext uri="{BB962C8B-B14F-4D97-AF65-F5344CB8AC3E}">
        <p14:creationId xmlns:p14="http://schemas.microsoft.com/office/powerpoint/2010/main" val="3438511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93019-9E24-5B4A-A5B0-E8EC47E3FEEA}"/>
              </a:ext>
            </a:extLst>
          </p:cNvPr>
          <p:cNvSpPr>
            <a:spLocks noGrp="1"/>
          </p:cNvSpPr>
          <p:nvPr>
            <p:ph type="title"/>
          </p:nvPr>
        </p:nvSpPr>
        <p:spPr>
          <a:xfrm>
            <a:off x="838200" y="808892"/>
            <a:ext cx="10515600" cy="879230"/>
          </a:xfrm>
        </p:spPr>
        <p:txBody>
          <a:bodyPr>
            <a:normAutofit/>
          </a:bodyPr>
          <a:lstStyle/>
          <a:p>
            <a:pPr algn="ctr"/>
            <a:r>
              <a:rPr lang="en-US" sz="3600" b="1"/>
              <a:t>Pennsylvania- Democracy Run AMOK</a:t>
            </a:r>
          </a:p>
        </p:txBody>
      </p:sp>
      <p:sp>
        <p:nvSpPr>
          <p:cNvPr id="3" name="Content Placeholder 2">
            <a:extLst>
              <a:ext uri="{FF2B5EF4-FFF2-40B4-BE49-F238E27FC236}">
                <a16:creationId xmlns:a16="http://schemas.microsoft.com/office/drawing/2014/main" id="{C3A98058-611C-3047-899E-A1711045E274}"/>
              </a:ext>
            </a:extLst>
          </p:cNvPr>
          <p:cNvSpPr>
            <a:spLocks noGrp="1"/>
          </p:cNvSpPr>
          <p:nvPr>
            <p:ph idx="1"/>
          </p:nvPr>
        </p:nvSpPr>
        <p:spPr>
          <a:xfrm>
            <a:off x="838200" y="1899138"/>
            <a:ext cx="10515600" cy="4277825"/>
          </a:xfrm>
        </p:spPr>
        <p:txBody>
          <a:bodyPr>
            <a:normAutofit/>
          </a:bodyPr>
          <a:lstStyle/>
          <a:p>
            <a:pPr marL="0" indent="0">
              <a:buNone/>
            </a:pPr>
            <a:r>
              <a:rPr lang="en-US" sz="2000"/>
              <a:t>In the 2018 State Assembly Elections in Pennsylvania</a:t>
            </a:r>
          </a:p>
          <a:p>
            <a:pPr marL="502920"/>
            <a:r>
              <a:rPr lang="en-US" sz="2000" b="1"/>
              <a:t>Democrats won the popular vote 55% to 44%.</a:t>
            </a:r>
          </a:p>
          <a:p>
            <a:pPr marL="502920"/>
            <a:r>
              <a:rPr lang="en-US" sz="2000" b="1"/>
              <a:t>Republicans won 110 seats compared to 93 for Democrats. </a:t>
            </a:r>
          </a:p>
          <a:p>
            <a:pPr marL="502920" lvl="3"/>
            <a:endParaRPr lang="en-US" sz="2000" b="1"/>
          </a:p>
          <a:p>
            <a:pPr marL="502920" lvl="4"/>
            <a:r>
              <a:rPr lang="en-US" sz="2000" b="1"/>
              <a:t>Democrats won landslide elections. Republicans won competitive elections. </a:t>
            </a:r>
          </a:p>
          <a:p>
            <a:pPr marL="777240" lvl="5">
              <a:lnSpc>
                <a:spcPct val="100000"/>
              </a:lnSpc>
              <a:spcBef>
                <a:spcPts val="0"/>
              </a:spcBef>
            </a:pPr>
            <a:r>
              <a:rPr lang="en-US" sz="2000"/>
              <a:t>In races with no opposition, Democrats won 58, Republicans won 17. </a:t>
            </a:r>
          </a:p>
          <a:p>
            <a:pPr marL="777240" lvl="5">
              <a:lnSpc>
                <a:spcPct val="100000"/>
              </a:lnSpc>
              <a:spcBef>
                <a:spcPts val="0"/>
              </a:spcBef>
            </a:pPr>
            <a:r>
              <a:rPr lang="en-US" sz="2000"/>
              <a:t>When the winner received 60% or less, Republicans won 46- Democrats-23.</a:t>
            </a:r>
          </a:p>
          <a:p>
            <a:pPr marL="777240" lvl="5">
              <a:lnSpc>
                <a:spcPct val="100000"/>
              </a:lnSpc>
              <a:spcBef>
                <a:spcPts val="0"/>
              </a:spcBef>
            </a:pPr>
            <a:endParaRPr lang="en-US" sz="2000" b="1"/>
          </a:p>
          <a:p>
            <a:pPr marL="228600" lvl="5">
              <a:lnSpc>
                <a:spcPct val="100000"/>
              </a:lnSpc>
              <a:spcBef>
                <a:spcPts val="0"/>
              </a:spcBef>
            </a:pPr>
            <a:r>
              <a:rPr lang="en-US" sz="2000" b="1"/>
              <a:t>By redistricting Democrats into landslide districts, Republicans maintained control of the legislature. </a:t>
            </a:r>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2"/>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09346E9E-0C93-A446-BFF0-3EFD3C565581}"/>
              </a:ext>
            </a:extLst>
          </p:cNvPr>
          <p:cNvSpPr>
            <a:spLocks noGrp="1"/>
          </p:cNvSpPr>
          <p:nvPr>
            <p:ph type="sldNum" sz="quarter" idx="12"/>
          </p:nvPr>
        </p:nvSpPr>
        <p:spPr/>
        <p:txBody>
          <a:bodyPr/>
          <a:lstStyle/>
          <a:p>
            <a:fld id="{660C366F-479B-A64C-85B9-34544106605E}" type="slidenum">
              <a:rPr lang="en-US" smtClean="0"/>
              <a:t>28</a:t>
            </a:fld>
            <a:endParaRPr lang="en-US"/>
          </a:p>
        </p:txBody>
      </p:sp>
    </p:spTree>
    <p:extLst>
      <p:ext uri="{BB962C8B-B14F-4D97-AF65-F5344CB8AC3E}">
        <p14:creationId xmlns:p14="http://schemas.microsoft.com/office/powerpoint/2010/main" val="28709098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4B775-3EAA-3841-8ABB-64C4CE9A299A}"/>
              </a:ext>
            </a:extLst>
          </p:cNvPr>
          <p:cNvSpPr>
            <a:spLocks noGrp="1"/>
          </p:cNvSpPr>
          <p:nvPr>
            <p:ph type="title"/>
          </p:nvPr>
        </p:nvSpPr>
        <p:spPr>
          <a:xfrm>
            <a:off x="838200" y="738554"/>
            <a:ext cx="10515600" cy="808892"/>
          </a:xfrm>
        </p:spPr>
        <p:txBody>
          <a:bodyPr>
            <a:normAutofit/>
          </a:bodyPr>
          <a:lstStyle/>
          <a:p>
            <a:pPr algn="ctr"/>
            <a:r>
              <a:rPr lang="en-US" sz="3600" b="1"/>
              <a:t>Wisconsin- Democracy Run Amok</a:t>
            </a:r>
          </a:p>
        </p:txBody>
      </p:sp>
      <p:sp>
        <p:nvSpPr>
          <p:cNvPr id="3" name="Content Placeholder 2">
            <a:extLst>
              <a:ext uri="{FF2B5EF4-FFF2-40B4-BE49-F238E27FC236}">
                <a16:creationId xmlns:a16="http://schemas.microsoft.com/office/drawing/2014/main" id="{F28A23AC-232A-AC46-872B-6B053BA0E752}"/>
              </a:ext>
            </a:extLst>
          </p:cNvPr>
          <p:cNvSpPr>
            <a:spLocks noGrp="1"/>
          </p:cNvSpPr>
          <p:nvPr>
            <p:ph idx="1"/>
          </p:nvPr>
        </p:nvSpPr>
        <p:spPr>
          <a:xfrm>
            <a:off x="838200" y="1547446"/>
            <a:ext cx="10515600" cy="5043359"/>
          </a:xfrm>
        </p:spPr>
        <p:txBody>
          <a:bodyPr>
            <a:normAutofit fontScale="32500" lnSpcReduction="20000"/>
          </a:bodyPr>
          <a:lstStyle/>
          <a:p>
            <a:pPr marL="0" indent="0">
              <a:buNone/>
            </a:pPr>
            <a:r>
              <a:rPr lang="en-US" sz="6200"/>
              <a:t>In 2018 in Wisconsin,</a:t>
            </a:r>
          </a:p>
          <a:p>
            <a:pPr marL="685800"/>
            <a:r>
              <a:rPr lang="en-US" sz="6200" b="1"/>
              <a:t>Democrats won 18.3% more votes for the State Assembly than did Republicans.</a:t>
            </a:r>
          </a:p>
          <a:p>
            <a:pPr lvl="1"/>
            <a:r>
              <a:rPr lang="en-US" sz="6200" b="1"/>
              <a:t>Republicans won 63 seats, while Democrats won 36 </a:t>
            </a:r>
          </a:p>
          <a:p>
            <a:pPr lvl="1"/>
            <a:r>
              <a:rPr lang="en-US" sz="5800"/>
              <a:t>A	party that loses by popular vote by 18.3% should not end up with almost 2/3 of the seats. </a:t>
            </a:r>
          </a:p>
          <a:p>
            <a:pPr marL="685800"/>
            <a:r>
              <a:rPr lang="en-US" sz="5500"/>
              <a:t>With control of the legislature, Republicans were able to appoint Justices favorable to their positions, enabling them to purge 230,000 voters, mostly Democrats,  off the rolls. </a:t>
            </a:r>
          </a:p>
          <a:p>
            <a:endParaRPr lang="en-US" sz="2400" b="1"/>
          </a:p>
          <a:p>
            <a:pPr marL="685800">
              <a:buNone/>
            </a:pPr>
            <a:endParaRPr lang="en-US" sz="2300" b="1"/>
          </a:p>
          <a:p>
            <a:pPr marL="0" indent="0">
              <a:buNone/>
            </a:pPr>
            <a:r>
              <a:rPr lang="en-US" sz="6200" b="1"/>
              <a:t>Republicans by gerrymandering Democrats into a small number of districts. </a:t>
            </a:r>
          </a:p>
          <a:p>
            <a:pPr marL="685800">
              <a:lnSpc>
                <a:spcPct val="120000"/>
              </a:lnSpc>
              <a:spcBef>
                <a:spcPts val="0"/>
              </a:spcBef>
            </a:pPr>
            <a:r>
              <a:rPr lang="en-US" sz="6200"/>
              <a:t>In districts with no opposition: Democrats won 31- Republicans won 6. </a:t>
            </a:r>
          </a:p>
          <a:p>
            <a:pPr marL="685800">
              <a:lnSpc>
                <a:spcPct val="120000"/>
              </a:lnSpc>
              <a:spcBef>
                <a:spcPts val="0"/>
              </a:spcBef>
            </a:pPr>
            <a:r>
              <a:rPr lang="en-US" sz="6200"/>
              <a:t>In closely contested elections- Democrats won 2-Republicans won 31. </a:t>
            </a:r>
          </a:p>
          <a:p>
            <a:pPr marL="685800">
              <a:lnSpc>
                <a:spcPct val="120000"/>
              </a:lnSpc>
              <a:spcBef>
                <a:spcPts val="0"/>
              </a:spcBef>
            </a:pPr>
            <a:r>
              <a:rPr lang="en-US" sz="6200"/>
              <a:t>By cracking parts of Milwaukee into 10 suburban districts, Republicans were able to win most of these elections, often by small margins. </a:t>
            </a:r>
          </a:p>
          <a:p>
            <a:pPr marL="685800">
              <a:lnSpc>
                <a:spcPct val="120000"/>
              </a:lnSpc>
              <a:spcBef>
                <a:spcPts val="0"/>
              </a:spcBef>
            </a:pPr>
            <a:endParaRPr lang="en-US" sz="6200"/>
          </a:p>
          <a:p>
            <a:pPr marL="0" indent="0">
              <a:buNone/>
            </a:pPr>
            <a:endParaRPr lang="en-US" sz="5000" b="1"/>
          </a:p>
          <a:p>
            <a:pPr marL="0" indent="0">
              <a:buNone/>
            </a:pPr>
            <a:endParaRPr lang="en-US" sz="8000" b="1"/>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2"/>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3FB6D59A-BBFD-C243-8119-CDDBC424BDA1}"/>
              </a:ext>
            </a:extLst>
          </p:cNvPr>
          <p:cNvSpPr>
            <a:spLocks noGrp="1"/>
          </p:cNvSpPr>
          <p:nvPr>
            <p:ph type="sldNum" sz="quarter" idx="12"/>
          </p:nvPr>
        </p:nvSpPr>
        <p:spPr/>
        <p:txBody>
          <a:bodyPr/>
          <a:lstStyle/>
          <a:p>
            <a:fld id="{660C366F-479B-A64C-85B9-34544106605E}" type="slidenum">
              <a:rPr lang="en-US" smtClean="0"/>
              <a:t>29</a:t>
            </a:fld>
            <a:endParaRPr lang="en-US"/>
          </a:p>
        </p:txBody>
      </p:sp>
    </p:spTree>
    <p:extLst>
      <p:ext uri="{BB962C8B-B14F-4D97-AF65-F5344CB8AC3E}">
        <p14:creationId xmlns:p14="http://schemas.microsoft.com/office/powerpoint/2010/main" val="935250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5F03-9BC5-4944-8E8A-A89416E4EBBE}"/>
              </a:ext>
            </a:extLst>
          </p:cNvPr>
          <p:cNvSpPr>
            <a:spLocks noGrp="1"/>
          </p:cNvSpPr>
          <p:nvPr>
            <p:ph type="title"/>
          </p:nvPr>
        </p:nvSpPr>
        <p:spPr/>
        <p:txBody>
          <a:bodyPr>
            <a:normAutofit/>
          </a:bodyPr>
          <a:lstStyle/>
          <a:p>
            <a:pPr algn="ctr"/>
            <a:r>
              <a:rPr lang="en-US" sz="3600" b="1" i="1" dirty="0"/>
              <a:t>Politicians Learn Their ABCs</a:t>
            </a:r>
          </a:p>
        </p:txBody>
      </p:sp>
      <p:pic>
        <p:nvPicPr>
          <p:cNvPr id="4" name="Content Placeholder 3">
            <a:extLst>
              <a:ext uri="{FF2B5EF4-FFF2-40B4-BE49-F238E27FC236}">
                <a16:creationId xmlns:a16="http://schemas.microsoft.com/office/drawing/2014/main" id="{F76EB2F2-8F7A-3343-AB82-983CCA4DA020}"/>
              </a:ext>
            </a:extLst>
          </p:cNvPr>
          <p:cNvPicPr>
            <a:picLocks noGrp="1" noChangeAspect="1"/>
          </p:cNvPicPr>
          <p:nvPr>
            <p:ph idx="1"/>
          </p:nvPr>
        </p:nvPicPr>
        <p:blipFill>
          <a:blip r:embed="rId2"/>
          <a:stretch>
            <a:fillRect/>
          </a:stretch>
        </p:blipFill>
        <p:spPr>
          <a:xfrm>
            <a:off x="825061" y="2546597"/>
            <a:ext cx="10191427" cy="3652523"/>
          </a:xfrm>
          <a:prstGeom prst="rect">
            <a:avLst/>
          </a:prstGeom>
        </p:spPr>
      </p:pic>
      <p:sp>
        <p:nvSpPr>
          <p:cNvPr id="6" name="TextBox 5">
            <a:extLst>
              <a:ext uri="{FF2B5EF4-FFF2-40B4-BE49-F238E27FC236}">
                <a16:creationId xmlns:a16="http://schemas.microsoft.com/office/drawing/2014/main" id="{BB3CD99F-C06C-0843-B8BC-9EBE4CFE557C}"/>
              </a:ext>
            </a:extLst>
          </p:cNvPr>
          <p:cNvSpPr txBox="1"/>
          <p:nvPr/>
        </p:nvSpPr>
        <p:spPr>
          <a:xfrm>
            <a:off x="825061" y="1827465"/>
            <a:ext cx="10919143" cy="707886"/>
          </a:xfrm>
          <a:prstGeom prst="rect">
            <a:avLst/>
          </a:prstGeom>
          <a:noFill/>
        </p:spPr>
        <p:txBody>
          <a:bodyPr wrap="none" rtlCol="0">
            <a:spAutoFit/>
          </a:bodyPr>
          <a:lstStyle/>
          <a:p>
            <a:r>
              <a:rPr lang="en-US" sz="2000" b="1" dirty="0"/>
              <a:t>While this may look like an alphabet, it is actually a series of pictures of real Congressional districts. *</a:t>
            </a:r>
          </a:p>
          <a:p>
            <a:endParaRPr lang="en-US" sz="2000" b="1" dirty="0"/>
          </a:p>
        </p:txBody>
      </p:sp>
      <p:pic>
        <p:nvPicPr>
          <p:cNvPr id="7" name="Picture 6" descr="A picture containing qr code&#10;&#10;Description automatically generated">
            <a:extLst>
              <a:ext uri="{FF2B5EF4-FFF2-40B4-BE49-F238E27FC236}">
                <a16:creationId xmlns:a16="http://schemas.microsoft.com/office/drawing/2014/main" id="{9C5D30F0-4112-6546-8FC1-6186AE22BF11}"/>
              </a:ext>
            </a:extLst>
          </p:cNvPr>
          <p:cNvPicPr>
            <a:picLocks noChangeAspect="1"/>
          </p:cNvPicPr>
          <p:nvPr/>
        </p:nvPicPr>
        <p:blipFill>
          <a:blip r:embed="rId3"/>
          <a:stretch>
            <a:fillRect/>
          </a:stretch>
        </p:blipFill>
        <p:spPr>
          <a:xfrm>
            <a:off x="0" y="24374"/>
            <a:ext cx="2700338" cy="775726"/>
          </a:xfrm>
          <a:prstGeom prst="rect">
            <a:avLst/>
          </a:prstGeom>
        </p:spPr>
      </p:pic>
      <p:sp>
        <p:nvSpPr>
          <p:cNvPr id="8" name="TextBox 7">
            <a:extLst>
              <a:ext uri="{FF2B5EF4-FFF2-40B4-BE49-F238E27FC236}">
                <a16:creationId xmlns:a16="http://schemas.microsoft.com/office/drawing/2014/main" id="{70A24EEB-5F65-3044-B491-EC03C62E731E}"/>
              </a:ext>
            </a:extLst>
          </p:cNvPr>
          <p:cNvSpPr txBox="1"/>
          <p:nvPr/>
        </p:nvSpPr>
        <p:spPr>
          <a:xfrm>
            <a:off x="838200" y="6464294"/>
            <a:ext cx="1137427" cy="276999"/>
          </a:xfrm>
          <a:prstGeom prst="rect">
            <a:avLst/>
          </a:prstGeom>
          <a:noFill/>
        </p:spPr>
        <p:txBody>
          <a:bodyPr wrap="none" rtlCol="0">
            <a:spAutoFit/>
          </a:bodyPr>
          <a:lstStyle/>
          <a:p>
            <a:r>
              <a:rPr lang="en-US" sz="1200" dirty="0"/>
              <a:t>*</a:t>
            </a:r>
            <a:r>
              <a:rPr lang="en-US" sz="1200" dirty="0" err="1"/>
              <a:t>uglygerry.com</a:t>
            </a:r>
            <a:endParaRPr lang="en-US" sz="1200"/>
          </a:p>
        </p:txBody>
      </p:sp>
      <p:sp>
        <p:nvSpPr>
          <p:cNvPr id="9" name="Slide Number Placeholder 8">
            <a:extLst>
              <a:ext uri="{FF2B5EF4-FFF2-40B4-BE49-F238E27FC236}">
                <a16:creationId xmlns:a16="http://schemas.microsoft.com/office/drawing/2014/main" id="{B7E8FFE5-BC07-C14E-AFC5-1B8695DBA6AC}"/>
              </a:ext>
            </a:extLst>
          </p:cNvPr>
          <p:cNvSpPr>
            <a:spLocks noGrp="1"/>
          </p:cNvSpPr>
          <p:nvPr>
            <p:ph type="sldNum" sz="quarter" idx="12"/>
          </p:nvPr>
        </p:nvSpPr>
        <p:spPr/>
        <p:txBody>
          <a:bodyPr/>
          <a:lstStyle/>
          <a:p>
            <a:fld id="{660C366F-479B-A64C-85B9-34544106605E}" type="slidenum">
              <a:rPr lang="en-US" smtClean="0"/>
              <a:t>3</a:t>
            </a:fld>
            <a:endParaRPr lang="en-US"/>
          </a:p>
        </p:txBody>
      </p:sp>
    </p:spTree>
    <p:extLst>
      <p:ext uri="{BB962C8B-B14F-4D97-AF65-F5344CB8AC3E}">
        <p14:creationId xmlns:p14="http://schemas.microsoft.com/office/powerpoint/2010/main" val="661685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A23F-DC20-1743-8B6B-B55FD73C9196}"/>
              </a:ext>
            </a:extLst>
          </p:cNvPr>
          <p:cNvSpPr>
            <a:spLocks noGrp="1"/>
          </p:cNvSpPr>
          <p:nvPr>
            <p:ph type="title"/>
          </p:nvPr>
        </p:nvSpPr>
        <p:spPr>
          <a:xfrm>
            <a:off x="509954" y="1090246"/>
            <a:ext cx="11682046" cy="1195754"/>
          </a:xfrm>
        </p:spPr>
        <p:txBody>
          <a:bodyPr>
            <a:noAutofit/>
          </a:bodyPr>
          <a:lstStyle/>
          <a:p>
            <a:pPr algn="ctr"/>
            <a:r>
              <a:rPr lang="en-US" sz="3200" b="1"/>
              <a:t>Political Redistricting is not only Ugly----It is bad for our Democracy</a:t>
            </a:r>
          </a:p>
        </p:txBody>
      </p:sp>
      <p:sp>
        <p:nvSpPr>
          <p:cNvPr id="3" name="Content Placeholder 2">
            <a:extLst>
              <a:ext uri="{FF2B5EF4-FFF2-40B4-BE49-F238E27FC236}">
                <a16:creationId xmlns:a16="http://schemas.microsoft.com/office/drawing/2014/main" id="{834D38C6-6703-0748-AB7E-D23F8041B47C}"/>
              </a:ext>
            </a:extLst>
          </p:cNvPr>
          <p:cNvSpPr>
            <a:spLocks noGrp="1"/>
          </p:cNvSpPr>
          <p:nvPr>
            <p:ph idx="1"/>
          </p:nvPr>
        </p:nvSpPr>
        <p:spPr>
          <a:xfrm>
            <a:off x="1100666" y="2286000"/>
            <a:ext cx="10253133" cy="4339389"/>
          </a:xfrm>
        </p:spPr>
        <p:txBody>
          <a:bodyPr>
            <a:normAutofit/>
          </a:bodyPr>
          <a:lstStyle/>
          <a:p>
            <a:pPr marL="0" indent="0">
              <a:buNone/>
            </a:pPr>
            <a:r>
              <a:rPr lang="en-US" sz="2400" b="1"/>
              <a:t>Political Redistricting- or as it is often called- Gerrymandering</a:t>
            </a:r>
            <a:endParaRPr lang="en-US" sz="1800" b="1"/>
          </a:p>
          <a:p>
            <a:pPr marL="457200"/>
            <a:r>
              <a:rPr lang="en-US" sz="1800" b="1"/>
              <a:t>Isolates people by race-</a:t>
            </a:r>
            <a:r>
              <a:rPr lang="en-US" sz="1800"/>
              <a:t>Minorities tend to be crammed into their own election districts. </a:t>
            </a:r>
          </a:p>
          <a:p>
            <a:pPr marL="457200"/>
            <a:r>
              <a:rPr lang="en-US" sz="1800" b="1"/>
              <a:t>Creates landslide elections-</a:t>
            </a:r>
            <a:r>
              <a:rPr lang="en-US" sz="1800"/>
              <a:t>Few elections are competitive. </a:t>
            </a:r>
          </a:p>
          <a:p>
            <a:pPr marL="457200"/>
            <a:r>
              <a:rPr lang="en-US" sz="1800" b="1"/>
              <a:t>Protects incumbents- </a:t>
            </a:r>
            <a:r>
              <a:rPr lang="en-US" sz="1800"/>
              <a:t>and eliminates strong challengers, like Obama and Jeffries.</a:t>
            </a:r>
          </a:p>
          <a:p>
            <a:pPr marL="457200"/>
            <a:r>
              <a:rPr lang="en-US" sz="1800" b="1"/>
              <a:t>Polarizes our population. </a:t>
            </a:r>
            <a:endParaRPr lang="en-US" sz="1800"/>
          </a:p>
          <a:p>
            <a:pPr marL="457200"/>
            <a:r>
              <a:rPr lang="en-US" sz="1800" b="1"/>
              <a:t>Eliminates moderate candidates.</a:t>
            </a:r>
            <a:endParaRPr lang="en-US" sz="1800"/>
          </a:p>
          <a:p>
            <a:pPr marL="457200"/>
            <a:r>
              <a:rPr lang="en-US" sz="1800" b="1"/>
              <a:t>Destroys bipartisanship, </a:t>
            </a:r>
            <a:r>
              <a:rPr lang="en-US" sz="1800"/>
              <a:t>and </a:t>
            </a:r>
          </a:p>
          <a:p>
            <a:pPr marL="457200"/>
            <a:r>
              <a:rPr lang="en-US" sz="1800" b="1"/>
              <a:t>Invalidates the concept of one-person-one-vote</a:t>
            </a:r>
          </a:p>
          <a:p>
            <a:pPr marL="0" indent="0">
              <a:buNone/>
            </a:pPr>
            <a:endParaRPr lang="en-US" sz="2000"/>
          </a:p>
          <a:p>
            <a:pPr marL="0" indent="0">
              <a:buNone/>
            </a:pPr>
            <a:r>
              <a:rPr lang="en-US" sz="2000" b="1"/>
              <a:t>Why should we let politicians draw their own political districts? </a:t>
            </a:r>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2"/>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48CEFDE3-2FFA-1E41-953F-C39D7004B4C2}"/>
              </a:ext>
            </a:extLst>
          </p:cNvPr>
          <p:cNvSpPr>
            <a:spLocks noGrp="1"/>
          </p:cNvSpPr>
          <p:nvPr>
            <p:ph type="sldNum" sz="quarter" idx="12"/>
          </p:nvPr>
        </p:nvSpPr>
        <p:spPr/>
        <p:txBody>
          <a:bodyPr/>
          <a:lstStyle/>
          <a:p>
            <a:fld id="{660C366F-479B-A64C-85B9-34544106605E}" type="slidenum">
              <a:rPr lang="en-US" smtClean="0"/>
              <a:t>30</a:t>
            </a:fld>
            <a:endParaRPr lang="en-US"/>
          </a:p>
        </p:txBody>
      </p:sp>
    </p:spTree>
    <p:extLst>
      <p:ext uri="{BB962C8B-B14F-4D97-AF65-F5344CB8AC3E}">
        <p14:creationId xmlns:p14="http://schemas.microsoft.com/office/powerpoint/2010/main" val="100676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9259-C17A-A347-84AB-1FCAD2F17314}"/>
              </a:ext>
            </a:extLst>
          </p:cNvPr>
          <p:cNvSpPr>
            <a:spLocks noGrp="1"/>
          </p:cNvSpPr>
          <p:nvPr>
            <p:ph type="title"/>
          </p:nvPr>
        </p:nvSpPr>
        <p:spPr>
          <a:xfrm>
            <a:off x="838200" y="896815"/>
            <a:ext cx="10515600" cy="793873"/>
          </a:xfrm>
        </p:spPr>
        <p:txBody>
          <a:bodyPr>
            <a:normAutofit/>
          </a:bodyPr>
          <a:lstStyle/>
          <a:p>
            <a:pPr algn="ctr"/>
            <a:r>
              <a:rPr lang="en-US" sz="4000" b="1"/>
              <a:t>Political Redistricting Must Be Fixed Now</a:t>
            </a:r>
            <a:endParaRPr lang="en-US" sz="4000"/>
          </a:p>
        </p:txBody>
      </p:sp>
      <p:sp>
        <p:nvSpPr>
          <p:cNvPr id="3" name="Content Placeholder 2">
            <a:extLst>
              <a:ext uri="{FF2B5EF4-FFF2-40B4-BE49-F238E27FC236}">
                <a16:creationId xmlns:a16="http://schemas.microsoft.com/office/drawing/2014/main" id="{1F9B0451-7290-E64C-A783-66FB23EA1005}"/>
              </a:ext>
            </a:extLst>
          </p:cNvPr>
          <p:cNvSpPr>
            <a:spLocks noGrp="1"/>
          </p:cNvSpPr>
          <p:nvPr>
            <p:ph idx="1"/>
          </p:nvPr>
        </p:nvSpPr>
        <p:spPr>
          <a:xfrm>
            <a:off x="838200" y="1690688"/>
            <a:ext cx="10515600" cy="4486275"/>
          </a:xfrm>
        </p:spPr>
        <p:txBody>
          <a:bodyPr>
            <a:normAutofit/>
          </a:bodyPr>
          <a:lstStyle/>
          <a:p>
            <a:pPr marL="0" lvl="3" indent="0">
              <a:buNone/>
            </a:pPr>
            <a:r>
              <a:rPr lang="en-US" sz="2200" b="1"/>
              <a:t>With the completion of the 2020 census, politicians are preparing to screw over voters for the next decade. </a:t>
            </a:r>
          </a:p>
          <a:p>
            <a:pPr marL="685800" lvl="3"/>
            <a:r>
              <a:rPr lang="en-US" sz="2000" b="1"/>
              <a:t>Politicians Should Not Draw Political Boundaries.</a:t>
            </a:r>
          </a:p>
          <a:p>
            <a:pPr marL="685800" lvl="5"/>
            <a:r>
              <a:rPr lang="en-US" sz="1900"/>
              <a:t>Voters should choose their elected officials instead of the other way around.</a:t>
            </a:r>
          </a:p>
          <a:p>
            <a:pPr marL="685800" lvl="4"/>
            <a:r>
              <a:rPr lang="en-US" sz="1900"/>
              <a:t>Politicians shouldn’t draw ducks, snakes, dragons, kangaroos, and earmuffs to win elections.</a:t>
            </a:r>
          </a:p>
          <a:p>
            <a:pPr marL="685800" lvl="4"/>
            <a:r>
              <a:rPr lang="en-US" sz="1900"/>
              <a:t>North Carolina Republicans shouldn’t be able to decide how many candidates they want to elect. It should be up to the voters.</a:t>
            </a:r>
          </a:p>
          <a:p>
            <a:pPr marL="685800" lvl="4"/>
            <a:r>
              <a:rPr lang="en-US" sz="1900"/>
              <a:t>Ohio Republicans shouldn’t be able to decide which Democrat to eliminate.</a:t>
            </a:r>
          </a:p>
          <a:p>
            <a:pPr marL="685800" lvl="4"/>
            <a:r>
              <a:rPr lang="en-US" sz="1900"/>
              <a:t>Maryland Democrats shouldn’t be able to get rid of  Republicans they did not like and then gerrymander so one of their Congressmen would have enough money to run for the Senate.</a:t>
            </a:r>
          </a:p>
          <a:p>
            <a:pPr marL="685800" lvl="4"/>
            <a:r>
              <a:rPr lang="en-US" sz="1900"/>
              <a:t>The party with a minority of the popular vote should not win a majority of the seats.</a:t>
            </a:r>
          </a:p>
          <a:p>
            <a:pPr marL="685800" lvl="4"/>
            <a:endParaRPr lang="en-US"/>
          </a:p>
          <a:p>
            <a:pPr marL="685800" lvl="4"/>
            <a:endParaRPr lang="en-US"/>
          </a:p>
          <a:p>
            <a:pPr marL="228600" lvl="4"/>
            <a:r>
              <a:rPr lang="en-US" sz="2200" b="1"/>
              <a:t>Having politicians draw election districts threatens our Democracy! </a:t>
            </a:r>
          </a:p>
          <a:p>
            <a:pPr marL="457200" lvl="3" indent="0">
              <a:buNone/>
            </a:pPr>
            <a:endParaRPr lang="en-US"/>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2E1BD3E3-70C6-1D41-8F66-1E2EEC3629BD}"/>
              </a:ext>
            </a:extLst>
          </p:cNvPr>
          <p:cNvSpPr>
            <a:spLocks noGrp="1"/>
          </p:cNvSpPr>
          <p:nvPr>
            <p:ph type="sldNum" sz="quarter" idx="12"/>
          </p:nvPr>
        </p:nvSpPr>
        <p:spPr/>
        <p:txBody>
          <a:bodyPr/>
          <a:lstStyle/>
          <a:p>
            <a:fld id="{660C366F-479B-A64C-85B9-34544106605E}" type="slidenum">
              <a:rPr lang="en-US" smtClean="0"/>
              <a:t>31</a:t>
            </a:fld>
            <a:endParaRPr lang="en-US"/>
          </a:p>
        </p:txBody>
      </p:sp>
    </p:spTree>
    <p:extLst>
      <p:ext uri="{BB962C8B-B14F-4D97-AF65-F5344CB8AC3E}">
        <p14:creationId xmlns:p14="http://schemas.microsoft.com/office/powerpoint/2010/main" val="1078868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9C47-DAC4-074D-A45D-59389C1D40FA}"/>
              </a:ext>
            </a:extLst>
          </p:cNvPr>
          <p:cNvSpPr>
            <a:spLocks noGrp="1"/>
          </p:cNvSpPr>
          <p:nvPr>
            <p:ph type="title"/>
          </p:nvPr>
        </p:nvSpPr>
        <p:spPr>
          <a:xfrm>
            <a:off x="879230" y="681036"/>
            <a:ext cx="10474569" cy="1115679"/>
          </a:xfrm>
        </p:spPr>
        <p:txBody>
          <a:bodyPr>
            <a:normAutofit/>
          </a:bodyPr>
          <a:lstStyle/>
          <a:p>
            <a:pPr algn="ctr"/>
            <a:r>
              <a:rPr lang="en-US" sz="3200" b="1"/>
              <a:t>The Supreme Court Won’t Act-Some State Courts Will</a:t>
            </a:r>
          </a:p>
        </p:txBody>
      </p:sp>
      <p:sp>
        <p:nvSpPr>
          <p:cNvPr id="3" name="Content Placeholder 2">
            <a:extLst>
              <a:ext uri="{FF2B5EF4-FFF2-40B4-BE49-F238E27FC236}">
                <a16:creationId xmlns:a16="http://schemas.microsoft.com/office/drawing/2014/main" id="{CCEEE209-F64F-C842-89F8-94D65ADDFA3A}"/>
              </a:ext>
            </a:extLst>
          </p:cNvPr>
          <p:cNvSpPr>
            <a:spLocks noGrp="1"/>
          </p:cNvSpPr>
          <p:nvPr>
            <p:ph idx="1"/>
          </p:nvPr>
        </p:nvSpPr>
        <p:spPr>
          <a:xfrm>
            <a:off x="689811" y="1796716"/>
            <a:ext cx="10663989" cy="4380247"/>
          </a:xfrm>
        </p:spPr>
        <p:txBody>
          <a:bodyPr>
            <a:normAutofit fontScale="92500" lnSpcReduction="10000"/>
          </a:bodyPr>
          <a:lstStyle/>
          <a:p>
            <a:pPr marL="0" lvl="1" indent="0">
              <a:buNone/>
            </a:pPr>
            <a:r>
              <a:rPr lang="en-US" sz="2000" b="1"/>
              <a:t> The U.S. Supreme Court has said that it won’t touch Gerrymandering. </a:t>
            </a:r>
          </a:p>
          <a:p>
            <a:pPr marL="800100" lvl="2" indent="-342900"/>
            <a:r>
              <a:rPr lang="en-US" sz="1800"/>
              <a:t>In the Supreme Court’s 2019 opinion in </a:t>
            </a:r>
            <a:r>
              <a:rPr lang="en-US" sz="1800" i="1" err="1"/>
              <a:t>Rucho</a:t>
            </a:r>
            <a:r>
              <a:rPr lang="en-US" sz="1800" i="1"/>
              <a:t> v. Common Cause, </a:t>
            </a:r>
            <a:r>
              <a:rPr lang="en-US" sz="1800"/>
              <a:t>it held that although partisan gerrymandering is harmful and anti-democratic, it is a political issue that federal courts lack the authority to address.*</a:t>
            </a:r>
          </a:p>
          <a:p>
            <a:pPr marL="800100" lvl="2" indent="-342900"/>
            <a:r>
              <a:rPr lang="en-US" sz="1800"/>
              <a:t>Two other Supreme Court rulings, including its 2013 </a:t>
            </a:r>
            <a:r>
              <a:rPr lang="en-US" sz="1800" i="1"/>
              <a:t>Shelby County v. Holder </a:t>
            </a:r>
            <a:r>
              <a:rPr lang="en-US" sz="1800"/>
              <a:t>decision, have undermined Sections 5 and 2 over the Voting Rights Act of 1965. </a:t>
            </a:r>
          </a:p>
          <a:p>
            <a:pPr marL="1257300" lvl="3" indent="-342900"/>
            <a:r>
              <a:rPr lang="en-US"/>
              <a:t>These decisions will make it easier for states to split up communities of color and could deprive these communities of some of their representatives. </a:t>
            </a:r>
          </a:p>
          <a:p>
            <a:pPr fontAlgn="base"/>
            <a:r>
              <a:rPr lang="en-US" sz="2000" b="1"/>
              <a:t>State Courts in states like Pennsylvania and North Carolina have already ruled against gerrymandering.</a:t>
            </a:r>
          </a:p>
          <a:p>
            <a:pPr lvl="1"/>
            <a:r>
              <a:rPr lang="en-US" sz="1800"/>
              <a:t>In 2018, the Supreme Court of Pennsylvania overturned the state’s gerrymandered districts. </a:t>
            </a:r>
          </a:p>
          <a:p>
            <a:pPr lvl="1"/>
            <a:r>
              <a:rPr lang="en-US" sz="1800"/>
              <a:t>In 2019, a State Court in North Carolina, found that North Carolina’s congressional districts violated the state constitution because they were drawn with gerrymanders and ruled that districts had to be redrawn. </a:t>
            </a:r>
          </a:p>
          <a:p>
            <a:pPr fontAlgn="base"/>
            <a:r>
              <a:rPr lang="en-US" sz="2000" b="1"/>
              <a:t>State Courts will help, but it is too late to expect them to help for this round of redistricting. </a:t>
            </a:r>
          </a:p>
          <a:p>
            <a:pPr marL="0" indent="0" fontAlgn="base">
              <a:buNone/>
            </a:pPr>
            <a:endParaRPr lang="en-US"/>
          </a:p>
          <a:p>
            <a:pPr marL="457200" lvl="1" indent="0" fontAlgn="base">
              <a:lnSpc>
                <a:spcPct val="100000"/>
              </a:lnSpc>
              <a:spcBef>
                <a:spcPts val="0"/>
              </a:spcBef>
              <a:buNone/>
            </a:pPr>
            <a:r>
              <a:rPr lang="en-US"/>
              <a:t>*</a:t>
            </a:r>
            <a:r>
              <a:rPr lang="en-US" sz="1000" err="1"/>
              <a:t>Rucho</a:t>
            </a:r>
            <a:r>
              <a:rPr lang="en-US" sz="1000"/>
              <a:t> v. Common Cause, 588 U.S. __, 139 </a:t>
            </a:r>
            <a:r>
              <a:rPr lang="en-US" sz="1000" err="1"/>
              <a:t>S.Ct</a:t>
            </a:r>
            <a:r>
              <a:rPr lang="en-US" sz="1000"/>
              <a:t>. 2484, 2506–7 (2019). </a:t>
            </a:r>
          </a:p>
          <a:p>
            <a:pPr marL="342900" lvl="1" indent="-342900"/>
            <a:endParaRPr lang="en-US" b="1"/>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1FEC3162-0481-1F40-A85F-77BF1D84B94F}"/>
              </a:ext>
            </a:extLst>
          </p:cNvPr>
          <p:cNvSpPr>
            <a:spLocks noGrp="1"/>
          </p:cNvSpPr>
          <p:nvPr>
            <p:ph type="sldNum" sz="quarter" idx="12"/>
          </p:nvPr>
        </p:nvSpPr>
        <p:spPr/>
        <p:txBody>
          <a:bodyPr/>
          <a:lstStyle/>
          <a:p>
            <a:fld id="{660C366F-479B-A64C-85B9-34544106605E}" type="slidenum">
              <a:rPr lang="en-US" smtClean="0"/>
              <a:t>32</a:t>
            </a:fld>
            <a:endParaRPr lang="en-US"/>
          </a:p>
        </p:txBody>
      </p:sp>
    </p:spTree>
    <p:extLst>
      <p:ext uri="{BB962C8B-B14F-4D97-AF65-F5344CB8AC3E}">
        <p14:creationId xmlns:p14="http://schemas.microsoft.com/office/powerpoint/2010/main" val="18820291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ABD1-DAAD-2B40-BC26-B6E57FED48DB}"/>
              </a:ext>
            </a:extLst>
          </p:cNvPr>
          <p:cNvSpPr>
            <a:spLocks noGrp="1"/>
          </p:cNvSpPr>
          <p:nvPr>
            <p:ph type="title"/>
          </p:nvPr>
        </p:nvSpPr>
        <p:spPr>
          <a:xfrm>
            <a:off x="838200" y="681037"/>
            <a:ext cx="10515600" cy="1009651"/>
          </a:xfrm>
        </p:spPr>
        <p:txBody>
          <a:bodyPr>
            <a:normAutofit/>
          </a:bodyPr>
          <a:lstStyle/>
          <a:p>
            <a:pPr algn="ctr"/>
            <a:r>
              <a:rPr lang="en-US" sz="3600" b="1" i="1"/>
              <a:t>States Have Different Processes for Redistricting</a:t>
            </a:r>
          </a:p>
        </p:txBody>
      </p:sp>
      <p:sp>
        <p:nvSpPr>
          <p:cNvPr id="3" name="Content Placeholder 2">
            <a:extLst>
              <a:ext uri="{FF2B5EF4-FFF2-40B4-BE49-F238E27FC236}">
                <a16:creationId xmlns:a16="http://schemas.microsoft.com/office/drawing/2014/main" id="{31883C60-214E-C046-9C30-BF8446A78EAF}"/>
              </a:ext>
            </a:extLst>
          </p:cNvPr>
          <p:cNvSpPr>
            <a:spLocks noGrp="1"/>
          </p:cNvSpPr>
          <p:nvPr>
            <p:ph idx="1"/>
          </p:nvPr>
        </p:nvSpPr>
        <p:spPr>
          <a:xfrm>
            <a:off x="838200" y="1456764"/>
            <a:ext cx="10515600" cy="4720200"/>
          </a:xfrm>
        </p:spPr>
        <p:txBody>
          <a:bodyPr/>
          <a:lstStyle/>
          <a:p>
            <a:pPr marL="0" lvl="0" indent="0" fontAlgn="base">
              <a:spcBef>
                <a:spcPts val="1200"/>
              </a:spcBef>
              <a:buNone/>
            </a:pPr>
            <a:r>
              <a:rPr lang="en-US" sz="2000" b="1"/>
              <a:t>State Practices include: </a:t>
            </a:r>
          </a:p>
          <a:p>
            <a:pPr lvl="0" fontAlgn="base">
              <a:spcBef>
                <a:spcPts val="1200"/>
              </a:spcBef>
            </a:pPr>
            <a:r>
              <a:rPr lang="en-US" sz="2000" b="1"/>
              <a:t>Legislature makes all decisions about redistricting.</a:t>
            </a:r>
            <a:endParaRPr lang="en-US" sz="1800"/>
          </a:p>
          <a:p>
            <a:pPr marL="685800" lvl="2" fontAlgn="base">
              <a:spcBef>
                <a:spcPts val="1200"/>
              </a:spcBef>
            </a:pPr>
            <a:r>
              <a:rPr lang="en-US" sz="1800" b="1"/>
              <a:t>One Party or Divided Government </a:t>
            </a:r>
          </a:p>
          <a:p>
            <a:pPr marL="1143000" lvl="3" fontAlgn="base">
              <a:lnSpc>
                <a:spcPct val="100000"/>
              </a:lnSpc>
              <a:spcBef>
                <a:spcPts val="0"/>
              </a:spcBef>
            </a:pPr>
            <a:r>
              <a:rPr lang="en-US"/>
              <a:t>States controlled by one party represent the greatest risk for gerrymandering,. </a:t>
            </a:r>
          </a:p>
          <a:p>
            <a:pPr marL="1143000" lvl="3" fontAlgn="base">
              <a:lnSpc>
                <a:spcPct val="100000"/>
              </a:lnSpc>
              <a:spcBef>
                <a:spcPts val="0"/>
              </a:spcBef>
            </a:pPr>
            <a:r>
              <a:rPr lang="en-US"/>
              <a:t>States with a divided government at least have a political check and balance. </a:t>
            </a:r>
          </a:p>
          <a:p>
            <a:pPr marL="285750" lvl="1" indent="-285750" fontAlgn="base">
              <a:spcBef>
                <a:spcPts val="1200"/>
              </a:spcBef>
            </a:pPr>
            <a:r>
              <a:rPr lang="en-US" sz="2000" b="1"/>
              <a:t>Advisory Commissions </a:t>
            </a:r>
            <a:r>
              <a:rPr lang="en-US" sz="1800"/>
              <a:t>make recommendations, but legislators generally have veto power. </a:t>
            </a:r>
          </a:p>
          <a:p>
            <a:pPr marL="685800" lvl="2" fontAlgn="base">
              <a:lnSpc>
                <a:spcPct val="100000"/>
              </a:lnSpc>
              <a:spcBef>
                <a:spcPts val="0"/>
              </a:spcBef>
            </a:pPr>
            <a:r>
              <a:rPr lang="en-US" sz="1800"/>
              <a:t>This is an improvement, but because the commissions are only “advisory,” there is still substantial risk. </a:t>
            </a:r>
          </a:p>
          <a:p>
            <a:pPr marL="283464" lvl="1" indent="-283464" fontAlgn="base">
              <a:lnSpc>
                <a:spcPct val="100000"/>
              </a:lnSpc>
              <a:spcBef>
                <a:spcPts val="1200"/>
              </a:spcBef>
            </a:pPr>
            <a:r>
              <a:rPr lang="en-US" sz="2000" b="1"/>
              <a:t>Independent Commissions </a:t>
            </a:r>
            <a:r>
              <a:rPr lang="en-US" sz="1800"/>
              <a:t>operate without control or influence by legislators. </a:t>
            </a:r>
          </a:p>
          <a:p>
            <a:r>
              <a:rPr lang="en-US" sz="1800"/>
              <a:t>According to Scholars Strategy Network</a:t>
            </a:r>
          </a:p>
          <a:p>
            <a:pPr lvl="1"/>
            <a:r>
              <a:rPr lang="en-US" sz="1800" i="1"/>
              <a:t>“Independent commissions can help avoid partisan conflicts or favoritism in district plans…. Such commissions are completely divorced from the state legislature and therefore able to produce maps without the pressure to further or hinder the electoral fortunes of particular representatives or parties.  …commission-drawn plans set the stage for fairer and more competitive elections..”</a:t>
            </a:r>
          </a:p>
          <a:p>
            <a:pPr lvl="1" fontAlgn="base">
              <a:lnSpc>
                <a:spcPct val="100000"/>
              </a:lnSpc>
              <a:spcBef>
                <a:spcPts val="0"/>
              </a:spcBef>
            </a:pPr>
            <a:endParaRPr lang="en-US" sz="2000"/>
          </a:p>
          <a:p>
            <a:endParaRPr lang="en-US" sz="1000" b="1" cap="all"/>
          </a:p>
          <a:p>
            <a:endParaRPr lang="en-US" sz="1000" b="1" cap="all"/>
          </a:p>
          <a:p>
            <a:endParaRPr lang="en-US" sz="1000" b="1" cap="all"/>
          </a:p>
        </p:txBody>
      </p:sp>
      <p:sp>
        <p:nvSpPr>
          <p:cNvPr id="5" name="TextBox 4">
            <a:extLst>
              <a:ext uri="{FF2B5EF4-FFF2-40B4-BE49-F238E27FC236}">
                <a16:creationId xmlns:a16="http://schemas.microsoft.com/office/drawing/2014/main" id="{ECC2DA49-AB70-414C-A5D3-BCE91C4F0EF5}"/>
              </a:ext>
            </a:extLst>
          </p:cNvPr>
          <p:cNvSpPr txBox="1"/>
          <p:nvPr/>
        </p:nvSpPr>
        <p:spPr>
          <a:xfrm>
            <a:off x="1268730" y="6176963"/>
            <a:ext cx="6211957" cy="246221"/>
          </a:xfrm>
          <a:prstGeom prst="rect">
            <a:avLst/>
          </a:prstGeom>
          <a:noFill/>
        </p:spPr>
        <p:txBody>
          <a:bodyPr wrap="none" rtlCol="0">
            <a:spAutoFit/>
          </a:bodyPr>
          <a:lstStyle/>
          <a:p>
            <a:r>
              <a:rPr lang="en-US" sz="1000"/>
              <a:t>*Peter Miller, Why Independent Redistricting Commissions Should Draw Electoral District Maps, May 21, 2018. SSN </a:t>
            </a:r>
          </a:p>
        </p:txBody>
      </p:sp>
      <p:pic>
        <p:nvPicPr>
          <p:cNvPr id="7" name="Picture 6"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22738"/>
            <a:ext cx="2700338" cy="775726"/>
          </a:xfrm>
          <a:prstGeom prst="rect">
            <a:avLst/>
          </a:prstGeom>
        </p:spPr>
      </p:pic>
      <p:sp>
        <p:nvSpPr>
          <p:cNvPr id="8" name="Slide Number Placeholder 7">
            <a:extLst>
              <a:ext uri="{FF2B5EF4-FFF2-40B4-BE49-F238E27FC236}">
                <a16:creationId xmlns:a16="http://schemas.microsoft.com/office/drawing/2014/main" id="{A52B74FB-8CD6-6143-A606-C403D59FDF09}"/>
              </a:ext>
            </a:extLst>
          </p:cNvPr>
          <p:cNvSpPr>
            <a:spLocks noGrp="1"/>
          </p:cNvSpPr>
          <p:nvPr>
            <p:ph type="sldNum" sz="quarter" idx="12"/>
          </p:nvPr>
        </p:nvSpPr>
        <p:spPr/>
        <p:txBody>
          <a:bodyPr/>
          <a:lstStyle/>
          <a:p>
            <a:fld id="{660C366F-479B-A64C-85B9-34544106605E}" type="slidenum">
              <a:rPr lang="en-US" smtClean="0"/>
              <a:t>33</a:t>
            </a:fld>
            <a:endParaRPr lang="en-US"/>
          </a:p>
        </p:txBody>
      </p:sp>
    </p:spTree>
    <p:extLst>
      <p:ext uri="{BB962C8B-B14F-4D97-AF65-F5344CB8AC3E}">
        <p14:creationId xmlns:p14="http://schemas.microsoft.com/office/powerpoint/2010/main" val="20917772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6D7AA-CD14-9A45-9E28-E1D4EB4AA64D}"/>
              </a:ext>
            </a:extLst>
          </p:cNvPr>
          <p:cNvSpPr>
            <a:spLocks noGrp="1"/>
          </p:cNvSpPr>
          <p:nvPr>
            <p:ph type="title"/>
          </p:nvPr>
        </p:nvSpPr>
        <p:spPr/>
        <p:txBody>
          <a:bodyPr>
            <a:normAutofit/>
          </a:bodyPr>
          <a:lstStyle/>
          <a:p>
            <a:pPr algn="ctr"/>
            <a:r>
              <a:rPr lang="en-US" sz="3600" b="1" i="1"/>
              <a:t>Where We Stand Now-Common Cause</a:t>
            </a:r>
          </a:p>
        </p:txBody>
      </p:sp>
      <p:sp>
        <p:nvSpPr>
          <p:cNvPr id="3" name="Content Placeholder 2">
            <a:extLst>
              <a:ext uri="{FF2B5EF4-FFF2-40B4-BE49-F238E27FC236}">
                <a16:creationId xmlns:a16="http://schemas.microsoft.com/office/drawing/2014/main" id="{261AC8E8-0E15-0843-A8FC-6161E0CBD98F}"/>
              </a:ext>
            </a:extLst>
          </p:cNvPr>
          <p:cNvSpPr>
            <a:spLocks noGrp="1"/>
          </p:cNvSpPr>
          <p:nvPr>
            <p:ph idx="1"/>
          </p:nvPr>
        </p:nvSpPr>
        <p:spPr>
          <a:xfrm>
            <a:off x="838201" y="1783919"/>
            <a:ext cx="5257800" cy="4351338"/>
          </a:xfrm>
        </p:spPr>
        <p:txBody>
          <a:bodyPr/>
          <a:lstStyle/>
          <a:p>
            <a:pPr marL="0" indent="0">
              <a:spcBef>
                <a:spcPts val="400"/>
              </a:spcBef>
              <a:buNone/>
            </a:pPr>
            <a:r>
              <a:rPr lang="en-US" sz="1800"/>
              <a:t>7 states with Independent Citizen Commission (Partisan Balance) | Red</a:t>
            </a:r>
          </a:p>
          <a:p>
            <a:pPr marL="0" indent="0">
              <a:spcBef>
                <a:spcPts val="400"/>
              </a:spcBef>
              <a:buNone/>
            </a:pPr>
            <a:br>
              <a:rPr lang="en-US" sz="1800"/>
            </a:br>
            <a:r>
              <a:rPr lang="en-US" sz="1800"/>
              <a:t>1 Independent Citizen Commission (Partisan Imbalance) | Dark Purple</a:t>
            </a:r>
          </a:p>
          <a:p>
            <a:pPr marL="0" indent="0">
              <a:spcBef>
                <a:spcPts val="400"/>
              </a:spcBef>
              <a:buNone/>
            </a:pPr>
            <a:br>
              <a:rPr lang="en-US" sz="1800"/>
            </a:br>
            <a:r>
              <a:rPr lang="en-US" sz="1800"/>
              <a:t>4 states with Advisory Commission (No Elected Officials) | Dark Blue</a:t>
            </a:r>
          </a:p>
          <a:p>
            <a:pPr marL="0" indent="0">
              <a:spcBef>
                <a:spcPts val="400"/>
              </a:spcBef>
              <a:buNone/>
            </a:pPr>
            <a:br>
              <a:rPr lang="en-US" sz="1800"/>
            </a:br>
            <a:r>
              <a:rPr lang="en-US" sz="1800"/>
              <a:t>2 states with strict Constitutional Standards | Orange</a:t>
            </a:r>
          </a:p>
          <a:p>
            <a:pPr marL="0" indent="0">
              <a:spcBef>
                <a:spcPts val="400"/>
              </a:spcBef>
              <a:buNone/>
            </a:pPr>
            <a:br>
              <a:rPr lang="en-US" sz="1800"/>
            </a:br>
            <a:r>
              <a:rPr lang="en-US" sz="1800"/>
              <a:t>3 states with Politician Commission |Light Blue</a:t>
            </a:r>
          </a:p>
          <a:p>
            <a:pPr marL="0" indent="0">
              <a:spcBef>
                <a:spcPts val="400"/>
              </a:spcBef>
              <a:buNone/>
            </a:pPr>
            <a:br>
              <a:rPr lang="en-US" sz="1800"/>
            </a:br>
            <a:r>
              <a:rPr lang="en-US" sz="1800"/>
              <a:t>1 Nonpartisan State Demographer | Green*</a:t>
            </a:r>
          </a:p>
          <a:p>
            <a:pPr marL="0" indent="0">
              <a:spcBef>
                <a:spcPts val="400"/>
              </a:spcBef>
              <a:buNone/>
            </a:pPr>
            <a:br>
              <a:rPr lang="en-US" sz="1800"/>
            </a:br>
            <a:r>
              <a:rPr lang="en-US" sz="1800"/>
              <a:t>1 Nonpartisan Legislative Staff | Light Purple</a:t>
            </a:r>
          </a:p>
          <a:p>
            <a:endParaRPr lang="en-US"/>
          </a:p>
        </p:txBody>
      </p:sp>
      <p:sp>
        <p:nvSpPr>
          <p:cNvPr id="6" name="TextBox 5">
            <a:extLst>
              <a:ext uri="{FF2B5EF4-FFF2-40B4-BE49-F238E27FC236}">
                <a16:creationId xmlns:a16="http://schemas.microsoft.com/office/drawing/2014/main" id="{7AE820CB-D023-004F-AE6A-40192B20CFB1}"/>
              </a:ext>
            </a:extLst>
          </p:cNvPr>
          <p:cNvSpPr txBox="1"/>
          <p:nvPr/>
        </p:nvSpPr>
        <p:spPr>
          <a:xfrm>
            <a:off x="365760" y="6606540"/>
            <a:ext cx="7261924" cy="246221"/>
          </a:xfrm>
          <a:prstGeom prst="rect">
            <a:avLst/>
          </a:prstGeom>
          <a:noFill/>
        </p:spPr>
        <p:txBody>
          <a:bodyPr wrap="none" rtlCol="0">
            <a:spAutoFit/>
          </a:bodyPr>
          <a:lstStyle/>
          <a:p>
            <a:r>
              <a:rPr lang="en-US" sz="1000"/>
              <a:t>*In 2020, Missouri voted to eliminate the state demographer and return to political gerrymandering. AP News. David </a:t>
            </a:r>
            <a:r>
              <a:rPr lang="en-US" sz="1000" err="1"/>
              <a:t>Lieb</a:t>
            </a:r>
            <a:r>
              <a:rPr lang="en-US" sz="1000"/>
              <a:t>, Nov. 5, 2020.</a:t>
            </a:r>
          </a:p>
        </p:txBody>
      </p:sp>
      <p:sp>
        <p:nvSpPr>
          <p:cNvPr id="7" name="TextBox 6">
            <a:extLst>
              <a:ext uri="{FF2B5EF4-FFF2-40B4-BE49-F238E27FC236}">
                <a16:creationId xmlns:a16="http://schemas.microsoft.com/office/drawing/2014/main" id="{C81CE38C-AD16-054B-A4D3-0583F19728CB}"/>
              </a:ext>
            </a:extLst>
          </p:cNvPr>
          <p:cNvSpPr txBox="1"/>
          <p:nvPr/>
        </p:nvSpPr>
        <p:spPr>
          <a:xfrm>
            <a:off x="9155430" y="3737610"/>
            <a:ext cx="300082" cy="369332"/>
          </a:xfrm>
          <a:prstGeom prst="rect">
            <a:avLst/>
          </a:prstGeom>
          <a:noFill/>
        </p:spPr>
        <p:txBody>
          <a:bodyPr wrap="none" rtlCol="0">
            <a:spAutoFit/>
          </a:bodyPr>
          <a:lstStyle/>
          <a:p>
            <a:r>
              <a:rPr lang="en-US"/>
              <a:t>*</a:t>
            </a:r>
          </a:p>
        </p:txBody>
      </p:sp>
      <p:pic>
        <p:nvPicPr>
          <p:cNvPr id="8" name="Picture 7">
            <a:extLst>
              <a:ext uri="{FF2B5EF4-FFF2-40B4-BE49-F238E27FC236}">
                <a16:creationId xmlns:a16="http://schemas.microsoft.com/office/drawing/2014/main" id="{7B54F7D3-501D-2941-A518-BDE24FD83B41}"/>
              </a:ext>
            </a:extLst>
          </p:cNvPr>
          <p:cNvPicPr>
            <a:picLocks noChangeAspect="1"/>
          </p:cNvPicPr>
          <p:nvPr/>
        </p:nvPicPr>
        <p:blipFill>
          <a:blip r:embed="rId3"/>
          <a:stretch>
            <a:fillRect/>
          </a:stretch>
        </p:blipFill>
        <p:spPr>
          <a:xfrm>
            <a:off x="6095999" y="1525362"/>
            <a:ext cx="5957455" cy="3775843"/>
          </a:xfrm>
          <a:prstGeom prst="rect">
            <a:avLst/>
          </a:prstGeom>
        </p:spPr>
      </p:pic>
      <p:pic>
        <p:nvPicPr>
          <p:cNvPr id="9" name="Picture 8" descr="A picture containing qr code&#10;&#10;Description automatically generated">
            <a:extLst>
              <a:ext uri="{FF2B5EF4-FFF2-40B4-BE49-F238E27FC236}">
                <a16:creationId xmlns:a16="http://schemas.microsoft.com/office/drawing/2014/main" id="{A29F549C-F554-0643-BA72-D3FCB922485B}"/>
              </a:ext>
            </a:extLst>
          </p:cNvPr>
          <p:cNvPicPr>
            <a:picLocks noChangeAspect="1"/>
          </p:cNvPicPr>
          <p:nvPr/>
        </p:nvPicPr>
        <p:blipFill>
          <a:blip r:embed="rId4"/>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A3CCF3DA-297C-794E-8F4F-FF0E44EBCC5C}"/>
              </a:ext>
            </a:extLst>
          </p:cNvPr>
          <p:cNvSpPr>
            <a:spLocks noGrp="1"/>
          </p:cNvSpPr>
          <p:nvPr>
            <p:ph type="sldNum" sz="quarter" idx="12"/>
          </p:nvPr>
        </p:nvSpPr>
        <p:spPr/>
        <p:txBody>
          <a:bodyPr/>
          <a:lstStyle/>
          <a:p>
            <a:fld id="{660C366F-479B-A64C-85B9-34544106605E}" type="slidenum">
              <a:rPr lang="en-US" smtClean="0"/>
              <a:t>34</a:t>
            </a:fld>
            <a:endParaRPr lang="en-US"/>
          </a:p>
        </p:txBody>
      </p:sp>
    </p:spTree>
    <p:extLst>
      <p:ext uri="{BB962C8B-B14F-4D97-AF65-F5344CB8AC3E}">
        <p14:creationId xmlns:p14="http://schemas.microsoft.com/office/powerpoint/2010/main" val="845053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40BB-17BC-3E4B-BE2E-3ED733D421CB}"/>
              </a:ext>
            </a:extLst>
          </p:cNvPr>
          <p:cNvSpPr>
            <a:spLocks noGrp="1"/>
          </p:cNvSpPr>
          <p:nvPr>
            <p:ph type="title"/>
          </p:nvPr>
        </p:nvSpPr>
        <p:spPr>
          <a:xfrm>
            <a:off x="838200" y="861646"/>
            <a:ext cx="10515600" cy="362997"/>
          </a:xfrm>
        </p:spPr>
        <p:txBody>
          <a:bodyPr>
            <a:normAutofit fontScale="90000"/>
          </a:bodyPr>
          <a:lstStyle/>
          <a:p>
            <a:pPr algn="ctr"/>
            <a:r>
              <a:rPr lang="en-US" sz="4000" b="1" i="1"/>
              <a:t> States With Little or No Legislative Interference</a:t>
            </a:r>
          </a:p>
        </p:txBody>
      </p:sp>
      <p:sp>
        <p:nvSpPr>
          <p:cNvPr id="3" name="Content Placeholder 2">
            <a:extLst>
              <a:ext uri="{FF2B5EF4-FFF2-40B4-BE49-F238E27FC236}">
                <a16:creationId xmlns:a16="http://schemas.microsoft.com/office/drawing/2014/main" id="{35C1E5D0-4906-3F45-8B74-4DBB92A091C5}"/>
              </a:ext>
            </a:extLst>
          </p:cNvPr>
          <p:cNvSpPr>
            <a:spLocks noGrp="1"/>
          </p:cNvSpPr>
          <p:nvPr>
            <p:ph idx="1"/>
          </p:nvPr>
        </p:nvSpPr>
        <p:spPr>
          <a:xfrm>
            <a:off x="838200" y="1461851"/>
            <a:ext cx="10965874" cy="5246496"/>
          </a:xfrm>
        </p:spPr>
        <p:txBody>
          <a:bodyPr>
            <a:normAutofit fontScale="92500" lnSpcReduction="20000"/>
          </a:bodyPr>
          <a:lstStyle/>
          <a:p>
            <a:pPr lvl="1">
              <a:spcAft>
                <a:spcPts val="600"/>
              </a:spcAft>
            </a:pPr>
            <a:r>
              <a:rPr lang="en-US" sz="2200" b="1"/>
              <a:t>ARIZONA </a:t>
            </a:r>
            <a:r>
              <a:rPr lang="en-US" sz="2200"/>
              <a:t>— </a:t>
            </a:r>
            <a:r>
              <a:rPr lang="en-US" sz="2100"/>
              <a:t>Congressional and state legislative districts are drawn by a five-member commission. </a:t>
            </a:r>
          </a:p>
          <a:p>
            <a:pPr lvl="1">
              <a:spcAft>
                <a:spcPts val="600"/>
              </a:spcAft>
            </a:pPr>
            <a:r>
              <a:rPr lang="en-US" sz="2200" b="1"/>
              <a:t>CALIFORNIA </a:t>
            </a:r>
            <a:r>
              <a:rPr lang="en-US" sz="2100"/>
              <a:t>— Voters created a 14-person commission, including Democrats, Republicans, and Independents, to draw congressional and state legislative districts. Approving a map requires nine votes, including three from each political category of members. </a:t>
            </a:r>
          </a:p>
          <a:p>
            <a:pPr lvl="1">
              <a:spcAft>
                <a:spcPts val="600"/>
              </a:spcAft>
            </a:pPr>
            <a:r>
              <a:rPr lang="en-US" sz="2100" b="1"/>
              <a:t>IDAHO </a:t>
            </a:r>
            <a:r>
              <a:rPr lang="en-US"/>
              <a:t>— </a:t>
            </a:r>
            <a:r>
              <a:rPr lang="en-US" sz="2100"/>
              <a:t>A 6-member commission draws districts. 2/3 of the commissioners must vote to approve a map. </a:t>
            </a:r>
          </a:p>
          <a:p>
            <a:pPr lvl="1">
              <a:spcAft>
                <a:spcPts val="600"/>
              </a:spcAft>
            </a:pPr>
            <a:r>
              <a:rPr lang="en-US" sz="2100" b="1"/>
              <a:t>COLORADO:</a:t>
            </a:r>
            <a:r>
              <a:rPr lang="en-US" sz="2000" b="1"/>
              <a:t> </a:t>
            </a:r>
            <a:r>
              <a:rPr lang="en-US" sz="2100"/>
              <a:t>Districts will be drawn by a commission of 4 Republicans, 4 Democrats, and 4 independents. </a:t>
            </a:r>
            <a:endParaRPr lang="en-US" sz="2100" b="1"/>
          </a:p>
          <a:p>
            <a:pPr lvl="1">
              <a:spcAft>
                <a:spcPts val="600"/>
              </a:spcAft>
            </a:pPr>
            <a:r>
              <a:rPr lang="en-US" sz="2100" b="1"/>
              <a:t>MICHIGAN: </a:t>
            </a:r>
            <a:r>
              <a:rPr lang="en-US" sz="2100"/>
              <a:t>— Congressional and state legislative districts will be drawn by a 13-member citizens’ commission, consisting of 4 Democrats, 4 Republicans and </a:t>
            </a:r>
            <a:r>
              <a:rPr lang="en-US" sz="2100" i="1"/>
              <a:t>5</a:t>
            </a:r>
            <a:r>
              <a:rPr lang="en-US" sz="2100"/>
              <a:t> independents. </a:t>
            </a:r>
          </a:p>
          <a:p>
            <a:pPr lvl="1">
              <a:spcAft>
                <a:spcPts val="600"/>
              </a:spcAft>
            </a:pPr>
            <a:r>
              <a:rPr lang="en-US" sz="2100" b="1"/>
              <a:t>MONTANA </a:t>
            </a:r>
            <a:r>
              <a:rPr lang="en-US" sz="2100"/>
              <a:t>—</a:t>
            </a:r>
            <a:r>
              <a:rPr lang="en-US"/>
              <a:t> A five-person commission draws districts.</a:t>
            </a:r>
            <a:endParaRPr lang="en-US" sz="2200" b="1"/>
          </a:p>
          <a:p>
            <a:pPr lvl="1">
              <a:spcAft>
                <a:spcPts val="600"/>
              </a:spcAft>
            </a:pPr>
            <a:r>
              <a:rPr lang="en-US" b="1"/>
              <a:t>WASHINGTON </a:t>
            </a:r>
            <a:r>
              <a:rPr lang="en-US"/>
              <a:t>— </a:t>
            </a:r>
            <a:r>
              <a:rPr lang="en-US" sz="2100"/>
              <a:t>Districts are drawn by a five-person commission. Legislators can amend the maps with a two-thirds vote, but their changes can shift no more than 2 percent of the population among districts. </a:t>
            </a:r>
            <a:endParaRPr lang="en-US" sz="2100" b="1"/>
          </a:p>
          <a:p>
            <a:pPr lvl="1">
              <a:spcAft>
                <a:spcPts val="600"/>
              </a:spcAft>
            </a:pPr>
            <a:r>
              <a:rPr lang="en-US" b="1"/>
              <a:t>Iowa-</a:t>
            </a:r>
            <a:r>
              <a:rPr lang="en-US" sz="2100" b="1"/>
              <a:t> A nonpartisan staff draws boundaries without regard for previous political results, the addresses of incumbents, and political affiliations.</a:t>
            </a:r>
            <a:r>
              <a:rPr lang="en-US" sz="2100"/>
              <a:t> Districts must be nested, making sure they are as compact and balanced as possible. The legislature can vote yes or no but can not modify the plans. </a:t>
            </a:r>
          </a:p>
          <a:p>
            <a:endParaRPr lang="en-US"/>
          </a:p>
          <a:p>
            <a:endParaRPr lang="en-US" sz="2200"/>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9A2CB070-6D65-C845-8E3D-CB3AB05AA7DF}"/>
              </a:ext>
            </a:extLst>
          </p:cNvPr>
          <p:cNvSpPr>
            <a:spLocks noGrp="1"/>
          </p:cNvSpPr>
          <p:nvPr>
            <p:ph type="sldNum" sz="quarter" idx="12"/>
          </p:nvPr>
        </p:nvSpPr>
        <p:spPr/>
        <p:txBody>
          <a:bodyPr/>
          <a:lstStyle/>
          <a:p>
            <a:fld id="{660C366F-479B-A64C-85B9-34544106605E}" type="slidenum">
              <a:rPr lang="en-US" smtClean="0"/>
              <a:t>35</a:t>
            </a:fld>
            <a:endParaRPr lang="en-US"/>
          </a:p>
        </p:txBody>
      </p:sp>
    </p:spTree>
    <p:extLst>
      <p:ext uri="{BB962C8B-B14F-4D97-AF65-F5344CB8AC3E}">
        <p14:creationId xmlns:p14="http://schemas.microsoft.com/office/powerpoint/2010/main" val="10568401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F4230-3049-6548-A414-E573935DA459}"/>
              </a:ext>
            </a:extLst>
          </p:cNvPr>
          <p:cNvSpPr>
            <a:spLocks noGrp="1"/>
          </p:cNvSpPr>
          <p:nvPr>
            <p:ph type="title"/>
          </p:nvPr>
        </p:nvSpPr>
        <p:spPr>
          <a:xfrm>
            <a:off x="838199" y="798000"/>
            <a:ext cx="10699865" cy="892688"/>
          </a:xfrm>
        </p:spPr>
        <p:txBody>
          <a:bodyPr>
            <a:normAutofit fontScale="90000"/>
          </a:bodyPr>
          <a:lstStyle/>
          <a:p>
            <a:pPr algn="ctr"/>
            <a:r>
              <a:rPr lang="en-US" sz="3600"/>
              <a:t>States With Independent Commissions with Legislative Approval</a:t>
            </a:r>
          </a:p>
        </p:txBody>
      </p:sp>
      <p:sp>
        <p:nvSpPr>
          <p:cNvPr id="3" name="Content Placeholder 2">
            <a:extLst>
              <a:ext uri="{FF2B5EF4-FFF2-40B4-BE49-F238E27FC236}">
                <a16:creationId xmlns:a16="http://schemas.microsoft.com/office/drawing/2014/main" id="{0F7AAC23-DE70-AB48-8B1F-589613A12067}"/>
              </a:ext>
            </a:extLst>
          </p:cNvPr>
          <p:cNvSpPr>
            <a:spLocks noGrp="1"/>
          </p:cNvSpPr>
          <p:nvPr>
            <p:ph idx="1"/>
          </p:nvPr>
        </p:nvSpPr>
        <p:spPr>
          <a:xfrm>
            <a:off x="838200" y="1690688"/>
            <a:ext cx="10515600" cy="4862512"/>
          </a:xfrm>
        </p:spPr>
        <p:txBody>
          <a:bodyPr>
            <a:normAutofit/>
          </a:bodyPr>
          <a:lstStyle/>
          <a:p>
            <a:r>
              <a:rPr lang="en-US" sz="1800" b="1"/>
              <a:t>Virginia- </a:t>
            </a:r>
            <a:r>
              <a:rPr lang="en-US" sz="1800"/>
              <a:t>Now has a 16-member commission of 8 legislators and 8 non-legislators. </a:t>
            </a:r>
          </a:p>
          <a:p>
            <a:r>
              <a:rPr lang="en-US" sz="1800" b="1"/>
              <a:t>HAWAII </a:t>
            </a:r>
            <a:r>
              <a:rPr lang="en-US" sz="1800"/>
              <a:t>— Congressional and state legislative districts are drawn by a nine-person commission. </a:t>
            </a:r>
          </a:p>
          <a:p>
            <a:r>
              <a:rPr lang="en-US" sz="1800" b="1"/>
              <a:t>NEW JERSEY </a:t>
            </a:r>
            <a:r>
              <a:rPr lang="en-US" sz="1800"/>
              <a:t>— Districts are drawn by a 13-member commission, which requires a majority. </a:t>
            </a:r>
          </a:p>
          <a:p>
            <a:r>
              <a:rPr lang="en-US" sz="1800" b="1"/>
              <a:t>UTAH: </a:t>
            </a:r>
            <a:r>
              <a:rPr lang="en-US" sz="1800"/>
              <a:t>Congressional and state legislative districts will be drawn by a seven-member commission, </a:t>
            </a:r>
          </a:p>
          <a:p>
            <a:r>
              <a:rPr lang="en-US" sz="1800" b="1"/>
              <a:t>New York</a:t>
            </a:r>
            <a:r>
              <a:rPr lang="en-US" sz="1800"/>
              <a:t>- A 10-member bipartisan, but political, commission will draft districts for both Congress and the state Legislature. There is a risk the Democratic legislature could tamper with this commission. </a:t>
            </a:r>
          </a:p>
          <a:p>
            <a:r>
              <a:rPr lang="en-US" sz="1800" b="1"/>
              <a:t>Pennsylvania</a:t>
            </a:r>
            <a:r>
              <a:rPr lang="en-US" sz="1800"/>
              <a:t> — State districts are drawn by a five-member commission however this commission is filled with politicians and has not worked especially effectively. </a:t>
            </a:r>
            <a:endParaRPr lang="en-US" sz="1800" b="1"/>
          </a:p>
          <a:p>
            <a:r>
              <a:rPr lang="en-US" sz="1800" b="1"/>
              <a:t>Vermont</a:t>
            </a:r>
            <a:r>
              <a:rPr lang="en-US" sz="1800"/>
              <a:t>— A commission submits plans to the Legislature, which can approve or change them. </a:t>
            </a:r>
          </a:p>
          <a:p>
            <a:r>
              <a:rPr lang="en-US" sz="1800" b="1"/>
              <a:t>Ohio- </a:t>
            </a:r>
            <a:r>
              <a:rPr lang="en-US" sz="1800"/>
              <a:t>has an independent commission. The legislature must approve the plans, but approval requires 60% of all legislators and at least 50% of the members of each party.</a:t>
            </a:r>
          </a:p>
          <a:p>
            <a:r>
              <a:rPr lang="en-US" sz="1800" b="1"/>
              <a:t>Minnesota-</a:t>
            </a:r>
            <a:r>
              <a:rPr lang="en-US" sz="1800"/>
              <a:t>has used its courts to handle redistricting. </a:t>
            </a:r>
          </a:p>
          <a:p>
            <a:pPr marL="0" indent="0">
              <a:buNone/>
            </a:pPr>
            <a:endParaRPr lang="en-US" sz="2000" b="1"/>
          </a:p>
          <a:p>
            <a:endParaRPr lang="en-US" sz="1600"/>
          </a:p>
          <a:p>
            <a:endParaRPr lang="en-US" sz="1600"/>
          </a:p>
          <a:p>
            <a:endParaRPr lang="en-US" sz="1900"/>
          </a:p>
          <a:p>
            <a:endParaRPr lang="en-US"/>
          </a:p>
        </p:txBody>
      </p:sp>
      <p:pic>
        <p:nvPicPr>
          <p:cNvPr id="6" name="Picture 5"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2"/>
          <a:stretch>
            <a:fillRect/>
          </a:stretch>
        </p:blipFill>
        <p:spPr>
          <a:xfrm>
            <a:off x="0" y="22274"/>
            <a:ext cx="2700338" cy="775726"/>
          </a:xfrm>
          <a:prstGeom prst="rect">
            <a:avLst/>
          </a:prstGeom>
        </p:spPr>
      </p:pic>
      <p:sp>
        <p:nvSpPr>
          <p:cNvPr id="4" name="Slide Number Placeholder 3">
            <a:extLst>
              <a:ext uri="{FF2B5EF4-FFF2-40B4-BE49-F238E27FC236}">
                <a16:creationId xmlns:a16="http://schemas.microsoft.com/office/drawing/2014/main" id="{B0856A7F-A160-1746-9FA9-608714CFE602}"/>
              </a:ext>
            </a:extLst>
          </p:cNvPr>
          <p:cNvSpPr>
            <a:spLocks noGrp="1"/>
          </p:cNvSpPr>
          <p:nvPr>
            <p:ph type="sldNum" sz="quarter" idx="12"/>
          </p:nvPr>
        </p:nvSpPr>
        <p:spPr/>
        <p:txBody>
          <a:bodyPr/>
          <a:lstStyle/>
          <a:p>
            <a:fld id="{660C366F-479B-A64C-85B9-34544106605E}" type="slidenum">
              <a:rPr lang="en-US" smtClean="0"/>
              <a:t>36</a:t>
            </a:fld>
            <a:endParaRPr lang="en-US"/>
          </a:p>
        </p:txBody>
      </p:sp>
    </p:spTree>
    <p:extLst>
      <p:ext uri="{BB962C8B-B14F-4D97-AF65-F5344CB8AC3E}">
        <p14:creationId xmlns:p14="http://schemas.microsoft.com/office/powerpoint/2010/main" val="3663183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EAAF7-D4C0-C341-88D6-B04F45D6EDF0}"/>
              </a:ext>
            </a:extLst>
          </p:cNvPr>
          <p:cNvSpPr>
            <a:spLocks noGrp="1"/>
          </p:cNvSpPr>
          <p:nvPr>
            <p:ph type="title"/>
          </p:nvPr>
        </p:nvSpPr>
        <p:spPr>
          <a:xfrm>
            <a:off x="838200" y="681037"/>
            <a:ext cx="10515600" cy="1009651"/>
          </a:xfrm>
        </p:spPr>
        <p:txBody>
          <a:bodyPr/>
          <a:lstStyle/>
          <a:p>
            <a:pPr algn="ctr"/>
            <a:r>
              <a:rPr lang="en-US" b="1" i="1"/>
              <a:t>Single Party Control Is The Biggest Risk</a:t>
            </a:r>
          </a:p>
        </p:txBody>
      </p:sp>
      <p:sp>
        <p:nvSpPr>
          <p:cNvPr id="3" name="Content Placeholder 2">
            <a:extLst>
              <a:ext uri="{FF2B5EF4-FFF2-40B4-BE49-F238E27FC236}">
                <a16:creationId xmlns:a16="http://schemas.microsoft.com/office/drawing/2014/main" id="{DFF60EAC-3FEA-7D4A-93AA-F463C14716A4}"/>
              </a:ext>
            </a:extLst>
          </p:cNvPr>
          <p:cNvSpPr>
            <a:spLocks noGrp="1"/>
          </p:cNvSpPr>
          <p:nvPr>
            <p:ph idx="1"/>
          </p:nvPr>
        </p:nvSpPr>
        <p:spPr/>
        <p:txBody>
          <a:bodyPr/>
          <a:lstStyle/>
          <a:p>
            <a:pPr marL="0" indent="0">
              <a:buNone/>
            </a:pPr>
            <a:r>
              <a:rPr lang="en-US" sz="2000"/>
              <a:t>As stated by Michael Li of the Brennan Center, </a:t>
            </a:r>
          </a:p>
          <a:p>
            <a:r>
              <a:rPr lang="en-US" sz="1800" i="1"/>
              <a:t>“The biggest predictor of whether a state will draw fair maps is whether a single party controls the… process. Single-party control,…. creates an almost irresistible temptation for the party in charge to make decisions behind closed doors with partisan objectives driving the outcome. And with better data and map drawing technology increasingly available, the danger ….. has only increased. “</a:t>
            </a:r>
          </a:p>
          <a:p>
            <a:pPr lvl="1"/>
            <a:endParaRPr lang="en-US" sz="1800" i="1"/>
          </a:p>
          <a:p>
            <a:pPr lvl="1"/>
            <a:r>
              <a:rPr lang="en-US" sz="1800" i="1"/>
              <a:t>“The Brennan Center found that </a:t>
            </a:r>
            <a:r>
              <a:rPr lang="en-US" sz="1800" b="1" i="1"/>
              <a:t>in 2016, gerrymandering in Michigan, Ohio, and Pennsylvania alone gave Republicans 16 to 17 more seats in the U.S. House of Representatives than would have been expected with unbiased maps </a:t>
            </a:r>
          </a:p>
          <a:p>
            <a:pPr lvl="1"/>
            <a:r>
              <a:rPr lang="en-US" sz="1800" i="1"/>
              <a:t>Democrats were less aggressive in their gerrymandering efforts…. Internal party politics led to pressure on Democrats to concentrate nonwhite voters in districts that elected candidates preferred by communities of color. As a result, they had fewer opportunities to make white-majority districts more politically competitive by strategically adding in Democratic-leaning people of color. “</a:t>
            </a:r>
          </a:p>
          <a:p>
            <a:pPr marL="0" indent="0">
              <a:buNone/>
            </a:pPr>
            <a:endParaRPr lang="en-US" sz="1800"/>
          </a:p>
          <a:p>
            <a:pPr marL="0" indent="0">
              <a:buNone/>
            </a:pPr>
            <a:endParaRPr lang="en-US"/>
          </a:p>
        </p:txBody>
      </p:sp>
      <p:pic>
        <p:nvPicPr>
          <p:cNvPr id="5" name="Picture 4" descr="A picture containing qr code&#10;&#10;Description automatically generated">
            <a:extLst>
              <a:ext uri="{FF2B5EF4-FFF2-40B4-BE49-F238E27FC236}">
                <a16:creationId xmlns:a16="http://schemas.microsoft.com/office/drawing/2014/main" id="{6FECDC82-B5B8-D947-980E-1DE5DC0F3740}"/>
              </a:ext>
            </a:extLst>
          </p:cNvPr>
          <p:cNvPicPr>
            <a:picLocks noChangeAspect="1"/>
          </p:cNvPicPr>
          <p:nvPr/>
        </p:nvPicPr>
        <p:blipFill>
          <a:blip r:embed="rId2"/>
          <a:stretch>
            <a:fillRect/>
          </a:stretch>
        </p:blipFill>
        <p:spPr>
          <a:xfrm>
            <a:off x="0" y="0"/>
            <a:ext cx="2700338" cy="775726"/>
          </a:xfrm>
          <a:prstGeom prst="rect">
            <a:avLst/>
          </a:prstGeom>
        </p:spPr>
      </p:pic>
      <p:sp>
        <p:nvSpPr>
          <p:cNvPr id="4" name="TextBox 3">
            <a:extLst>
              <a:ext uri="{FF2B5EF4-FFF2-40B4-BE49-F238E27FC236}">
                <a16:creationId xmlns:a16="http://schemas.microsoft.com/office/drawing/2014/main" id="{7C72DE07-6589-2F42-A511-4D1DD76EEFBF}"/>
              </a:ext>
            </a:extLst>
          </p:cNvPr>
          <p:cNvSpPr txBox="1"/>
          <p:nvPr/>
        </p:nvSpPr>
        <p:spPr>
          <a:xfrm>
            <a:off x="838199" y="6533804"/>
            <a:ext cx="7773785" cy="400110"/>
          </a:xfrm>
          <a:prstGeom prst="rect">
            <a:avLst/>
          </a:prstGeom>
          <a:noFill/>
        </p:spPr>
        <p:txBody>
          <a:bodyPr wrap="square" rtlCol="0">
            <a:spAutoFit/>
          </a:bodyPr>
          <a:lstStyle/>
          <a:p>
            <a:r>
              <a:rPr lang="en-US" sz="1000"/>
              <a:t>* The Redistricting Landscape, 2021–22,. Brennan  Center, Michael li, Jan. 11, 2021.</a:t>
            </a:r>
          </a:p>
          <a:p>
            <a:endParaRPr lang="en-US" sz="1000"/>
          </a:p>
        </p:txBody>
      </p:sp>
      <p:sp>
        <p:nvSpPr>
          <p:cNvPr id="6" name="Slide Number Placeholder 5">
            <a:extLst>
              <a:ext uri="{FF2B5EF4-FFF2-40B4-BE49-F238E27FC236}">
                <a16:creationId xmlns:a16="http://schemas.microsoft.com/office/drawing/2014/main" id="{6401D677-5B01-9C4E-AA4D-AFE66152B1FD}"/>
              </a:ext>
            </a:extLst>
          </p:cNvPr>
          <p:cNvSpPr>
            <a:spLocks noGrp="1"/>
          </p:cNvSpPr>
          <p:nvPr>
            <p:ph type="sldNum" sz="quarter" idx="12"/>
          </p:nvPr>
        </p:nvSpPr>
        <p:spPr/>
        <p:txBody>
          <a:bodyPr/>
          <a:lstStyle/>
          <a:p>
            <a:fld id="{660C366F-479B-A64C-85B9-34544106605E}" type="slidenum">
              <a:rPr lang="en-US" smtClean="0"/>
              <a:t>37</a:t>
            </a:fld>
            <a:endParaRPr lang="en-US"/>
          </a:p>
        </p:txBody>
      </p:sp>
    </p:spTree>
    <p:extLst>
      <p:ext uri="{BB962C8B-B14F-4D97-AF65-F5344CB8AC3E}">
        <p14:creationId xmlns:p14="http://schemas.microsoft.com/office/powerpoint/2010/main" val="2678818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C53DD-4906-D64D-8678-D7A110005868}"/>
              </a:ext>
            </a:extLst>
          </p:cNvPr>
          <p:cNvSpPr>
            <a:spLocks noGrp="1"/>
          </p:cNvSpPr>
          <p:nvPr>
            <p:ph type="title"/>
          </p:nvPr>
        </p:nvSpPr>
        <p:spPr>
          <a:xfrm>
            <a:off x="838200" y="834887"/>
            <a:ext cx="10515600" cy="855801"/>
          </a:xfrm>
        </p:spPr>
        <p:txBody>
          <a:bodyPr>
            <a:normAutofit/>
          </a:bodyPr>
          <a:lstStyle/>
          <a:p>
            <a:pPr algn="ctr"/>
            <a:r>
              <a:rPr lang="en-US" sz="3600" b="1" i="1"/>
              <a:t>States With Single Party Control </a:t>
            </a:r>
          </a:p>
        </p:txBody>
      </p:sp>
      <p:sp>
        <p:nvSpPr>
          <p:cNvPr id="3" name="Content Placeholder 2">
            <a:extLst>
              <a:ext uri="{FF2B5EF4-FFF2-40B4-BE49-F238E27FC236}">
                <a16:creationId xmlns:a16="http://schemas.microsoft.com/office/drawing/2014/main" id="{E9512A77-755B-5845-8AFD-DEE66DD5E95E}"/>
              </a:ext>
            </a:extLst>
          </p:cNvPr>
          <p:cNvSpPr>
            <a:spLocks noGrp="1"/>
          </p:cNvSpPr>
          <p:nvPr>
            <p:ph idx="1"/>
          </p:nvPr>
        </p:nvSpPr>
        <p:spPr>
          <a:xfrm>
            <a:off x="838200" y="2120347"/>
            <a:ext cx="10515600" cy="4056615"/>
          </a:xfrm>
        </p:spPr>
        <p:txBody>
          <a:bodyPr>
            <a:normAutofit fontScale="77500" lnSpcReduction="20000"/>
          </a:bodyPr>
          <a:lstStyle/>
          <a:p>
            <a:pPr marL="0" indent="0">
              <a:buNone/>
            </a:pPr>
            <a:r>
              <a:rPr lang="en-US" sz="2400" b="1"/>
              <a:t>States with redistricting controlled by the legislature with single party control. </a:t>
            </a:r>
          </a:p>
          <a:p>
            <a:pPr marL="0" indent="0">
              <a:buNone/>
            </a:pPr>
            <a:endParaRPr lang="en-US" sz="2400" b="1"/>
          </a:p>
          <a:p>
            <a:pPr marL="0" indent="0">
              <a:buNone/>
            </a:pPr>
            <a:r>
              <a:rPr lang="en-US" sz="2000" b="1"/>
              <a:t>9 states are under Democratic control. 23 States are under Republican control.</a:t>
            </a:r>
            <a:endParaRPr lang="en-US" sz="2000"/>
          </a:p>
          <a:p>
            <a:pPr marL="0" indent="0">
              <a:buNone/>
            </a:pPr>
            <a:r>
              <a:rPr lang="en-US" sz="2100"/>
              <a:t>Democratic Control: 			Republican Control</a:t>
            </a:r>
          </a:p>
          <a:p>
            <a:pPr marL="912114" indent="0">
              <a:lnSpc>
                <a:spcPct val="100000"/>
              </a:lnSpc>
              <a:spcBef>
                <a:spcPts val="0"/>
              </a:spcBef>
              <a:buNone/>
            </a:pPr>
            <a:r>
              <a:rPr lang="en-US" sz="2100"/>
              <a:t>Connecticut			Alabama			North Carolina</a:t>
            </a:r>
          </a:p>
          <a:p>
            <a:pPr marL="912114" indent="0">
              <a:lnSpc>
                <a:spcPct val="100000"/>
              </a:lnSpc>
              <a:spcBef>
                <a:spcPts val="0"/>
              </a:spcBef>
              <a:buNone/>
            </a:pPr>
            <a:r>
              <a:rPr lang="en-US" sz="2100"/>
              <a:t>Delaware				Arkansas			North Dakota</a:t>
            </a:r>
          </a:p>
          <a:p>
            <a:pPr marL="912114" indent="0">
              <a:lnSpc>
                <a:spcPct val="100000"/>
              </a:lnSpc>
              <a:spcBef>
                <a:spcPts val="0"/>
              </a:spcBef>
              <a:buNone/>
            </a:pPr>
            <a:r>
              <a:rPr lang="en-US" sz="2100"/>
              <a:t>Illinois				Florida 			Ohio</a:t>
            </a:r>
          </a:p>
          <a:p>
            <a:pPr marL="912114" indent="0">
              <a:lnSpc>
                <a:spcPct val="100000"/>
              </a:lnSpc>
              <a:spcBef>
                <a:spcPts val="0"/>
              </a:spcBef>
              <a:buNone/>
            </a:pPr>
            <a:r>
              <a:rPr lang="en-US" sz="2100"/>
              <a:t>Maryland				Georgia			Oklahoma</a:t>
            </a:r>
          </a:p>
          <a:p>
            <a:pPr marL="912114" indent="0">
              <a:lnSpc>
                <a:spcPct val="100000"/>
              </a:lnSpc>
              <a:spcBef>
                <a:spcPts val="0"/>
              </a:spcBef>
              <a:buNone/>
            </a:pPr>
            <a:r>
              <a:rPr lang="en-US" sz="2100"/>
              <a:t>Massachusetts			Indiana			South Carolina</a:t>
            </a:r>
          </a:p>
          <a:p>
            <a:pPr marL="912114" indent="0">
              <a:lnSpc>
                <a:spcPct val="100000"/>
              </a:lnSpc>
              <a:spcBef>
                <a:spcPts val="0"/>
              </a:spcBef>
              <a:buNone/>
            </a:pPr>
            <a:r>
              <a:rPr lang="en-US" sz="2100"/>
              <a:t>Nevada				Kansas			South Dakota</a:t>
            </a:r>
          </a:p>
          <a:p>
            <a:pPr marL="912114" indent="0">
              <a:lnSpc>
                <a:spcPct val="100000"/>
              </a:lnSpc>
              <a:spcBef>
                <a:spcPts val="0"/>
              </a:spcBef>
              <a:buNone/>
            </a:pPr>
            <a:r>
              <a:rPr lang="en-US" sz="2100"/>
              <a:t>New Mexico			Kentucky			Tennessee</a:t>
            </a:r>
          </a:p>
          <a:p>
            <a:pPr marL="912114" indent="0">
              <a:lnSpc>
                <a:spcPct val="100000"/>
              </a:lnSpc>
              <a:spcBef>
                <a:spcPts val="0"/>
              </a:spcBef>
              <a:buNone/>
            </a:pPr>
            <a:r>
              <a:rPr lang="en-US" sz="2100"/>
              <a:t>Oregon				Mississippi			Texas</a:t>
            </a:r>
          </a:p>
          <a:p>
            <a:pPr marL="912114" indent="0">
              <a:lnSpc>
                <a:spcPct val="100000"/>
              </a:lnSpc>
              <a:spcBef>
                <a:spcPts val="0"/>
              </a:spcBef>
              <a:buNone/>
            </a:pPr>
            <a:r>
              <a:rPr lang="en-US" sz="2100"/>
              <a:t>Rhode Island			Missouri			Utah</a:t>
            </a:r>
          </a:p>
          <a:p>
            <a:pPr marL="4569714" lvl="8" indent="0">
              <a:spcBef>
                <a:spcPts val="0"/>
              </a:spcBef>
              <a:buNone/>
            </a:pPr>
            <a:r>
              <a:rPr lang="en-US" sz="2100"/>
              <a:t>Nebraska			West Virginia</a:t>
            </a:r>
          </a:p>
          <a:p>
            <a:pPr marL="4569714" lvl="8" indent="0">
              <a:spcBef>
                <a:spcPts val="0"/>
              </a:spcBef>
              <a:buNone/>
            </a:pPr>
            <a:r>
              <a:rPr lang="en-US" sz="2100"/>
              <a:t>	New Hampshire		Wyoming</a:t>
            </a:r>
          </a:p>
          <a:p>
            <a:pPr marL="4569714" lvl="8" indent="0">
              <a:spcBef>
                <a:spcPts val="0"/>
              </a:spcBef>
              <a:buNone/>
            </a:pPr>
            <a:r>
              <a:rPr lang="en-US" sz="2100"/>
              <a:t>	</a:t>
            </a:r>
          </a:p>
          <a:p>
            <a:pPr marL="4569714" lvl="8" indent="0">
              <a:spcBef>
                <a:spcPts val="0"/>
              </a:spcBef>
              <a:buNone/>
            </a:pPr>
            <a:r>
              <a:rPr lang="en-US" sz="2100"/>
              <a:t>				</a:t>
            </a:r>
          </a:p>
          <a:p>
            <a:pPr marL="3026664" lvl="4" indent="-285750"/>
            <a:r>
              <a:rPr lang="en-US"/>
              <a:t>						</a:t>
            </a:r>
          </a:p>
        </p:txBody>
      </p:sp>
      <p:pic>
        <p:nvPicPr>
          <p:cNvPr id="6" name="Picture 5" descr="A picture containing qr code&#10;&#10;Description automatically generated">
            <a:extLst>
              <a:ext uri="{FF2B5EF4-FFF2-40B4-BE49-F238E27FC236}">
                <a16:creationId xmlns:a16="http://schemas.microsoft.com/office/drawing/2014/main" id="{17E87215-C2A2-9D41-91E5-E0F093372203}"/>
              </a:ext>
            </a:extLst>
          </p:cNvPr>
          <p:cNvPicPr>
            <a:picLocks noChangeAspect="1"/>
          </p:cNvPicPr>
          <p:nvPr/>
        </p:nvPicPr>
        <p:blipFill>
          <a:blip r:embed="rId3"/>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FC0AB209-CF86-5649-8CDF-8056FE8485A3}"/>
              </a:ext>
            </a:extLst>
          </p:cNvPr>
          <p:cNvSpPr>
            <a:spLocks noGrp="1"/>
          </p:cNvSpPr>
          <p:nvPr>
            <p:ph type="sldNum" sz="quarter" idx="12"/>
          </p:nvPr>
        </p:nvSpPr>
        <p:spPr/>
        <p:txBody>
          <a:bodyPr/>
          <a:lstStyle/>
          <a:p>
            <a:fld id="{660C366F-479B-A64C-85B9-34544106605E}" type="slidenum">
              <a:rPr lang="en-US" smtClean="0"/>
              <a:t>38</a:t>
            </a:fld>
            <a:endParaRPr lang="en-US"/>
          </a:p>
        </p:txBody>
      </p:sp>
    </p:spTree>
    <p:extLst>
      <p:ext uri="{BB962C8B-B14F-4D97-AF65-F5344CB8AC3E}">
        <p14:creationId xmlns:p14="http://schemas.microsoft.com/office/powerpoint/2010/main" val="2291319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A4DD2-518A-304F-B832-AEC5995DFC3D}"/>
              </a:ext>
            </a:extLst>
          </p:cNvPr>
          <p:cNvSpPr>
            <a:spLocks noGrp="1"/>
          </p:cNvSpPr>
          <p:nvPr>
            <p:ph type="title"/>
          </p:nvPr>
        </p:nvSpPr>
        <p:spPr>
          <a:xfrm>
            <a:off x="635431" y="365125"/>
            <a:ext cx="11019294" cy="1325563"/>
          </a:xfrm>
        </p:spPr>
        <p:txBody>
          <a:bodyPr>
            <a:normAutofit/>
          </a:bodyPr>
          <a:lstStyle/>
          <a:p>
            <a:pPr algn="ctr"/>
            <a:r>
              <a:rPr lang="en-US" sz="3600" b="1" i="1"/>
              <a:t>Redistricting- Republicans &amp; Democrats in Different Worlds </a:t>
            </a:r>
          </a:p>
        </p:txBody>
      </p:sp>
      <p:sp>
        <p:nvSpPr>
          <p:cNvPr id="3" name="Content Placeholder 2">
            <a:extLst>
              <a:ext uri="{FF2B5EF4-FFF2-40B4-BE49-F238E27FC236}">
                <a16:creationId xmlns:a16="http://schemas.microsoft.com/office/drawing/2014/main" id="{B9EE831D-4AFD-8548-8487-64555AF6E6FB}"/>
              </a:ext>
            </a:extLst>
          </p:cNvPr>
          <p:cNvSpPr>
            <a:spLocks noGrp="1"/>
          </p:cNvSpPr>
          <p:nvPr>
            <p:ph idx="1"/>
          </p:nvPr>
        </p:nvSpPr>
        <p:spPr/>
        <p:txBody>
          <a:bodyPr>
            <a:normAutofit/>
          </a:bodyPr>
          <a:lstStyle/>
          <a:p>
            <a:pPr marL="0" indent="0">
              <a:buNone/>
            </a:pPr>
            <a:r>
              <a:rPr lang="en-US" sz="2000"/>
              <a:t>When it comes to redistricting, Republicans are in a much stronger position than are Democrats. </a:t>
            </a:r>
          </a:p>
          <a:p>
            <a:r>
              <a:rPr lang="en-US" sz="2000"/>
              <a:t>Among states in which the legislature controls redistricting, </a:t>
            </a:r>
          </a:p>
          <a:p>
            <a:pPr marL="502920">
              <a:lnSpc>
                <a:spcPct val="100000"/>
              </a:lnSpc>
              <a:spcBef>
                <a:spcPts val="0"/>
              </a:spcBef>
            </a:pPr>
            <a:r>
              <a:rPr lang="en-US" sz="1800"/>
              <a:t>Republicans control 174 seats -(127 Republican &amp; 47 Democratic)</a:t>
            </a:r>
          </a:p>
          <a:p>
            <a:pPr marL="502920">
              <a:lnSpc>
                <a:spcPct val="100000"/>
              </a:lnSpc>
              <a:spcBef>
                <a:spcPts val="0"/>
              </a:spcBef>
            </a:pPr>
            <a:r>
              <a:rPr lang="en-US" sz="1800"/>
              <a:t>Democrats control 55 seats- (46 Democratic and 9 Republican.)</a:t>
            </a:r>
          </a:p>
          <a:p>
            <a:r>
              <a:rPr lang="en-US" sz="2000"/>
              <a:t>Among states with political commissions, </a:t>
            </a:r>
          </a:p>
          <a:p>
            <a:pPr marL="502920">
              <a:lnSpc>
                <a:spcPct val="100000"/>
              </a:lnSpc>
              <a:spcBef>
                <a:spcPts val="0"/>
              </a:spcBef>
            </a:pPr>
            <a:r>
              <a:rPr lang="en-US" sz="1800"/>
              <a:t>Republicans have 24 seats</a:t>
            </a:r>
          </a:p>
          <a:p>
            <a:pPr marL="502920">
              <a:lnSpc>
                <a:spcPct val="100000"/>
              </a:lnSpc>
              <a:spcBef>
                <a:spcPts val="0"/>
              </a:spcBef>
            </a:pPr>
            <a:r>
              <a:rPr lang="en-US" sz="1800"/>
              <a:t>Democrats have 14 seats. </a:t>
            </a:r>
          </a:p>
          <a:p>
            <a:pPr marL="502920">
              <a:lnSpc>
                <a:spcPct val="100000"/>
              </a:lnSpc>
              <a:spcBef>
                <a:spcPts val="0"/>
              </a:spcBef>
            </a:pPr>
            <a:r>
              <a:rPr lang="en-US" sz="1800"/>
              <a:t>Each of these states has a Republican controlled legislature, although Michigan has a Democratic Governor. </a:t>
            </a:r>
          </a:p>
          <a:p>
            <a:pPr>
              <a:lnSpc>
                <a:spcPct val="100000"/>
              </a:lnSpc>
              <a:spcBef>
                <a:spcPts val="1200"/>
              </a:spcBef>
            </a:pPr>
            <a:r>
              <a:rPr lang="en-US" sz="2000"/>
              <a:t>Combining states controlled by Legislatures and States with political commissions, </a:t>
            </a:r>
          </a:p>
          <a:p>
            <a:pPr marL="502920">
              <a:lnSpc>
                <a:spcPct val="100000"/>
              </a:lnSpc>
              <a:spcBef>
                <a:spcPts val="0"/>
              </a:spcBef>
            </a:pPr>
            <a:r>
              <a:rPr lang="en-US" sz="1800"/>
              <a:t>Republicans control redistricting on 212 seats (61 Dem. &amp; 151 Rep.)</a:t>
            </a:r>
          </a:p>
          <a:p>
            <a:pPr marL="502920">
              <a:lnSpc>
                <a:spcPct val="100000"/>
              </a:lnSpc>
              <a:spcBef>
                <a:spcPts val="0"/>
              </a:spcBef>
            </a:pPr>
            <a:r>
              <a:rPr lang="en-US" sz="1800"/>
              <a:t>Democrats control redistricting on 55 seats. (46 Dem. &amp; 9 Rep.)</a:t>
            </a:r>
          </a:p>
          <a:p>
            <a:pPr marL="502920">
              <a:lnSpc>
                <a:spcPct val="100000"/>
              </a:lnSpc>
              <a:spcBef>
                <a:spcPts val="0"/>
              </a:spcBef>
            </a:pPr>
            <a:r>
              <a:rPr lang="en-US" sz="1800"/>
              <a:t>If Michigan is excluded, Republicans have control of 198 seats (54 Dem. &amp; 154 Rep.) </a:t>
            </a:r>
          </a:p>
          <a:p>
            <a:pPr marL="0" indent="0">
              <a:lnSpc>
                <a:spcPct val="100000"/>
              </a:lnSpc>
              <a:spcBef>
                <a:spcPts val="0"/>
              </a:spcBef>
              <a:buNone/>
            </a:pPr>
            <a:endParaRPr lang="en-US" sz="2000"/>
          </a:p>
          <a:p>
            <a:pPr marL="274320" indent="0">
              <a:lnSpc>
                <a:spcPct val="100000"/>
              </a:lnSpc>
              <a:spcBef>
                <a:spcPts val="0"/>
              </a:spcBef>
              <a:buNone/>
            </a:pPr>
            <a:endParaRPr lang="en-US" sz="2000"/>
          </a:p>
          <a:p>
            <a:pPr>
              <a:lnSpc>
                <a:spcPct val="100000"/>
              </a:lnSpc>
              <a:spcBef>
                <a:spcPts val="0"/>
              </a:spcBef>
              <a:buNone/>
            </a:pPr>
            <a:endParaRPr lang="en-US" sz="2000"/>
          </a:p>
          <a:p>
            <a:pPr marL="502920"/>
            <a:endParaRPr lang="en-US" sz="1600"/>
          </a:p>
        </p:txBody>
      </p:sp>
      <p:sp>
        <p:nvSpPr>
          <p:cNvPr id="4" name="Slide Number Placeholder 3">
            <a:extLst>
              <a:ext uri="{FF2B5EF4-FFF2-40B4-BE49-F238E27FC236}">
                <a16:creationId xmlns:a16="http://schemas.microsoft.com/office/drawing/2014/main" id="{B4892AC1-10A5-2248-BF49-D9DB87F594BA}"/>
              </a:ext>
            </a:extLst>
          </p:cNvPr>
          <p:cNvSpPr>
            <a:spLocks noGrp="1"/>
          </p:cNvSpPr>
          <p:nvPr>
            <p:ph type="sldNum" sz="quarter" idx="12"/>
          </p:nvPr>
        </p:nvSpPr>
        <p:spPr/>
        <p:txBody>
          <a:bodyPr/>
          <a:lstStyle/>
          <a:p>
            <a:fld id="{660C366F-479B-A64C-85B9-34544106605E}" type="slidenum">
              <a:rPr lang="en-US" smtClean="0"/>
              <a:t>39</a:t>
            </a:fld>
            <a:endParaRPr lang="en-US"/>
          </a:p>
        </p:txBody>
      </p:sp>
      <p:pic>
        <p:nvPicPr>
          <p:cNvPr id="12" name="Picture 11" descr="A picture containing qr code&#10;&#10;Description automatically generated">
            <a:extLst>
              <a:ext uri="{FF2B5EF4-FFF2-40B4-BE49-F238E27FC236}">
                <a16:creationId xmlns:a16="http://schemas.microsoft.com/office/drawing/2014/main" id="{0562F8E1-76CA-E946-8B1F-561666E5A99C}"/>
              </a:ext>
            </a:extLst>
          </p:cNvPr>
          <p:cNvPicPr>
            <a:picLocks noChangeAspect="1"/>
          </p:cNvPicPr>
          <p:nvPr/>
        </p:nvPicPr>
        <p:blipFill>
          <a:blip r:embed="rId3"/>
          <a:stretch>
            <a:fillRect/>
          </a:stretch>
        </p:blipFill>
        <p:spPr>
          <a:xfrm>
            <a:off x="0" y="-22738"/>
            <a:ext cx="2700338" cy="775726"/>
          </a:xfrm>
          <a:prstGeom prst="rect">
            <a:avLst/>
          </a:prstGeom>
        </p:spPr>
      </p:pic>
    </p:spTree>
    <p:extLst>
      <p:ext uri="{BB962C8B-B14F-4D97-AF65-F5344CB8AC3E}">
        <p14:creationId xmlns:p14="http://schemas.microsoft.com/office/powerpoint/2010/main" val="1755818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03B4B-8149-874B-BCA3-CE5FAF870332}"/>
              </a:ext>
            </a:extLst>
          </p:cNvPr>
          <p:cNvSpPr>
            <a:spLocks noGrp="1"/>
          </p:cNvSpPr>
          <p:nvPr>
            <p:ph type="title"/>
          </p:nvPr>
        </p:nvSpPr>
        <p:spPr/>
        <p:txBody>
          <a:bodyPr>
            <a:normAutofit/>
          </a:bodyPr>
          <a:lstStyle/>
          <a:p>
            <a:pPr algn="ctr"/>
            <a:r>
              <a:rPr lang="en-US" sz="3600" b="1" i="1"/>
              <a:t>Impact Political Gerrymandering</a:t>
            </a:r>
            <a:endParaRPr lang="en-US" sz="3600"/>
          </a:p>
        </p:txBody>
      </p:sp>
      <p:sp>
        <p:nvSpPr>
          <p:cNvPr id="3" name="Content Placeholder 2">
            <a:extLst>
              <a:ext uri="{FF2B5EF4-FFF2-40B4-BE49-F238E27FC236}">
                <a16:creationId xmlns:a16="http://schemas.microsoft.com/office/drawing/2014/main" id="{061154BF-0AF0-F142-8B6C-D3BC73AEFB6B}"/>
              </a:ext>
            </a:extLst>
          </p:cNvPr>
          <p:cNvSpPr>
            <a:spLocks noGrp="1"/>
          </p:cNvSpPr>
          <p:nvPr>
            <p:ph idx="1"/>
          </p:nvPr>
        </p:nvSpPr>
        <p:spPr/>
        <p:txBody>
          <a:bodyPr>
            <a:normAutofit lnSpcReduction="10000"/>
          </a:bodyPr>
          <a:lstStyle/>
          <a:p>
            <a:pPr marL="0" indent="0">
              <a:buNone/>
            </a:pPr>
            <a:r>
              <a:rPr lang="en-US" sz="2100" b="1"/>
              <a:t>With politicians drawing districts to protect themselves and their parties,  landslide elections have become the norm. </a:t>
            </a:r>
          </a:p>
          <a:p>
            <a:pPr marL="502920">
              <a:lnSpc>
                <a:spcPct val="100000"/>
              </a:lnSpc>
              <a:spcBef>
                <a:spcPts val="400"/>
              </a:spcBef>
            </a:pPr>
            <a:r>
              <a:rPr lang="en-US" sz="1900"/>
              <a:t>Landslide elections for Congress doubled from 123 to 243 from 1992-2012. </a:t>
            </a:r>
          </a:p>
          <a:p>
            <a:pPr marL="502920">
              <a:lnSpc>
                <a:spcPct val="100000"/>
              </a:lnSpc>
              <a:spcBef>
                <a:spcPts val="400"/>
              </a:spcBef>
            </a:pPr>
            <a:r>
              <a:rPr lang="en-US" sz="1900"/>
              <a:t>In State Legislatures,  from 2010-2016, 78% of all incumbents did not face primary opposition, while 61% did not face opposition from the other party in the final election. </a:t>
            </a:r>
          </a:p>
          <a:p>
            <a:pPr marL="0" lvl="1" indent="0">
              <a:spcBef>
                <a:spcPts val="600"/>
              </a:spcBef>
              <a:buNone/>
            </a:pPr>
            <a:endParaRPr lang="en-US" sz="2100"/>
          </a:p>
          <a:p>
            <a:pPr marL="0" lvl="1" indent="0">
              <a:spcBef>
                <a:spcPts val="600"/>
              </a:spcBef>
              <a:buNone/>
            </a:pPr>
            <a:r>
              <a:rPr lang="en-US" sz="2100"/>
              <a:t>As a result, polarization is increased, moderates are discouraged from running, and bipartisanship becomes almost non-existent. </a:t>
            </a:r>
          </a:p>
          <a:p>
            <a:pPr marL="502920" lvl="2">
              <a:spcBef>
                <a:spcPts val="1100"/>
              </a:spcBef>
            </a:pPr>
            <a:r>
              <a:rPr lang="en-US" sz="2100"/>
              <a:t>Since 1951, moderates in Congress have dropped from 61.8% to 2.5%, making them an endangered species</a:t>
            </a:r>
            <a:r>
              <a:rPr lang="en-US" sz="2100" b="1"/>
              <a:t>.		</a:t>
            </a:r>
          </a:p>
          <a:p>
            <a:pPr marL="0" indent="0">
              <a:buNone/>
            </a:pPr>
            <a:r>
              <a:rPr lang="en-US" sz="2100"/>
              <a:t>With politicians drawing their own boundaries, we have a government where: </a:t>
            </a:r>
          </a:p>
          <a:p>
            <a:pPr marL="502920"/>
            <a:r>
              <a:rPr lang="en-US" sz="2100"/>
              <a:t>Congress has had a disapproval rate of 80.7%, yet over the past 13 election cycles, 95% of all Congressional incumbents running for reelection have won. *</a:t>
            </a:r>
          </a:p>
          <a:p>
            <a:pPr marL="0" indent="0">
              <a:buNone/>
            </a:pPr>
            <a:endParaRPr lang="en-US"/>
          </a:p>
        </p:txBody>
      </p:sp>
      <p:pic>
        <p:nvPicPr>
          <p:cNvPr id="5" name="Picture 4" descr="A picture containing qr code&#10;&#10;Description automatically generated">
            <a:extLst>
              <a:ext uri="{FF2B5EF4-FFF2-40B4-BE49-F238E27FC236}">
                <a16:creationId xmlns:a16="http://schemas.microsoft.com/office/drawing/2014/main" id="{D04778C0-4AE0-1347-90E5-A05FC97D7CAD}"/>
              </a:ext>
            </a:extLst>
          </p:cNvPr>
          <p:cNvPicPr>
            <a:picLocks noChangeAspect="1"/>
          </p:cNvPicPr>
          <p:nvPr/>
        </p:nvPicPr>
        <p:blipFill>
          <a:blip r:embed="rId2"/>
          <a:stretch>
            <a:fillRect/>
          </a:stretch>
        </p:blipFill>
        <p:spPr>
          <a:xfrm>
            <a:off x="0" y="24374"/>
            <a:ext cx="2700338" cy="775726"/>
          </a:xfrm>
          <a:prstGeom prst="rect">
            <a:avLst/>
          </a:prstGeom>
        </p:spPr>
      </p:pic>
      <p:sp>
        <p:nvSpPr>
          <p:cNvPr id="6" name="TextBox 5">
            <a:extLst>
              <a:ext uri="{FF2B5EF4-FFF2-40B4-BE49-F238E27FC236}">
                <a16:creationId xmlns:a16="http://schemas.microsoft.com/office/drawing/2014/main" id="{6A0290E5-D6B9-7D47-9D03-F9896066CF5D}"/>
              </a:ext>
            </a:extLst>
          </p:cNvPr>
          <p:cNvSpPr txBox="1"/>
          <p:nvPr/>
        </p:nvSpPr>
        <p:spPr>
          <a:xfrm>
            <a:off x="1024759" y="6479628"/>
            <a:ext cx="801823" cy="246221"/>
          </a:xfrm>
          <a:prstGeom prst="rect">
            <a:avLst/>
          </a:prstGeom>
          <a:noFill/>
        </p:spPr>
        <p:txBody>
          <a:bodyPr wrap="none" rtlCol="0">
            <a:spAutoFit/>
          </a:bodyPr>
          <a:lstStyle/>
          <a:p>
            <a:r>
              <a:rPr lang="en-US" sz="1000"/>
              <a:t>*Gallup Poll</a:t>
            </a:r>
          </a:p>
        </p:txBody>
      </p:sp>
      <p:sp>
        <p:nvSpPr>
          <p:cNvPr id="7" name="Slide Number Placeholder 6">
            <a:extLst>
              <a:ext uri="{FF2B5EF4-FFF2-40B4-BE49-F238E27FC236}">
                <a16:creationId xmlns:a16="http://schemas.microsoft.com/office/drawing/2014/main" id="{A2787C35-36D2-DC4B-882D-FAC1EAD13BBA}"/>
              </a:ext>
            </a:extLst>
          </p:cNvPr>
          <p:cNvSpPr>
            <a:spLocks noGrp="1"/>
          </p:cNvSpPr>
          <p:nvPr>
            <p:ph type="sldNum" sz="quarter" idx="12"/>
          </p:nvPr>
        </p:nvSpPr>
        <p:spPr/>
        <p:txBody>
          <a:bodyPr/>
          <a:lstStyle/>
          <a:p>
            <a:fld id="{660C366F-479B-A64C-85B9-34544106605E}" type="slidenum">
              <a:rPr lang="en-US" smtClean="0"/>
              <a:t>4</a:t>
            </a:fld>
            <a:endParaRPr lang="en-US"/>
          </a:p>
        </p:txBody>
      </p:sp>
    </p:spTree>
    <p:extLst>
      <p:ext uri="{BB962C8B-B14F-4D97-AF65-F5344CB8AC3E}">
        <p14:creationId xmlns:p14="http://schemas.microsoft.com/office/powerpoint/2010/main" val="21408386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E5593-0533-C949-BB83-EACE062803C4}"/>
              </a:ext>
            </a:extLst>
          </p:cNvPr>
          <p:cNvSpPr>
            <a:spLocks noGrp="1"/>
          </p:cNvSpPr>
          <p:nvPr>
            <p:ph type="title"/>
          </p:nvPr>
        </p:nvSpPr>
        <p:spPr/>
        <p:txBody>
          <a:bodyPr>
            <a:normAutofit/>
          </a:bodyPr>
          <a:lstStyle/>
          <a:p>
            <a:pPr algn="ctr"/>
            <a:r>
              <a:rPr lang="en-US" sz="3600" b="1" i="1"/>
              <a:t>Both Parties like to Control Redistricting. </a:t>
            </a:r>
          </a:p>
        </p:txBody>
      </p:sp>
      <p:sp>
        <p:nvSpPr>
          <p:cNvPr id="3" name="Content Placeholder 2">
            <a:extLst>
              <a:ext uri="{FF2B5EF4-FFF2-40B4-BE49-F238E27FC236}">
                <a16:creationId xmlns:a16="http://schemas.microsoft.com/office/drawing/2014/main" id="{1429A1B7-AD32-584F-A8A4-726DE45229C1}"/>
              </a:ext>
            </a:extLst>
          </p:cNvPr>
          <p:cNvSpPr>
            <a:spLocks noGrp="1"/>
          </p:cNvSpPr>
          <p:nvPr>
            <p:ph idx="1"/>
          </p:nvPr>
        </p:nvSpPr>
        <p:spPr>
          <a:xfrm>
            <a:off x="838200" y="1690688"/>
            <a:ext cx="10515600" cy="4486275"/>
          </a:xfrm>
        </p:spPr>
        <p:txBody>
          <a:bodyPr>
            <a:normAutofit/>
          </a:bodyPr>
          <a:lstStyle/>
          <a:p>
            <a:pPr marL="0" indent="0">
              <a:buNone/>
            </a:pPr>
            <a:r>
              <a:rPr lang="en-US" sz="2000"/>
              <a:t>Democrats also love gerrymandering. </a:t>
            </a:r>
          </a:p>
          <a:p>
            <a:pPr marL="502920">
              <a:lnSpc>
                <a:spcPct val="100000"/>
              </a:lnSpc>
              <a:spcBef>
                <a:spcPts val="0"/>
              </a:spcBef>
            </a:pPr>
            <a:r>
              <a:rPr lang="en-US" sz="2000"/>
              <a:t>Democrats were were than happy to gerrymander Obama, Jeffries, Adam </a:t>
            </a:r>
            <a:r>
              <a:rPr lang="en-US" sz="2000" err="1"/>
              <a:t>Kinzinger</a:t>
            </a:r>
            <a:r>
              <a:rPr lang="en-US" sz="2000"/>
              <a:t>, Sheldon Silver’s rival, and others. </a:t>
            </a:r>
          </a:p>
          <a:p>
            <a:pPr marL="502920">
              <a:lnSpc>
                <a:spcPct val="100000"/>
              </a:lnSpc>
              <a:spcBef>
                <a:spcPts val="0"/>
              </a:spcBef>
            </a:pPr>
            <a:r>
              <a:rPr lang="en-US" sz="2000"/>
              <a:t>In Virginia, Democrats protested Republican redistricting for decades and even introduced a Constitutional amendment for an independent commission. </a:t>
            </a:r>
          </a:p>
          <a:p>
            <a:pPr marL="960120" lvl="1">
              <a:lnSpc>
                <a:spcPct val="100000"/>
              </a:lnSpc>
              <a:spcBef>
                <a:spcPts val="0"/>
              </a:spcBef>
            </a:pPr>
            <a:r>
              <a:rPr lang="en-US" sz="1800"/>
              <a:t>When Democrats gained power over all branches of government in Virginia, the party quickly changed its position and opposed the amendment, which passed anyway. </a:t>
            </a:r>
          </a:p>
          <a:p>
            <a:pPr marL="617220" indent="-342900">
              <a:lnSpc>
                <a:spcPct val="100000"/>
              </a:lnSpc>
              <a:spcBef>
                <a:spcPts val="0"/>
              </a:spcBef>
            </a:pPr>
            <a:r>
              <a:rPr lang="en-US" sz="2000"/>
              <a:t>In N.Y. in Jan. 2021, Democrats passed a ballot measure that, if passed by the voters, would give them complete control over this redistricting cycle. </a:t>
            </a:r>
          </a:p>
          <a:p>
            <a:pPr marL="617220" indent="-342900">
              <a:lnSpc>
                <a:spcPct val="100000"/>
              </a:lnSpc>
              <a:spcBef>
                <a:spcPts val="0"/>
              </a:spcBef>
            </a:pPr>
            <a:endParaRPr lang="en-US" sz="2000"/>
          </a:p>
          <a:p>
            <a:pPr marL="0" indent="0">
              <a:buNone/>
            </a:pPr>
            <a:r>
              <a:rPr lang="en-US" sz="2000" b="1"/>
              <a:t>When they have a chance to gerrymander, Democrats are more than willing to do so. </a:t>
            </a:r>
          </a:p>
        </p:txBody>
      </p:sp>
      <p:sp>
        <p:nvSpPr>
          <p:cNvPr id="4" name="Slide Number Placeholder 3">
            <a:extLst>
              <a:ext uri="{FF2B5EF4-FFF2-40B4-BE49-F238E27FC236}">
                <a16:creationId xmlns:a16="http://schemas.microsoft.com/office/drawing/2014/main" id="{60C52B80-539E-A94A-985D-45C1955240EC}"/>
              </a:ext>
            </a:extLst>
          </p:cNvPr>
          <p:cNvSpPr>
            <a:spLocks noGrp="1"/>
          </p:cNvSpPr>
          <p:nvPr>
            <p:ph type="sldNum" sz="quarter" idx="12"/>
          </p:nvPr>
        </p:nvSpPr>
        <p:spPr/>
        <p:txBody>
          <a:bodyPr/>
          <a:lstStyle/>
          <a:p>
            <a:fld id="{660C366F-479B-A64C-85B9-34544106605E}" type="slidenum">
              <a:rPr lang="en-US" smtClean="0"/>
              <a:t>40</a:t>
            </a:fld>
            <a:endParaRPr lang="en-US"/>
          </a:p>
        </p:txBody>
      </p:sp>
      <p:sp>
        <p:nvSpPr>
          <p:cNvPr id="5" name="TextBox 4">
            <a:extLst>
              <a:ext uri="{FF2B5EF4-FFF2-40B4-BE49-F238E27FC236}">
                <a16:creationId xmlns:a16="http://schemas.microsoft.com/office/drawing/2014/main" id="{E02BF3B7-F2A3-E54D-8BE5-92FC0CEAFBCF}"/>
              </a:ext>
            </a:extLst>
          </p:cNvPr>
          <p:cNvSpPr txBox="1"/>
          <p:nvPr/>
        </p:nvSpPr>
        <p:spPr>
          <a:xfrm>
            <a:off x="976393" y="6492875"/>
            <a:ext cx="5650906" cy="523220"/>
          </a:xfrm>
          <a:prstGeom prst="rect">
            <a:avLst/>
          </a:prstGeom>
          <a:noFill/>
        </p:spPr>
        <p:txBody>
          <a:bodyPr wrap="none" rtlCol="0">
            <a:spAutoFit/>
          </a:bodyPr>
          <a:lstStyle/>
          <a:p>
            <a:r>
              <a:rPr lang="en-US" sz="1000" b="1"/>
              <a:t>*The Fulcrum- Partisan gerrymandering's first win of the year goes to N.Y. Democrats  David </a:t>
            </a:r>
            <a:r>
              <a:rPr lang="en-US" sz="1000" b="1" err="1"/>
              <a:t>Hawkings</a:t>
            </a:r>
            <a:r>
              <a:rPr lang="en-US" sz="1000" b="1"/>
              <a:t>.</a:t>
            </a:r>
          </a:p>
          <a:p>
            <a:endParaRPr lang="en-US"/>
          </a:p>
        </p:txBody>
      </p:sp>
      <p:pic>
        <p:nvPicPr>
          <p:cNvPr id="7" name="Picture 6">
            <a:extLst>
              <a:ext uri="{FF2B5EF4-FFF2-40B4-BE49-F238E27FC236}">
                <a16:creationId xmlns:a16="http://schemas.microsoft.com/office/drawing/2014/main" id="{FB01F345-A812-F841-8F3D-0CA6B3582E16}"/>
              </a:ext>
            </a:extLst>
          </p:cNvPr>
          <p:cNvPicPr>
            <a:picLocks noChangeAspect="1"/>
          </p:cNvPicPr>
          <p:nvPr/>
        </p:nvPicPr>
        <p:blipFill>
          <a:blip r:embed="rId2"/>
          <a:stretch>
            <a:fillRect/>
          </a:stretch>
        </p:blipFill>
        <p:spPr>
          <a:xfrm>
            <a:off x="0" y="-22225"/>
            <a:ext cx="2705100" cy="774700"/>
          </a:xfrm>
          <a:prstGeom prst="rect">
            <a:avLst/>
          </a:prstGeom>
        </p:spPr>
      </p:pic>
    </p:spTree>
    <p:extLst>
      <p:ext uri="{BB962C8B-B14F-4D97-AF65-F5344CB8AC3E}">
        <p14:creationId xmlns:p14="http://schemas.microsoft.com/office/powerpoint/2010/main" val="114061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5ACCB-D819-1D4B-8BEC-08479CF5849B}"/>
              </a:ext>
            </a:extLst>
          </p:cNvPr>
          <p:cNvSpPr>
            <a:spLocks noGrp="1"/>
          </p:cNvSpPr>
          <p:nvPr>
            <p:ph type="title"/>
          </p:nvPr>
        </p:nvSpPr>
        <p:spPr>
          <a:xfrm>
            <a:off x="838200" y="867827"/>
            <a:ext cx="10515600" cy="822861"/>
          </a:xfrm>
        </p:spPr>
        <p:txBody>
          <a:bodyPr>
            <a:normAutofit/>
          </a:bodyPr>
          <a:lstStyle/>
          <a:p>
            <a:pPr algn="ctr"/>
            <a:r>
              <a:rPr lang="en-US" sz="3600" b="1" i="1" dirty="0"/>
              <a:t>Republicans are Just Better at Gerrymandering</a:t>
            </a:r>
          </a:p>
        </p:txBody>
      </p:sp>
      <p:sp>
        <p:nvSpPr>
          <p:cNvPr id="3" name="Content Placeholder 2">
            <a:extLst>
              <a:ext uri="{FF2B5EF4-FFF2-40B4-BE49-F238E27FC236}">
                <a16:creationId xmlns:a16="http://schemas.microsoft.com/office/drawing/2014/main" id="{ADDFC505-F68A-DA4F-A16F-4516E9D69F2B}"/>
              </a:ext>
            </a:extLst>
          </p:cNvPr>
          <p:cNvSpPr>
            <a:spLocks noGrp="1"/>
          </p:cNvSpPr>
          <p:nvPr>
            <p:ph idx="1"/>
          </p:nvPr>
        </p:nvSpPr>
        <p:spPr/>
        <p:txBody>
          <a:bodyPr>
            <a:normAutofit lnSpcReduction="10000"/>
          </a:bodyPr>
          <a:lstStyle/>
          <a:p>
            <a:pPr marL="0" indent="0">
              <a:lnSpc>
                <a:spcPct val="100000"/>
              </a:lnSpc>
              <a:spcBef>
                <a:spcPts val="0"/>
              </a:spcBef>
              <a:buNone/>
            </a:pPr>
            <a:r>
              <a:rPr lang="en-US" sz="1800"/>
              <a:t>Republicans have more opportunities. </a:t>
            </a:r>
          </a:p>
          <a:p>
            <a:pPr>
              <a:lnSpc>
                <a:spcPct val="100000"/>
              </a:lnSpc>
              <a:spcBef>
                <a:spcPts val="0"/>
              </a:spcBef>
            </a:pPr>
            <a:r>
              <a:rPr lang="en-US" sz="1800"/>
              <a:t>While both parties like to gerrymander, Republicans have more opportunities. </a:t>
            </a:r>
          </a:p>
          <a:p>
            <a:pPr marL="502920" lvl="1">
              <a:lnSpc>
                <a:spcPct val="100000"/>
              </a:lnSpc>
              <a:spcBef>
                <a:spcPts val="0"/>
              </a:spcBef>
            </a:pPr>
            <a:r>
              <a:rPr lang="en-US" sz="1800"/>
              <a:t>Republicans control all branches of government in 24 states to 13 for Democrats. </a:t>
            </a:r>
          </a:p>
          <a:p>
            <a:pPr marL="502920">
              <a:lnSpc>
                <a:spcPct val="100000"/>
              </a:lnSpc>
              <a:spcBef>
                <a:spcPts val="0"/>
              </a:spcBef>
            </a:pPr>
            <a:r>
              <a:rPr lang="en-US" sz="1800"/>
              <a:t>In several of the divided states, Republicans control the legislature and Governors do not have veto power. </a:t>
            </a:r>
          </a:p>
          <a:p>
            <a:pPr marL="914400" lvl="2" indent="0">
              <a:lnSpc>
                <a:spcPct val="100000"/>
              </a:lnSpc>
              <a:spcBef>
                <a:spcPts val="0"/>
              </a:spcBef>
              <a:buNone/>
            </a:pPr>
            <a:endParaRPr lang="en-US" sz="1000"/>
          </a:p>
          <a:p>
            <a:pPr marL="0" indent="0">
              <a:lnSpc>
                <a:spcPct val="100000"/>
              </a:lnSpc>
              <a:spcBef>
                <a:spcPts val="0"/>
              </a:spcBef>
              <a:buNone/>
            </a:pPr>
            <a:r>
              <a:rPr lang="en-US" sz="1800"/>
              <a:t>Geography and race work against the Democrats. </a:t>
            </a:r>
            <a:r>
              <a:rPr lang="en-US" sz="1400"/>
              <a:t>. </a:t>
            </a:r>
          </a:p>
          <a:p>
            <a:pPr marL="502920">
              <a:lnSpc>
                <a:spcPct val="100000"/>
              </a:lnSpc>
              <a:spcBef>
                <a:spcPts val="0"/>
              </a:spcBef>
            </a:pPr>
            <a:r>
              <a:rPr lang="en-US" sz="1800"/>
              <a:t>Democrats are mostly packed in urban areas and do not have the flexibility of Republicans. </a:t>
            </a:r>
          </a:p>
          <a:p>
            <a:pPr marL="868680" lvl="1">
              <a:lnSpc>
                <a:spcPct val="100000"/>
              </a:lnSpc>
              <a:spcBef>
                <a:spcPts val="0"/>
              </a:spcBef>
            </a:pPr>
            <a:r>
              <a:rPr lang="en-US" sz="1800"/>
              <a:t>It is difficult to gerrymander New York City with Elmira. </a:t>
            </a:r>
          </a:p>
          <a:p>
            <a:pPr marL="560070" indent="-285750">
              <a:lnSpc>
                <a:spcPct val="100000"/>
              </a:lnSpc>
              <a:spcBef>
                <a:spcPts val="0"/>
              </a:spcBef>
            </a:pPr>
            <a:r>
              <a:rPr lang="en-US" sz="1800"/>
              <a:t>Democrats want to ensure their minority supporters have representation, so they tend to be less aggressive in cracking and packing. </a:t>
            </a:r>
          </a:p>
          <a:p>
            <a:pPr marL="0" indent="0">
              <a:lnSpc>
                <a:spcPct val="100000"/>
              </a:lnSpc>
              <a:spcBef>
                <a:spcPts val="0"/>
              </a:spcBef>
              <a:buNone/>
            </a:pPr>
            <a:endParaRPr lang="en-US" sz="1800"/>
          </a:p>
          <a:p>
            <a:pPr marL="0" indent="0">
              <a:lnSpc>
                <a:spcPct val="100000"/>
              </a:lnSpc>
              <a:spcBef>
                <a:spcPts val="0"/>
              </a:spcBef>
              <a:buNone/>
            </a:pPr>
            <a:r>
              <a:rPr lang="en-US" sz="2000" b="1"/>
              <a:t>Reform Elections Now believes election districts should be drawn by independent commissions, not by politicians. We support ending gerrymandering not because it benefits Republicans or Democrats, but because it isolates people by race, creates landslide elections, protects incumbents, polarizes our population, eliminates moderates, destroys bipartisanship, and invalidates the concept of one-person-one-vote. </a:t>
            </a:r>
          </a:p>
          <a:p>
            <a:pPr marL="0" indent="0">
              <a:lnSpc>
                <a:spcPct val="100000"/>
              </a:lnSpc>
              <a:spcBef>
                <a:spcPts val="0"/>
              </a:spcBef>
              <a:buNone/>
            </a:pPr>
            <a:endParaRPr lang="en-US" sz="1800"/>
          </a:p>
          <a:p>
            <a:pPr marL="0" indent="0">
              <a:buNone/>
            </a:pPr>
            <a:endParaRPr lang="en-US" sz="2000"/>
          </a:p>
        </p:txBody>
      </p:sp>
      <p:sp>
        <p:nvSpPr>
          <p:cNvPr id="4" name="Slide Number Placeholder 3">
            <a:extLst>
              <a:ext uri="{FF2B5EF4-FFF2-40B4-BE49-F238E27FC236}">
                <a16:creationId xmlns:a16="http://schemas.microsoft.com/office/drawing/2014/main" id="{00A95A3B-3F04-814B-A187-6B3CD2DFEA5A}"/>
              </a:ext>
            </a:extLst>
          </p:cNvPr>
          <p:cNvSpPr>
            <a:spLocks noGrp="1"/>
          </p:cNvSpPr>
          <p:nvPr>
            <p:ph type="sldNum" sz="quarter" idx="12"/>
          </p:nvPr>
        </p:nvSpPr>
        <p:spPr/>
        <p:txBody>
          <a:bodyPr/>
          <a:lstStyle/>
          <a:p>
            <a:fld id="{660C366F-479B-A64C-85B9-34544106605E}" type="slidenum">
              <a:rPr lang="en-US" smtClean="0"/>
              <a:t>41</a:t>
            </a:fld>
            <a:endParaRPr lang="en-US"/>
          </a:p>
        </p:txBody>
      </p:sp>
      <p:pic>
        <p:nvPicPr>
          <p:cNvPr id="5" name="Picture 4" descr="A picture containing qr code&#10;&#10;Description automatically generated">
            <a:extLst>
              <a:ext uri="{FF2B5EF4-FFF2-40B4-BE49-F238E27FC236}">
                <a16:creationId xmlns:a16="http://schemas.microsoft.com/office/drawing/2014/main" id="{3146DF6F-5635-6148-A946-34E0417AB355}"/>
              </a:ext>
            </a:extLst>
          </p:cNvPr>
          <p:cNvPicPr>
            <a:picLocks noChangeAspect="1"/>
          </p:cNvPicPr>
          <p:nvPr/>
        </p:nvPicPr>
        <p:blipFill>
          <a:blip r:embed="rId2"/>
          <a:stretch>
            <a:fillRect/>
          </a:stretch>
        </p:blipFill>
        <p:spPr>
          <a:xfrm>
            <a:off x="0" y="92101"/>
            <a:ext cx="2700338" cy="775726"/>
          </a:xfrm>
          <a:prstGeom prst="rect">
            <a:avLst/>
          </a:prstGeom>
        </p:spPr>
      </p:pic>
    </p:spTree>
    <p:extLst>
      <p:ext uri="{BB962C8B-B14F-4D97-AF65-F5344CB8AC3E}">
        <p14:creationId xmlns:p14="http://schemas.microsoft.com/office/powerpoint/2010/main" val="19414621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97ABD-0D11-E34F-8B0F-A3524FC37505}"/>
              </a:ext>
            </a:extLst>
          </p:cNvPr>
          <p:cNvSpPr>
            <a:spLocks noGrp="1"/>
          </p:cNvSpPr>
          <p:nvPr>
            <p:ph type="title"/>
          </p:nvPr>
        </p:nvSpPr>
        <p:spPr/>
        <p:txBody>
          <a:bodyPr/>
          <a:lstStyle/>
          <a:p>
            <a:pPr algn="ctr"/>
            <a:r>
              <a:rPr lang="en-US" b="1" i="1"/>
              <a:t>Act Now- or wait a Decade</a:t>
            </a:r>
          </a:p>
        </p:txBody>
      </p:sp>
      <p:sp>
        <p:nvSpPr>
          <p:cNvPr id="3" name="Content Placeholder 2">
            <a:extLst>
              <a:ext uri="{FF2B5EF4-FFF2-40B4-BE49-F238E27FC236}">
                <a16:creationId xmlns:a16="http://schemas.microsoft.com/office/drawing/2014/main" id="{C5A892C2-FE57-A74F-A1F4-A83A6803549E}"/>
              </a:ext>
            </a:extLst>
          </p:cNvPr>
          <p:cNvSpPr>
            <a:spLocks noGrp="1"/>
          </p:cNvSpPr>
          <p:nvPr>
            <p:ph idx="1"/>
          </p:nvPr>
        </p:nvSpPr>
        <p:spPr>
          <a:xfrm>
            <a:off x="838199" y="1825625"/>
            <a:ext cx="10758055" cy="4351338"/>
          </a:xfrm>
        </p:spPr>
        <p:txBody>
          <a:bodyPr>
            <a:normAutofit/>
          </a:bodyPr>
          <a:lstStyle/>
          <a:p>
            <a:r>
              <a:rPr lang="en-US" sz="2000"/>
              <a:t>We have to act now, before redistricting from the 2020 census leaves us worse off than we are now. </a:t>
            </a:r>
          </a:p>
          <a:p>
            <a:r>
              <a:rPr lang="en-US" sz="2000"/>
              <a:t>Politicians should not be allowed to draw their own electoral districts. </a:t>
            </a:r>
          </a:p>
          <a:p>
            <a:r>
              <a:rPr lang="en-US" sz="2000"/>
              <a:t>The most effective way of drawing districts is to have nonpartisan commissions without Legislative veto. </a:t>
            </a:r>
          </a:p>
          <a:p>
            <a:pPr lvl="1"/>
            <a:r>
              <a:rPr lang="en-US" sz="1800"/>
              <a:t>We should work to influence voters to enact amendments for nonpartisan commissions.</a:t>
            </a:r>
          </a:p>
          <a:p>
            <a:pPr marL="342900" lvl="1" indent="-342900"/>
            <a:r>
              <a:rPr lang="en-US" sz="2000"/>
              <a:t>For the current census, political activism in states with one party rule will be essential.</a:t>
            </a:r>
          </a:p>
          <a:p>
            <a:pPr marL="342900" lvl="1" indent="-342900"/>
            <a:r>
              <a:rPr lang="en-US" sz="2000"/>
              <a:t>This is especially critical in states like Florida, Texas, and North Carolina that will be adding seats. </a:t>
            </a:r>
          </a:p>
          <a:p>
            <a:pPr marL="342900" lvl="1" indent="-342900"/>
            <a:r>
              <a:rPr lang="en-US" sz="2000"/>
              <a:t>While politicians will try to get away with whatever they can, they are public servants who can be embarrassed into doing the right thing if citizens are sufficiently vocal. </a:t>
            </a:r>
          </a:p>
          <a:p>
            <a:pPr marL="342900" lvl="1" indent="-342900"/>
            <a:r>
              <a:rPr lang="en-US" sz="2000"/>
              <a:t>We can not wait until </a:t>
            </a:r>
            <a:r>
              <a:rPr lang="en-US" sz="2000" b="1" i="1"/>
              <a:t>redistricting is come and gone, not to show its greasy, leering face for a decade.”</a:t>
            </a:r>
          </a:p>
          <a:p>
            <a:pPr marL="342900" lvl="1" indent="-342900"/>
            <a:endParaRPr lang="en-US" sz="2000"/>
          </a:p>
        </p:txBody>
      </p:sp>
      <p:pic>
        <p:nvPicPr>
          <p:cNvPr id="5" name="Picture 4" descr="A picture containing qr code&#10;&#10;Description automatically generated">
            <a:extLst>
              <a:ext uri="{FF2B5EF4-FFF2-40B4-BE49-F238E27FC236}">
                <a16:creationId xmlns:a16="http://schemas.microsoft.com/office/drawing/2014/main" id="{6FECDC82-B5B8-D947-980E-1DE5DC0F3740}"/>
              </a:ext>
            </a:extLst>
          </p:cNvPr>
          <p:cNvPicPr>
            <a:picLocks noChangeAspect="1"/>
          </p:cNvPicPr>
          <p:nvPr/>
        </p:nvPicPr>
        <p:blipFill>
          <a:blip r:embed="rId2"/>
          <a:stretch>
            <a:fillRect/>
          </a:stretch>
        </p:blipFill>
        <p:spPr>
          <a:xfrm>
            <a:off x="0" y="36443"/>
            <a:ext cx="2700338" cy="775726"/>
          </a:xfrm>
          <a:prstGeom prst="rect">
            <a:avLst/>
          </a:prstGeom>
        </p:spPr>
      </p:pic>
      <p:sp>
        <p:nvSpPr>
          <p:cNvPr id="4" name="TextBox 3">
            <a:extLst>
              <a:ext uri="{FF2B5EF4-FFF2-40B4-BE49-F238E27FC236}">
                <a16:creationId xmlns:a16="http://schemas.microsoft.com/office/drawing/2014/main" id="{E746041A-3CB2-E744-BA9A-FFC4AA83E657}"/>
              </a:ext>
            </a:extLst>
          </p:cNvPr>
          <p:cNvSpPr txBox="1"/>
          <p:nvPr/>
        </p:nvSpPr>
        <p:spPr>
          <a:xfrm>
            <a:off x="9948040" y="6492875"/>
            <a:ext cx="1648214" cy="461665"/>
          </a:xfrm>
          <a:prstGeom prst="rect">
            <a:avLst/>
          </a:prstGeom>
          <a:noFill/>
        </p:spPr>
        <p:txBody>
          <a:bodyPr wrap="square" rtlCol="0">
            <a:spAutoFit/>
          </a:bodyPr>
          <a:lstStyle/>
          <a:p>
            <a:r>
              <a:rPr lang="en-US" sz="1200"/>
              <a:t>Peter J. Siris</a:t>
            </a:r>
          </a:p>
          <a:p>
            <a:r>
              <a:rPr lang="en-US" sz="1200"/>
              <a:t>March  2, 2021</a:t>
            </a:r>
          </a:p>
        </p:txBody>
      </p:sp>
      <p:pic>
        <p:nvPicPr>
          <p:cNvPr id="7" name="Picture 6" descr="A picture containing qr code&#10;&#10;Description automatically generated">
            <a:extLst>
              <a:ext uri="{FF2B5EF4-FFF2-40B4-BE49-F238E27FC236}">
                <a16:creationId xmlns:a16="http://schemas.microsoft.com/office/drawing/2014/main" id="{119B6FB0-22D6-0342-AE6E-C7925B82C9F9}"/>
              </a:ext>
            </a:extLst>
          </p:cNvPr>
          <p:cNvPicPr>
            <a:picLocks noChangeAspect="1"/>
          </p:cNvPicPr>
          <p:nvPr/>
        </p:nvPicPr>
        <p:blipFill>
          <a:blip r:embed="rId2"/>
          <a:stretch>
            <a:fillRect/>
          </a:stretch>
        </p:blipFill>
        <p:spPr>
          <a:xfrm>
            <a:off x="0" y="0"/>
            <a:ext cx="2700338" cy="775726"/>
          </a:xfrm>
          <a:prstGeom prst="rect">
            <a:avLst/>
          </a:prstGeom>
        </p:spPr>
      </p:pic>
      <p:sp>
        <p:nvSpPr>
          <p:cNvPr id="8" name="Slide Number Placeholder 7">
            <a:extLst>
              <a:ext uri="{FF2B5EF4-FFF2-40B4-BE49-F238E27FC236}">
                <a16:creationId xmlns:a16="http://schemas.microsoft.com/office/drawing/2014/main" id="{0F0ABA03-A05F-EA44-AB18-34891687283D}"/>
              </a:ext>
            </a:extLst>
          </p:cNvPr>
          <p:cNvSpPr>
            <a:spLocks noGrp="1"/>
          </p:cNvSpPr>
          <p:nvPr>
            <p:ph type="sldNum" sz="quarter" idx="12"/>
          </p:nvPr>
        </p:nvSpPr>
        <p:spPr/>
        <p:txBody>
          <a:bodyPr/>
          <a:lstStyle/>
          <a:p>
            <a:fld id="{660C366F-479B-A64C-85B9-34544106605E}" type="slidenum">
              <a:rPr lang="en-US" smtClean="0"/>
              <a:t>42</a:t>
            </a:fld>
            <a:endParaRPr lang="en-US"/>
          </a:p>
        </p:txBody>
      </p:sp>
    </p:spTree>
    <p:extLst>
      <p:ext uri="{BB962C8B-B14F-4D97-AF65-F5344CB8AC3E}">
        <p14:creationId xmlns:p14="http://schemas.microsoft.com/office/powerpoint/2010/main" val="247029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3833-B10A-204B-9B7E-F8A07DFF954B}"/>
              </a:ext>
            </a:extLst>
          </p:cNvPr>
          <p:cNvSpPr>
            <a:spLocks noGrp="1"/>
          </p:cNvSpPr>
          <p:nvPr>
            <p:ph type="title"/>
          </p:nvPr>
        </p:nvSpPr>
        <p:spPr/>
        <p:txBody>
          <a:bodyPr>
            <a:normAutofit/>
          </a:bodyPr>
          <a:lstStyle/>
          <a:p>
            <a:pPr algn="ctr"/>
            <a:r>
              <a:rPr lang="en-US" sz="3600" b="1" i="1"/>
              <a:t>Elected Inmates Run the Political Asylum</a:t>
            </a:r>
          </a:p>
        </p:txBody>
      </p:sp>
      <p:sp>
        <p:nvSpPr>
          <p:cNvPr id="3" name="Content Placeholder 2">
            <a:extLst>
              <a:ext uri="{FF2B5EF4-FFF2-40B4-BE49-F238E27FC236}">
                <a16:creationId xmlns:a16="http://schemas.microsoft.com/office/drawing/2014/main" id="{30B17471-B156-C540-BED0-360292AA4F3C}"/>
              </a:ext>
            </a:extLst>
          </p:cNvPr>
          <p:cNvSpPr>
            <a:spLocks noGrp="1"/>
          </p:cNvSpPr>
          <p:nvPr>
            <p:ph idx="1"/>
          </p:nvPr>
        </p:nvSpPr>
        <p:spPr/>
        <p:txBody>
          <a:bodyPr>
            <a:normAutofit/>
          </a:bodyPr>
          <a:lstStyle/>
          <a:p>
            <a:pPr marL="0" indent="0">
              <a:buNone/>
            </a:pPr>
            <a:r>
              <a:rPr lang="en-US" sz="2000"/>
              <a:t>With the completion of the 2020 census, redistrict will begin anew.</a:t>
            </a:r>
          </a:p>
          <a:p>
            <a:pPr marL="502920"/>
            <a:r>
              <a:rPr lang="en-US" sz="1800"/>
              <a:t>Republicans are licking their chops, because if they play the game well enough, they should be able to recapture Congress and more state legislatures in 2022.</a:t>
            </a:r>
          </a:p>
          <a:p>
            <a:pPr marL="0" indent="0">
              <a:buNone/>
            </a:pPr>
            <a:r>
              <a:rPr lang="en-US" sz="2000" b="1"/>
              <a:t>The question is: Why do we let politicians draw their own election boundaries?</a:t>
            </a:r>
          </a:p>
          <a:p>
            <a:pPr marL="502920">
              <a:lnSpc>
                <a:spcPct val="100000"/>
              </a:lnSpc>
              <a:spcBef>
                <a:spcPts val="0"/>
              </a:spcBef>
            </a:pPr>
            <a:r>
              <a:rPr lang="en-US" sz="1800"/>
              <a:t>Do we let school children fill in their own report cards?</a:t>
            </a:r>
          </a:p>
          <a:p>
            <a:pPr marL="502920">
              <a:lnSpc>
                <a:spcPct val="100000"/>
              </a:lnSpc>
              <a:spcBef>
                <a:spcPts val="0"/>
              </a:spcBef>
            </a:pPr>
            <a:r>
              <a:rPr lang="en-US" sz="1800"/>
              <a:t>Do we let inmates run the asylum? </a:t>
            </a:r>
          </a:p>
          <a:p>
            <a:pPr marL="502920">
              <a:lnSpc>
                <a:spcPct val="100000"/>
              </a:lnSpc>
              <a:spcBef>
                <a:spcPts val="0"/>
              </a:spcBef>
            </a:pPr>
            <a:endParaRPr lang="en-US" sz="1800"/>
          </a:p>
          <a:p>
            <a:pPr>
              <a:spcBef>
                <a:spcPts val="0"/>
              </a:spcBef>
            </a:pPr>
            <a:r>
              <a:rPr lang="en-US" sz="2000"/>
              <a:t>In John </a:t>
            </a:r>
            <a:r>
              <a:rPr lang="en-US" sz="2000" err="1"/>
              <a:t>Mecklin’s</a:t>
            </a:r>
            <a:r>
              <a:rPr lang="en-US" sz="2000"/>
              <a:t> words, “Redistricting is a matter of screwing the other guy into the ground, …by the political party that controls the state legislature….. (If we sleep while the politicians are playing their gerrymandering games, by the time we realize)“that the fix was in, the election is over, and </a:t>
            </a:r>
            <a:r>
              <a:rPr lang="en-US" sz="2000" b="1" i="1"/>
              <a:t>redistricting is come and gone, not to show its greasy, leering face for a decade.”*</a:t>
            </a:r>
            <a:endParaRPr lang="en-US" sz="2000"/>
          </a:p>
          <a:p>
            <a:pPr marL="0" indent="0">
              <a:buNone/>
            </a:pPr>
            <a:r>
              <a:rPr lang="en-US" sz="2000"/>
              <a:t>If we don’t act now, our political system will become even more polarized. </a:t>
            </a:r>
          </a:p>
          <a:p>
            <a:pPr marL="0" indent="0">
              <a:buNone/>
            </a:pPr>
            <a:endParaRPr lang="en-US" sz="1000" b="1" cap="all"/>
          </a:p>
          <a:p>
            <a:endParaRPr lang="en-US" sz="1000" b="1" cap="all"/>
          </a:p>
        </p:txBody>
      </p:sp>
      <p:pic>
        <p:nvPicPr>
          <p:cNvPr id="5" name="Picture 4" descr="A picture containing qr code&#10;&#10;Description automatically generated">
            <a:extLst>
              <a:ext uri="{FF2B5EF4-FFF2-40B4-BE49-F238E27FC236}">
                <a16:creationId xmlns:a16="http://schemas.microsoft.com/office/drawing/2014/main" id="{C3C98150-A7DF-924E-A2DD-33D56255B156}"/>
              </a:ext>
            </a:extLst>
          </p:cNvPr>
          <p:cNvPicPr>
            <a:picLocks noChangeAspect="1"/>
          </p:cNvPicPr>
          <p:nvPr/>
        </p:nvPicPr>
        <p:blipFill>
          <a:blip r:embed="rId2"/>
          <a:stretch>
            <a:fillRect/>
          </a:stretch>
        </p:blipFill>
        <p:spPr>
          <a:xfrm>
            <a:off x="0" y="-22738"/>
            <a:ext cx="2700338" cy="775726"/>
          </a:xfrm>
          <a:prstGeom prst="rect">
            <a:avLst/>
          </a:prstGeom>
        </p:spPr>
      </p:pic>
      <p:sp>
        <p:nvSpPr>
          <p:cNvPr id="7" name="TextBox 6">
            <a:extLst>
              <a:ext uri="{FF2B5EF4-FFF2-40B4-BE49-F238E27FC236}">
                <a16:creationId xmlns:a16="http://schemas.microsoft.com/office/drawing/2014/main" id="{175084BD-18BD-954B-9FB7-D774F1BA7F81}"/>
              </a:ext>
            </a:extLst>
          </p:cNvPr>
          <p:cNvSpPr txBox="1"/>
          <p:nvPr/>
        </p:nvSpPr>
        <p:spPr>
          <a:xfrm>
            <a:off x="1346662" y="6517178"/>
            <a:ext cx="4510402" cy="369332"/>
          </a:xfrm>
          <a:prstGeom prst="rect">
            <a:avLst/>
          </a:prstGeom>
          <a:noFill/>
        </p:spPr>
        <p:txBody>
          <a:bodyPr wrap="none" rtlCol="0">
            <a:spAutoFit/>
          </a:bodyPr>
          <a:lstStyle/>
          <a:p>
            <a:r>
              <a:rPr lang="en-US"/>
              <a:t>* Pacific Standard, John </a:t>
            </a:r>
            <a:r>
              <a:rPr lang="en-US" err="1"/>
              <a:t>Mecklin</a:t>
            </a:r>
            <a:r>
              <a:rPr lang="en-US"/>
              <a:t>, May 3, 2017</a:t>
            </a:r>
          </a:p>
        </p:txBody>
      </p:sp>
      <p:sp>
        <p:nvSpPr>
          <p:cNvPr id="8" name="Slide Number Placeholder 7">
            <a:extLst>
              <a:ext uri="{FF2B5EF4-FFF2-40B4-BE49-F238E27FC236}">
                <a16:creationId xmlns:a16="http://schemas.microsoft.com/office/drawing/2014/main" id="{7A4C6C5D-09CF-5246-8573-D69F05A25BB3}"/>
              </a:ext>
            </a:extLst>
          </p:cNvPr>
          <p:cNvSpPr>
            <a:spLocks noGrp="1"/>
          </p:cNvSpPr>
          <p:nvPr>
            <p:ph type="sldNum" sz="quarter" idx="12"/>
          </p:nvPr>
        </p:nvSpPr>
        <p:spPr/>
        <p:txBody>
          <a:bodyPr/>
          <a:lstStyle/>
          <a:p>
            <a:fld id="{660C366F-479B-A64C-85B9-34544106605E}" type="slidenum">
              <a:rPr lang="en-US" smtClean="0"/>
              <a:t>5</a:t>
            </a:fld>
            <a:endParaRPr lang="en-US"/>
          </a:p>
        </p:txBody>
      </p:sp>
    </p:spTree>
    <p:extLst>
      <p:ext uri="{BB962C8B-B14F-4D97-AF65-F5344CB8AC3E}">
        <p14:creationId xmlns:p14="http://schemas.microsoft.com/office/powerpoint/2010/main" val="40088335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7E62F-D20D-2741-AA3C-C30B8EEC33DB}"/>
              </a:ext>
            </a:extLst>
          </p:cNvPr>
          <p:cNvSpPr>
            <a:spLocks noGrp="1"/>
          </p:cNvSpPr>
          <p:nvPr>
            <p:ph type="title"/>
          </p:nvPr>
        </p:nvSpPr>
        <p:spPr/>
        <p:txBody>
          <a:bodyPr>
            <a:normAutofit/>
          </a:bodyPr>
          <a:lstStyle/>
          <a:p>
            <a:pPr algn="ctr"/>
            <a:r>
              <a:rPr lang="en-US" sz="3600" b="1" i="1"/>
              <a:t>Redistricting Games</a:t>
            </a:r>
          </a:p>
        </p:txBody>
      </p:sp>
      <p:sp>
        <p:nvSpPr>
          <p:cNvPr id="3" name="Content Placeholder 2">
            <a:extLst>
              <a:ext uri="{FF2B5EF4-FFF2-40B4-BE49-F238E27FC236}">
                <a16:creationId xmlns:a16="http://schemas.microsoft.com/office/drawing/2014/main" id="{3159F74F-0293-B64E-B3A4-E73D9B78E6A2}"/>
              </a:ext>
            </a:extLst>
          </p:cNvPr>
          <p:cNvSpPr>
            <a:spLocks noGrp="1"/>
          </p:cNvSpPr>
          <p:nvPr>
            <p:ph idx="1"/>
          </p:nvPr>
        </p:nvSpPr>
        <p:spPr>
          <a:xfrm>
            <a:off x="838200" y="1384300"/>
            <a:ext cx="10515600" cy="4792663"/>
          </a:xfrm>
        </p:spPr>
        <p:txBody>
          <a:bodyPr>
            <a:normAutofit/>
          </a:bodyPr>
          <a:lstStyle/>
          <a:p>
            <a:pPr marL="0" indent="0">
              <a:buNone/>
            </a:pPr>
            <a:r>
              <a:rPr lang="en-US" sz="2000"/>
              <a:t>Politicians have devised wild games for redistricting including: </a:t>
            </a:r>
          </a:p>
          <a:p>
            <a:pPr marL="685800">
              <a:lnSpc>
                <a:spcPct val="120000"/>
              </a:lnSpc>
              <a:spcBef>
                <a:spcPts val="0"/>
              </a:spcBef>
            </a:pPr>
            <a:r>
              <a:rPr lang="en-US" sz="1800" b="1"/>
              <a:t>Packing</a:t>
            </a:r>
            <a:r>
              <a:rPr lang="en-US" sz="1800"/>
              <a:t>- Packing specific voters together</a:t>
            </a:r>
          </a:p>
          <a:p>
            <a:pPr marL="685800">
              <a:lnSpc>
                <a:spcPct val="120000"/>
              </a:lnSpc>
              <a:spcBef>
                <a:spcPts val="0"/>
              </a:spcBef>
            </a:pPr>
            <a:r>
              <a:rPr lang="en-US" sz="1800" b="1"/>
              <a:t>Cracking</a:t>
            </a:r>
            <a:r>
              <a:rPr lang="en-US" sz="1800"/>
              <a:t>- Cracking specific voters apart</a:t>
            </a:r>
          </a:p>
          <a:p>
            <a:pPr marL="685800">
              <a:lnSpc>
                <a:spcPct val="120000"/>
              </a:lnSpc>
              <a:spcBef>
                <a:spcPts val="0"/>
              </a:spcBef>
            </a:pPr>
            <a:r>
              <a:rPr lang="en-US" sz="1800" b="1"/>
              <a:t>Kidnapping</a:t>
            </a:r>
            <a:r>
              <a:rPr lang="en-US" sz="1800"/>
              <a:t>-Changing lines to move candidates to another district. </a:t>
            </a:r>
          </a:p>
          <a:p>
            <a:pPr marL="685800">
              <a:lnSpc>
                <a:spcPct val="120000"/>
              </a:lnSpc>
              <a:spcBef>
                <a:spcPts val="0"/>
              </a:spcBef>
            </a:pPr>
            <a:r>
              <a:rPr lang="en-US" sz="1800" b="1"/>
              <a:t>Hijacking</a:t>
            </a:r>
            <a:r>
              <a:rPr lang="en-US" sz="1800"/>
              <a:t>- Forcing incumbents to run against each other</a:t>
            </a:r>
          </a:p>
          <a:p>
            <a:pPr marL="685800">
              <a:lnSpc>
                <a:spcPct val="120000"/>
              </a:lnSpc>
              <a:spcBef>
                <a:spcPts val="0"/>
              </a:spcBef>
            </a:pPr>
            <a:r>
              <a:rPr lang="en-US" sz="1800" b="1" err="1"/>
              <a:t>Bespoking</a:t>
            </a:r>
            <a:r>
              <a:rPr lang="en-US" sz="1800"/>
              <a:t>- Designing custom districts to suit the candidate.</a:t>
            </a:r>
          </a:p>
          <a:p>
            <a:pPr marL="685800">
              <a:lnSpc>
                <a:spcPct val="120000"/>
              </a:lnSpc>
              <a:spcBef>
                <a:spcPts val="0"/>
              </a:spcBef>
            </a:pPr>
            <a:r>
              <a:rPr lang="en-US" sz="1800" b="1"/>
              <a:t>Incumbent Frenemies- </a:t>
            </a:r>
            <a:r>
              <a:rPr lang="en-US" sz="1800"/>
              <a:t>cooperating with the other party so all incumbents win</a:t>
            </a:r>
          </a:p>
          <a:p>
            <a:pPr marL="685800">
              <a:lnSpc>
                <a:spcPct val="120000"/>
              </a:lnSpc>
              <a:spcBef>
                <a:spcPts val="0"/>
              </a:spcBef>
            </a:pPr>
            <a:r>
              <a:rPr lang="en-US" sz="1800" b="1"/>
              <a:t>Imprisoning-</a:t>
            </a:r>
            <a:r>
              <a:rPr lang="en-US" sz="1800"/>
              <a:t> Using Inmates who can’t vote to help form districts for representatives they do not like. </a:t>
            </a:r>
          </a:p>
          <a:p>
            <a:pPr marL="685800">
              <a:lnSpc>
                <a:spcPct val="120000"/>
              </a:lnSpc>
              <a:spcBef>
                <a:spcPts val="0"/>
              </a:spcBef>
            </a:pPr>
            <a:r>
              <a:rPr lang="en-US" sz="1800" b="1"/>
              <a:t>Ending One-person-one-vote-</a:t>
            </a:r>
            <a:r>
              <a:rPr lang="en-US" sz="1800"/>
              <a:t> Manipulating districts so the party with less votes wins more seats. </a:t>
            </a:r>
          </a:p>
          <a:p>
            <a:pPr marL="0" indent="0">
              <a:buNone/>
            </a:pPr>
            <a:endParaRPr lang="en-US" sz="2000"/>
          </a:p>
          <a:p>
            <a:pPr marL="0" indent="0">
              <a:buNone/>
            </a:pPr>
            <a:r>
              <a:rPr lang="en-US" sz="2000"/>
              <a:t>These games assure that we end up with uncompetitive elections, polarized political parties, and, in many cases, with the minority party winning the most seats. </a:t>
            </a:r>
          </a:p>
        </p:txBody>
      </p:sp>
      <p:pic>
        <p:nvPicPr>
          <p:cNvPr id="5" name="Picture 4"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3"/>
          <a:stretch>
            <a:fillRect/>
          </a:stretch>
        </p:blipFill>
        <p:spPr>
          <a:xfrm>
            <a:off x="0" y="-22738"/>
            <a:ext cx="2700338" cy="775726"/>
          </a:xfrm>
          <a:prstGeom prst="rect">
            <a:avLst/>
          </a:prstGeom>
        </p:spPr>
      </p:pic>
      <p:sp>
        <p:nvSpPr>
          <p:cNvPr id="6" name="Slide Number Placeholder 5">
            <a:extLst>
              <a:ext uri="{FF2B5EF4-FFF2-40B4-BE49-F238E27FC236}">
                <a16:creationId xmlns:a16="http://schemas.microsoft.com/office/drawing/2014/main" id="{824A4BFD-7ECB-564B-8629-899796CA0663}"/>
              </a:ext>
            </a:extLst>
          </p:cNvPr>
          <p:cNvSpPr>
            <a:spLocks noGrp="1"/>
          </p:cNvSpPr>
          <p:nvPr>
            <p:ph type="sldNum" sz="quarter" idx="12"/>
          </p:nvPr>
        </p:nvSpPr>
        <p:spPr/>
        <p:txBody>
          <a:bodyPr/>
          <a:lstStyle/>
          <a:p>
            <a:fld id="{660C366F-479B-A64C-85B9-34544106605E}" type="slidenum">
              <a:rPr lang="en-US" smtClean="0"/>
              <a:t>6</a:t>
            </a:fld>
            <a:endParaRPr lang="en-US"/>
          </a:p>
        </p:txBody>
      </p:sp>
    </p:spTree>
    <p:extLst>
      <p:ext uri="{BB962C8B-B14F-4D97-AF65-F5344CB8AC3E}">
        <p14:creationId xmlns:p14="http://schemas.microsoft.com/office/powerpoint/2010/main" val="2230650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F859-C960-5D4F-BE0D-B1B411960F7B}"/>
              </a:ext>
            </a:extLst>
          </p:cNvPr>
          <p:cNvSpPr>
            <a:spLocks noGrp="1"/>
          </p:cNvSpPr>
          <p:nvPr>
            <p:ph type="title"/>
          </p:nvPr>
        </p:nvSpPr>
        <p:spPr>
          <a:xfrm>
            <a:off x="838200" y="681037"/>
            <a:ext cx="10515600" cy="1009651"/>
          </a:xfrm>
        </p:spPr>
        <p:txBody>
          <a:bodyPr>
            <a:normAutofit fontScale="90000"/>
          </a:bodyPr>
          <a:lstStyle/>
          <a:p>
            <a:pPr algn="ctr"/>
            <a:r>
              <a:rPr lang="en-US" sz="3600" b="1" i="1"/>
              <a:t>The Game Is to Draw The Strangest Map</a:t>
            </a:r>
            <a:br>
              <a:rPr lang="en-US" sz="3600" b="1" i="1"/>
            </a:br>
            <a:endParaRPr lang="en-US" sz="3600" b="1" i="1"/>
          </a:p>
        </p:txBody>
      </p:sp>
      <p:sp>
        <p:nvSpPr>
          <p:cNvPr id="3" name="Content Placeholder 2">
            <a:extLst>
              <a:ext uri="{FF2B5EF4-FFF2-40B4-BE49-F238E27FC236}">
                <a16:creationId xmlns:a16="http://schemas.microsoft.com/office/drawing/2014/main" id="{8E66FB1A-14BF-5348-9768-DED15E5EC605}"/>
              </a:ext>
            </a:extLst>
          </p:cNvPr>
          <p:cNvSpPr>
            <a:spLocks noGrp="1"/>
          </p:cNvSpPr>
          <p:nvPr>
            <p:ph idx="1"/>
          </p:nvPr>
        </p:nvSpPr>
        <p:spPr>
          <a:xfrm>
            <a:off x="838200" y="1520190"/>
            <a:ext cx="10515600" cy="4656773"/>
          </a:xfrm>
        </p:spPr>
        <p:txBody>
          <a:bodyPr>
            <a:normAutofit/>
          </a:bodyPr>
          <a:lstStyle/>
          <a:p>
            <a:pPr marL="0" indent="0" fontAlgn="base">
              <a:buNone/>
            </a:pPr>
            <a:r>
              <a:rPr lang="en-US" sz="2000"/>
              <a:t>To win the Gerrymandering Games, politicians ignore rules they are supposed to follow. In political districting:</a:t>
            </a:r>
          </a:p>
          <a:p>
            <a:pPr marL="502920" fontAlgn="base"/>
            <a:r>
              <a:rPr lang="en-US" sz="2000"/>
              <a:t>Districts are supposed to be compact and contiguous, preserve counties, political subdivisions, and cores of previous districts. Lines should not divide towns, small cities, counties, or contiguous population groups. *</a:t>
            </a:r>
          </a:p>
          <a:p>
            <a:pPr marL="0" indent="0" fontAlgn="base">
              <a:buNone/>
            </a:pPr>
            <a:endParaRPr lang="en-US" sz="2000"/>
          </a:p>
          <a:p>
            <a:pPr marL="0" indent="0" fontAlgn="base">
              <a:buNone/>
            </a:pPr>
            <a:r>
              <a:rPr lang="en-US" sz="2000"/>
              <a:t>Yet when drawing maps, politicians ignore the rules and focus on maximizing their political interests.</a:t>
            </a:r>
          </a:p>
          <a:p>
            <a:pPr marL="502920" fontAlgn="base"/>
            <a:r>
              <a:rPr lang="en-US" sz="2000"/>
              <a:t>Instead of looking geometric, these maps look like they were drawn by people who were stoned. </a:t>
            </a:r>
          </a:p>
          <a:p>
            <a:pPr marL="0" indent="0">
              <a:buNone/>
            </a:pPr>
            <a:endParaRPr lang="en-US" sz="2000" b="1"/>
          </a:p>
          <a:p>
            <a:pPr marL="0" indent="0">
              <a:buNone/>
            </a:pPr>
            <a:r>
              <a:rPr lang="en-US" sz="2000" b="1"/>
              <a:t>As we look at the politician’s artwork, focus on who is helped and hurt by their creativity. </a:t>
            </a:r>
          </a:p>
        </p:txBody>
      </p:sp>
      <p:pic>
        <p:nvPicPr>
          <p:cNvPr id="8" name="Picture 7">
            <a:extLst>
              <a:ext uri="{FF2B5EF4-FFF2-40B4-BE49-F238E27FC236}">
                <a16:creationId xmlns:a16="http://schemas.microsoft.com/office/drawing/2014/main" id="{BE906D67-5D37-AE4A-9C25-45017FB15C04}"/>
              </a:ext>
            </a:extLst>
          </p:cNvPr>
          <p:cNvPicPr>
            <a:picLocks noChangeAspect="1"/>
          </p:cNvPicPr>
          <p:nvPr/>
        </p:nvPicPr>
        <p:blipFill>
          <a:blip r:embed="rId2"/>
          <a:stretch>
            <a:fillRect/>
          </a:stretch>
        </p:blipFill>
        <p:spPr>
          <a:xfrm>
            <a:off x="0" y="0"/>
            <a:ext cx="2705100" cy="774700"/>
          </a:xfrm>
          <a:prstGeom prst="rect">
            <a:avLst/>
          </a:prstGeom>
        </p:spPr>
      </p:pic>
      <p:sp>
        <p:nvSpPr>
          <p:cNvPr id="9" name="TextBox 8">
            <a:extLst>
              <a:ext uri="{FF2B5EF4-FFF2-40B4-BE49-F238E27FC236}">
                <a16:creationId xmlns:a16="http://schemas.microsoft.com/office/drawing/2014/main" id="{5C9C92AA-F5DA-3945-B470-2FF64D7E2853}"/>
              </a:ext>
            </a:extLst>
          </p:cNvPr>
          <p:cNvSpPr txBox="1"/>
          <p:nvPr/>
        </p:nvSpPr>
        <p:spPr>
          <a:xfrm>
            <a:off x="1479665" y="6176963"/>
            <a:ext cx="4020652" cy="246221"/>
          </a:xfrm>
          <a:prstGeom prst="rect">
            <a:avLst/>
          </a:prstGeom>
          <a:noFill/>
        </p:spPr>
        <p:txBody>
          <a:bodyPr wrap="none" rtlCol="0">
            <a:spAutoFit/>
          </a:bodyPr>
          <a:lstStyle/>
          <a:p>
            <a:pPr lvl="1"/>
            <a:r>
              <a:rPr lang="en-US" sz="1000"/>
              <a:t>*Redistricting Criteria: National Conference of State Legislatures.</a:t>
            </a:r>
          </a:p>
        </p:txBody>
      </p:sp>
      <p:sp>
        <p:nvSpPr>
          <p:cNvPr id="10" name="Slide Number Placeholder 9">
            <a:extLst>
              <a:ext uri="{FF2B5EF4-FFF2-40B4-BE49-F238E27FC236}">
                <a16:creationId xmlns:a16="http://schemas.microsoft.com/office/drawing/2014/main" id="{016709B9-5F80-2A48-9F7B-ABC41E46AE59}"/>
              </a:ext>
            </a:extLst>
          </p:cNvPr>
          <p:cNvSpPr>
            <a:spLocks noGrp="1"/>
          </p:cNvSpPr>
          <p:nvPr>
            <p:ph type="sldNum" sz="quarter" idx="12"/>
          </p:nvPr>
        </p:nvSpPr>
        <p:spPr/>
        <p:txBody>
          <a:bodyPr/>
          <a:lstStyle/>
          <a:p>
            <a:fld id="{660C366F-479B-A64C-85B9-34544106605E}" type="slidenum">
              <a:rPr lang="en-US" smtClean="0"/>
              <a:t>7</a:t>
            </a:fld>
            <a:endParaRPr lang="en-US"/>
          </a:p>
        </p:txBody>
      </p:sp>
    </p:spTree>
    <p:extLst>
      <p:ext uri="{BB962C8B-B14F-4D97-AF65-F5344CB8AC3E}">
        <p14:creationId xmlns:p14="http://schemas.microsoft.com/office/powerpoint/2010/main" val="2009053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63D01-4646-104E-AB76-B624AE00B9AB}"/>
              </a:ext>
            </a:extLst>
          </p:cNvPr>
          <p:cNvSpPr>
            <a:spLocks noGrp="1"/>
          </p:cNvSpPr>
          <p:nvPr>
            <p:ph type="title"/>
          </p:nvPr>
        </p:nvSpPr>
        <p:spPr>
          <a:xfrm>
            <a:off x="980902" y="1092194"/>
            <a:ext cx="10372898" cy="488298"/>
          </a:xfrm>
        </p:spPr>
        <p:txBody>
          <a:bodyPr>
            <a:noAutofit/>
          </a:bodyPr>
          <a:lstStyle/>
          <a:p>
            <a:pPr algn="ctr"/>
            <a:r>
              <a:rPr lang="en-US" sz="3600" b="1"/>
              <a:t>Broken Wing Pterodactyl Lying Prostrate in Maryland</a:t>
            </a:r>
          </a:p>
        </p:txBody>
      </p:sp>
      <p:pic>
        <p:nvPicPr>
          <p:cNvPr id="4" name="Content Placeholder 3" descr="A close up of a map&#10;&#10;Description automatically generated">
            <a:extLst>
              <a:ext uri="{FF2B5EF4-FFF2-40B4-BE49-F238E27FC236}">
                <a16:creationId xmlns:a16="http://schemas.microsoft.com/office/drawing/2014/main" id="{23A2A16E-10C7-3F4E-8300-16E91D06EC0F}"/>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6773334" y="2266291"/>
            <a:ext cx="5051049" cy="2641885"/>
          </a:xfrm>
          <a:prstGeom prst="rect">
            <a:avLst/>
          </a:prstGeom>
        </p:spPr>
      </p:pic>
      <p:sp>
        <p:nvSpPr>
          <p:cNvPr id="5" name="TextBox 4">
            <a:extLst>
              <a:ext uri="{FF2B5EF4-FFF2-40B4-BE49-F238E27FC236}">
                <a16:creationId xmlns:a16="http://schemas.microsoft.com/office/drawing/2014/main" id="{DF55DD6A-19DA-5641-8119-A167402768B6}"/>
              </a:ext>
            </a:extLst>
          </p:cNvPr>
          <p:cNvSpPr txBox="1"/>
          <p:nvPr/>
        </p:nvSpPr>
        <p:spPr>
          <a:xfrm>
            <a:off x="7535334" y="1580492"/>
            <a:ext cx="3473670" cy="369332"/>
          </a:xfrm>
          <a:prstGeom prst="rect">
            <a:avLst/>
          </a:prstGeom>
          <a:noFill/>
        </p:spPr>
        <p:txBody>
          <a:bodyPr wrap="square" rtlCol="0">
            <a:spAutoFit/>
          </a:bodyPr>
          <a:lstStyle/>
          <a:p>
            <a:r>
              <a:rPr lang="en-US" b="1"/>
              <a:t>Maryland #3</a:t>
            </a:r>
          </a:p>
        </p:txBody>
      </p:sp>
      <p:sp>
        <p:nvSpPr>
          <p:cNvPr id="8" name="TextBox 7">
            <a:extLst>
              <a:ext uri="{FF2B5EF4-FFF2-40B4-BE49-F238E27FC236}">
                <a16:creationId xmlns:a16="http://schemas.microsoft.com/office/drawing/2014/main" id="{D6F5AC41-1E2B-3847-9219-9A2676365AA2}"/>
              </a:ext>
            </a:extLst>
          </p:cNvPr>
          <p:cNvSpPr txBox="1"/>
          <p:nvPr/>
        </p:nvSpPr>
        <p:spPr>
          <a:xfrm>
            <a:off x="798022" y="1778924"/>
            <a:ext cx="5975312" cy="1938992"/>
          </a:xfrm>
          <a:prstGeom prst="rect">
            <a:avLst/>
          </a:prstGeom>
          <a:noFill/>
        </p:spPr>
        <p:txBody>
          <a:bodyPr wrap="square" rtlCol="0">
            <a:spAutoFit/>
          </a:bodyPr>
          <a:lstStyle/>
          <a:p>
            <a:r>
              <a:rPr lang="en-US" sz="2000"/>
              <a:t>To defeat a Tea Party Republican and give a favored Democrat enough wealthy voters to finance a future run for Senate, Democratic artists in  Maryland drew a broken wing pterodactyl laying prostrate. </a:t>
            </a:r>
          </a:p>
          <a:p>
            <a:endParaRPr lang="en-US" sz="2000"/>
          </a:p>
          <a:p>
            <a:r>
              <a:rPr lang="en-US" sz="2000"/>
              <a:t>This doesn’t exactly look like a square. </a:t>
            </a:r>
          </a:p>
        </p:txBody>
      </p:sp>
      <p:pic>
        <p:nvPicPr>
          <p:cNvPr id="9" name="Picture 8"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4"/>
          <a:stretch>
            <a:fillRect/>
          </a:stretch>
        </p:blipFill>
        <p:spPr>
          <a:xfrm>
            <a:off x="0" y="0"/>
            <a:ext cx="2700338" cy="775726"/>
          </a:xfrm>
          <a:prstGeom prst="rect">
            <a:avLst/>
          </a:prstGeom>
        </p:spPr>
      </p:pic>
      <p:sp>
        <p:nvSpPr>
          <p:cNvPr id="3" name="Slide Number Placeholder 2">
            <a:extLst>
              <a:ext uri="{FF2B5EF4-FFF2-40B4-BE49-F238E27FC236}">
                <a16:creationId xmlns:a16="http://schemas.microsoft.com/office/drawing/2014/main" id="{FF328703-1A12-7E4A-8DC6-1F7E9806D0D8}"/>
              </a:ext>
            </a:extLst>
          </p:cNvPr>
          <p:cNvSpPr>
            <a:spLocks noGrp="1"/>
          </p:cNvSpPr>
          <p:nvPr>
            <p:ph type="sldNum" sz="quarter" idx="12"/>
          </p:nvPr>
        </p:nvSpPr>
        <p:spPr/>
        <p:txBody>
          <a:bodyPr/>
          <a:lstStyle/>
          <a:p>
            <a:fld id="{660C366F-479B-A64C-85B9-34544106605E}" type="slidenum">
              <a:rPr lang="en-US" smtClean="0"/>
              <a:t>8</a:t>
            </a:fld>
            <a:endParaRPr lang="en-US"/>
          </a:p>
        </p:txBody>
      </p:sp>
    </p:spTree>
    <p:extLst>
      <p:ext uri="{BB962C8B-B14F-4D97-AF65-F5344CB8AC3E}">
        <p14:creationId xmlns:p14="http://schemas.microsoft.com/office/powerpoint/2010/main" val="2211053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7E897-4E26-3F48-BE88-07C3CA563DBD}"/>
              </a:ext>
            </a:extLst>
          </p:cNvPr>
          <p:cNvSpPr>
            <a:spLocks noGrp="1"/>
          </p:cNvSpPr>
          <p:nvPr>
            <p:ph type="title"/>
          </p:nvPr>
        </p:nvSpPr>
        <p:spPr>
          <a:xfrm>
            <a:off x="838200" y="838134"/>
            <a:ext cx="10515600" cy="807786"/>
          </a:xfrm>
        </p:spPr>
        <p:txBody>
          <a:bodyPr>
            <a:normAutofit/>
          </a:bodyPr>
          <a:lstStyle/>
          <a:p>
            <a:pPr algn="ctr"/>
            <a:r>
              <a:rPr lang="en-US" sz="3600" b="1"/>
              <a:t>Goofy Kicking Donald Duck in Pennsylvania</a:t>
            </a:r>
          </a:p>
        </p:txBody>
      </p:sp>
      <p:sp>
        <p:nvSpPr>
          <p:cNvPr id="3" name="Content Placeholder 2">
            <a:extLst>
              <a:ext uri="{FF2B5EF4-FFF2-40B4-BE49-F238E27FC236}">
                <a16:creationId xmlns:a16="http://schemas.microsoft.com/office/drawing/2014/main" id="{44631E62-9FCD-9047-B09A-6FB4F8681FE8}"/>
              </a:ext>
            </a:extLst>
          </p:cNvPr>
          <p:cNvSpPr>
            <a:spLocks noGrp="1"/>
          </p:cNvSpPr>
          <p:nvPr>
            <p:ph idx="1"/>
          </p:nvPr>
        </p:nvSpPr>
        <p:spPr>
          <a:xfrm>
            <a:off x="838200" y="1862051"/>
            <a:ext cx="10962590" cy="4314912"/>
          </a:xfrm>
        </p:spPr>
        <p:txBody>
          <a:bodyPr>
            <a:normAutofit/>
          </a:bodyPr>
          <a:lstStyle/>
          <a:p>
            <a:pPr marL="0" indent="0" fontAlgn="base">
              <a:buNone/>
            </a:pPr>
            <a:r>
              <a:rPr lang="en-US" sz="2000" b="1"/>
              <a:t>Republicans in Pennsylvania found every conservative voting area around Philadelphia and drew this district that cuts parts of 5 counties and 26 municipalities. </a:t>
            </a:r>
          </a:p>
          <a:p>
            <a:pPr marL="411480" fontAlgn="base"/>
            <a:r>
              <a:rPr lang="en-US" sz="1800"/>
              <a:t>Where </a:t>
            </a:r>
            <a:r>
              <a:rPr lang="en-US" sz="1800" err="1"/>
              <a:t>Goofy’s</a:t>
            </a:r>
            <a:r>
              <a:rPr lang="en-US" sz="1800"/>
              <a:t> head connects to his body, the district is only as wide as the parking lot at Creed’s Seafood and Steak. Where </a:t>
            </a:r>
            <a:r>
              <a:rPr lang="en-US" sz="1800" err="1"/>
              <a:t>Goofy’s</a:t>
            </a:r>
            <a:r>
              <a:rPr lang="en-US" sz="1800"/>
              <a:t> foot contacts Donald Duck’s rump,  it is as wide as Brandywine Hospital. </a:t>
            </a:r>
          </a:p>
          <a:p>
            <a:pPr marL="411480" fontAlgn="base"/>
            <a:endParaRPr lang="en-US" sz="2000" b="1"/>
          </a:p>
          <a:p>
            <a:pPr marL="0" indent="0" fontAlgn="base">
              <a:buNone/>
            </a:pPr>
            <a:endParaRPr lang="en-US"/>
          </a:p>
        </p:txBody>
      </p:sp>
      <p:pic>
        <p:nvPicPr>
          <p:cNvPr id="7" name="Picture 6" descr="A close up of a map&#10;&#10;Description automatically generated">
            <a:extLst>
              <a:ext uri="{FF2B5EF4-FFF2-40B4-BE49-F238E27FC236}">
                <a16:creationId xmlns:a16="http://schemas.microsoft.com/office/drawing/2014/main" id="{1B483728-C49F-114F-BE32-45ED0BC2CE5E}"/>
              </a:ext>
            </a:extLst>
          </p:cNvPr>
          <p:cNvPicPr>
            <a:picLocks noChangeAspect="1"/>
          </p:cNvPicPr>
          <p:nvPr/>
        </p:nvPicPr>
        <p:blipFill>
          <a:blip r:embed="rId3"/>
          <a:stretch>
            <a:fillRect/>
          </a:stretch>
        </p:blipFill>
        <p:spPr>
          <a:xfrm>
            <a:off x="5955030" y="3491408"/>
            <a:ext cx="6236970" cy="2680793"/>
          </a:xfrm>
          <a:prstGeom prst="rect">
            <a:avLst/>
          </a:prstGeom>
        </p:spPr>
      </p:pic>
      <p:sp>
        <p:nvSpPr>
          <p:cNvPr id="8" name="TextBox 7">
            <a:extLst>
              <a:ext uri="{FF2B5EF4-FFF2-40B4-BE49-F238E27FC236}">
                <a16:creationId xmlns:a16="http://schemas.microsoft.com/office/drawing/2014/main" id="{C265FBF5-9FD7-6A42-9C95-5E1ACFB2F40C}"/>
              </a:ext>
            </a:extLst>
          </p:cNvPr>
          <p:cNvSpPr txBox="1"/>
          <p:nvPr/>
        </p:nvSpPr>
        <p:spPr>
          <a:xfrm>
            <a:off x="7382933" y="3429000"/>
            <a:ext cx="2564745" cy="400110"/>
          </a:xfrm>
          <a:prstGeom prst="rect">
            <a:avLst/>
          </a:prstGeom>
          <a:noFill/>
        </p:spPr>
        <p:txBody>
          <a:bodyPr wrap="square" rtlCol="0">
            <a:spAutoFit/>
          </a:bodyPr>
          <a:lstStyle/>
          <a:p>
            <a:r>
              <a:rPr lang="en-US" sz="2000" b="1"/>
              <a:t>Pennsylvania #7</a:t>
            </a:r>
          </a:p>
        </p:txBody>
      </p:sp>
      <p:pic>
        <p:nvPicPr>
          <p:cNvPr id="10" name="Picture 9" descr="A picture containing qr code&#10;&#10;Description automatically generated">
            <a:extLst>
              <a:ext uri="{FF2B5EF4-FFF2-40B4-BE49-F238E27FC236}">
                <a16:creationId xmlns:a16="http://schemas.microsoft.com/office/drawing/2014/main" id="{8493F664-C63B-F544-AAB9-19B1F80306A2}"/>
              </a:ext>
            </a:extLst>
          </p:cNvPr>
          <p:cNvPicPr>
            <a:picLocks noChangeAspect="1"/>
          </p:cNvPicPr>
          <p:nvPr/>
        </p:nvPicPr>
        <p:blipFill>
          <a:blip r:embed="rId4"/>
          <a:stretch>
            <a:fillRect/>
          </a:stretch>
        </p:blipFill>
        <p:spPr>
          <a:xfrm>
            <a:off x="0" y="0"/>
            <a:ext cx="2700338" cy="775726"/>
          </a:xfrm>
          <a:prstGeom prst="rect">
            <a:avLst/>
          </a:prstGeom>
        </p:spPr>
      </p:pic>
      <p:sp>
        <p:nvSpPr>
          <p:cNvPr id="4" name="Slide Number Placeholder 3">
            <a:extLst>
              <a:ext uri="{FF2B5EF4-FFF2-40B4-BE49-F238E27FC236}">
                <a16:creationId xmlns:a16="http://schemas.microsoft.com/office/drawing/2014/main" id="{E0ED6549-B94A-DD4B-872E-1830640EA4BA}"/>
              </a:ext>
            </a:extLst>
          </p:cNvPr>
          <p:cNvSpPr>
            <a:spLocks noGrp="1"/>
          </p:cNvSpPr>
          <p:nvPr>
            <p:ph type="sldNum" sz="quarter" idx="12"/>
          </p:nvPr>
        </p:nvSpPr>
        <p:spPr/>
        <p:txBody>
          <a:bodyPr/>
          <a:lstStyle/>
          <a:p>
            <a:fld id="{660C366F-479B-A64C-85B9-34544106605E}" type="slidenum">
              <a:rPr lang="en-US" smtClean="0"/>
              <a:t>9</a:t>
            </a:fld>
            <a:endParaRPr lang="en-US"/>
          </a:p>
        </p:txBody>
      </p:sp>
    </p:spTree>
    <p:extLst>
      <p:ext uri="{BB962C8B-B14F-4D97-AF65-F5344CB8AC3E}">
        <p14:creationId xmlns:p14="http://schemas.microsoft.com/office/powerpoint/2010/main" val="291549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30519</TotalTime>
  <Words>5824</Words>
  <Application>Microsoft Office PowerPoint</Application>
  <PresentationFormat>Widescreen</PresentationFormat>
  <Paragraphs>496</Paragraphs>
  <Slides>42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PowerPoint Presentation</vt:lpstr>
      <vt:lpstr>Redistricting becomes Gerrymandering</vt:lpstr>
      <vt:lpstr>Politicians Learn Their ABCs</vt:lpstr>
      <vt:lpstr>Impact Political Gerrymandering</vt:lpstr>
      <vt:lpstr>Elected Inmates Run the Political Asylum</vt:lpstr>
      <vt:lpstr>Redistricting Games</vt:lpstr>
      <vt:lpstr>The Game Is to Draw The Strangest Map </vt:lpstr>
      <vt:lpstr>Broken Wing Pterodactyl Lying Prostrate in Maryland</vt:lpstr>
      <vt:lpstr>Goofy Kicking Donald Duck in Pennsylvania</vt:lpstr>
      <vt:lpstr>The Artists in Ohio Also Like Ducks</vt:lpstr>
      <vt:lpstr>Texas is the Dragon State</vt:lpstr>
      <vt:lpstr>Packing Minorities in Michigan</vt:lpstr>
      <vt:lpstr>Earmuffs and Dragon Eating a Kangaroo</vt:lpstr>
      <vt:lpstr>Watch out for Snakes in the Bayou!</vt:lpstr>
      <vt:lpstr>Snakes in Florida are not just in the Everglades</vt:lpstr>
      <vt:lpstr>Cracking Democrats in Wisconsin</vt:lpstr>
      <vt:lpstr>Chutzpah in North Carolina</vt:lpstr>
      <vt:lpstr>Packing and Cracking in N.Y. City</vt:lpstr>
      <vt:lpstr>Kidnapping Is “Gangsta!”</vt:lpstr>
      <vt:lpstr>Gangsta in the Windy City!</vt:lpstr>
      <vt:lpstr>Sex With the Wrong Mistress Can Get You Kidnapped</vt:lpstr>
      <vt:lpstr>Hijacking-Snake By The Lake</vt:lpstr>
      <vt:lpstr>Hijacking in Illinois</vt:lpstr>
      <vt:lpstr>Buying Bespoke Districts</vt:lpstr>
      <vt:lpstr>Incumbent Frenemies</vt:lpstr>
      <vt:lpstr>Imprisoning Non-Voters</vt:lpstr>
      <vt:lpstr> End of One-Person-One-Vote</vt:lpstr>
      <vt:lpstr>Pennsylvania- Democracy Run AMOK</vt:lpstr>
      <vt:lpstr>Wisconsin- Democracy Run Amok</vt:lpstr>
      <vt:lpstr>Political Redistricting is not only Ugly----It is bad for our Democracy</vt:lpstr>
      <vt:lpstr>Political Redistricting Must Be Fixed Now</vt:lpstr>
      <vt:lpstr>The Supreme Court Won’t Act-Some State Courts Will</vt:lpstr>
      <vt:lpstr>States Have Different Processes for Redistricting</vt:lpstr>
      <vt:lpstr>Where We Stand Now-Common Cause</vt:lpstr>
      <vt:lpstr> States With Little or No Legislative Interference</vt:lpstr>
      <vt:lpstr>States With Independent Commissions with Legislative Approval</vt:lpstr>
      <vt:lpstr>Single Party Control Is The Biggest Risk</vt:lpstr>
      <vt:lpstr>States With Single Party Control </vt:lpstr>
      <vt:lpstr>Redistricting- Republicans &amp; Democrats in Different Worlds </vt:lpstr>
      <vt:lpstr>Both Parties like to Control Redistricting. </vt:lpstr>
      <vt:lpstr>Republicans are Just Better at Gerrymandering</vt:lpstr>
      <vt:lpstr>Act Now- or wait a Decade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siris</dc:creator>
  <cp:lastModifiedBy>M O</cp:lastModifiedBy>
  <cp:revision>434</cp:revision>
  <dcterms:created xsi:type="dcterms:W3CDTF">2020-03-29T18:06:46Z</dcterms:created>
  <dcterms:modified xsi:type="dcterms:W3CDTF">2021-03-25T01:04:29Z</dcterms:modified>
</cp:coreProperties>
</file>