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439" r:id="rId3"/>
    <p:sldId id="474" r:id="rId4"/>
    <p:sldId id="458" r:id="rId5"/>
    <p:sldId id="459" r:id="rId6"/>
    <p:sldId id="437" r:id="rId7"/>
    <p:sldId id="466" r:id="rId8"/>
    <p:sldId id="460" r:id="rId9"/>
    <p:sldId id="477" r:id="rId10"/>
    <p:sldId id="443" r:id="rId11"/>
    <p:sldId id="444" r:id="rId12"/>
    <p:sldId id="445" r:id="rId13"/>
    <p:sldId id="451" r:id="rId14"/>
    <p:sldId id="461" r:id="rId15"/>
    <p:sldId id="462" r:id="rId16"/>
    <p:sldId id="446" r:id="rId17"/>
    <p:sldId id="447" r:id="rId18"/>
    <p:sldId id="463" r:id="rId19"/>
    <p:sldId id="442" r:id="rId20"/>
    <p:sldId id="471" r:id="rId21"/>
    <p:sldId id="448" r:id="rId22"/>
    <p:sldId id="465" r:id="rId23"/>
    <p:sldId id="464" r:id="rId24"/>
    <p:sldId id="453" r:id="rId25"/>
    <p:sldId id="452" r:id="rId26"/>
    <p:sldId id="472" r:id="rId27"/>
    <p:sldId id="479" r:id="rId28"/>
    <p:sldId id="480" r:id="rId29"/>
    <p:sldId id="478" r:id="rId30"/>
    <p:sldId id="482" r:id="rId31"/>
    <p:sldId id="481" r:id="rId32"/>
    <p:sldId id="4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4621"/>
  </p:normalViewPr>
  <p:slideViewPr>
    <p:cSldViewPr snapToGrid="0" snapToObjects="1">
      <p:cViewPr varScale="1">
        <p:scale>
          <a:sx n="104" d="100"/>
          <a:sy n="104" d="100"/>
        </p:scale>
        <p:origin x="6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FC576-501A-0842-BE75-54E0D13BA182}" type="datetimeFigureOut">
              <a:rPr lang="en-US" smtClean="0"/>
              <a:t>9/30/20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05654-8709-0A4C-97E6-5E720506F9F7}" type="slidenum">
              <a:rPr lang="en-US" smtClean="0"/>
              <a:t>‹#›</a:t>
            </a:fld>
            <a:endParaRPr lang="en-US"/>
          </a:p>
        </p:txBody>
      </p:sp>
    </p:spTree>
    <p:extLst>
      <p:ext uri="{BB962C8B-B14F-4D97-AF65-F5344CB8AC3E}">
        <p14:creationId xmlns:p14="http://schemas.microsoft.com/office/powerpoint/2010/main" val="995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D7F9E0-840A-BE4A-86E1-4D35C2BD0079}" type="slidenum">
              <a:rPr lang="en-US" smtClean="0"/>
              <a:t>32</a:t>
            </a:fld>
            <a:endParaRPr lang="en-US"/>
          </a:p>
        </p:txBody>
      </p:sp>
    </p:spTree>
    <p:extLst>
      <p:ext uri="{BB962C8B-B14F-4D97-AF65-F5344CB8AC3E}">
        <p14:creationId xmlns:p14="http://schemas.microsoft.com/office/powerpoint/2010/main" val="248595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F2BD-2F94-FD4A-9B67-0D1F3D95D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FBD331-EFA9-374D-A698-E0AA1898A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9075E-293F-CC46-BD33-4E7B05C635F4}"/>
              </a:ext>
            </a:extLst>
          </p:cNvPr>
          <p:cNvSpPr>
            <a:spLocks noGrp="1"/>
          </p:cNvSpPr>
          <p:nvPr>
            <p:ph type="dt" sz="half" idx="10"/>
          </p:nvPr>
        </p:nvSpPr>
        <p:spPr/>
        <p:txBody>
          <a:bodyPr/>
          <a:lstStyle/>
          <a:p>
            <a:fld id="{106BE85C-5D7E-E649-AC20-3834BB4A8ED0}" type="datetime1">
              <a:rPr lang="en-US" smtClean="0"/>
              <a:t>9/30/20</a:t>
            </a:fld>
            <a:endParaRPr lang="en-US"/>
          </a:p>
        </p:txBody>
      </p:sp>
      <p:sp>
        <p:nvSpPr>
          <p:cNvPr id="5" name="Footer Placeholder 4">
            <a:extLst>
              <a:ext uri="{FF2B5EF4-FFF2-40B4-BE49-F238E27FC236}">
                <a16:creationId xmlns:a16="http://schemas.microsoft.com/office/drawing/2014/main" id="{C2AD518F-9045-F447-AD74-7656A8110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BBAFA-4D2A-974E-B439-B621F48DEBCB}"/>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31923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AC84-80DB-2049-AE89-35884F65C8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0CBE5-4862-5E42-B45A-41C950462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E640-1F13-2B40-8109-0E363B586F0C}"/>
              </a:ext>
            </a:extLst>
          </p:cNvPr>
          <p:cNvSpPr>
            <a:spLocks noGrp="1"/>
          </p:cNvSpPr>
          <p:nvPr>
            <p:ph type="dt" sz="half" idx="10"/>
          </p:nvPr>
        </p:nvSpPr>
        <p:spPr/>
        <p:txBody>
          <a:bodyPr/>
          <a:lstStyle/>
          <a:p>
            <a:fld id="{7E4237A3-EA67-1E4E-A2CD-586F57EDA56A}" type="datetime1">
              <a:rPr lang="en-US" smtClean="0"/>
              <a:t>9/30/20</a:t>
            </a:fld>
            <a:endParaRPr lang="en-US"/>
          </a:p>
        </p:txBody>
      </p:sp>
      <p:sp>
        <p:nvSpPr>
          <p:cNvPr id="5" name="Footer Placeholder 4">
            <a:extLst>
              <a:ext uri="{FF2B5EF4-FFF2-40B4-BE49-F238E27FC236}">
                <a16:creationId xmlns:a16="http://schemas.microsoft.com/office/drawing/2014/main" id="{16E42504-BFCB-B146-A0FF-3B0F4F042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7F22B-E508-CB41-8C07-21C060439C27}"/>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84605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3A505-B11D-B74B-A7E6-B382D9E35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8825-42F3-2C4B-B0B8-FD5AB7202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09F32-E870-1547-A0AF-F80AAB56DA77}"/>
              </a:ext>
            </a:extLst>
          </p:cNvPr>
          <p:cNvSpPr>
            <a:spLocks noGrp="1"/>
          </p:cNvSpPr>
          <p:nvPr>
            <p:ph type="dt" sz="half" idx="10"/>
          </p:nvPr>
        </p:nvSpPr>
        <p:spPr/>
        <p:txBody>
          <a:bodyPr/>
          <a:lstStyle/>
          <a:p>
            <a:fld id="{972202FD-A3DE-F04C-9063-606DA0DD0747}" type="datetime1">
              <a:rPr lang="en-US" smtClean="0"/>
              <a:t>9/30/20</a:t>
            </a:fld>
            <a:endParaRPr lang="en-US"/>
          </a:p>
        </p:txBody>
      </p:sp>
      <p:sp>
        <p:nvSpPr>
          <p:cNvPr id="5" name="Footer Placeholder 4">
            <a:extLst>
              <a:ext uri="{FF2B5EF4-FFF2-40B4-BE49-F238E27FC236}">
                <a16:creationId xmlns:a16="http://schemas.microsoft.com/office/drawing/2014/main" id="{A81FA5B0-B06E-3945-92A0-D751AE154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E9B72-822C-1645-8AC3-C0486F5B401E}"/>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244951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AC7F-1431-6248-9D79-1F5055233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3BD37-BB29-E94C-85D5-EA773F4E4B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C6770-1398-554C-959F-4DB316668B40}"/>
              </a:ext>
            </a:extLst>
          </p:cNvPr>
          <p:cNvSpPr>
            <a:spLocks noGrp="1"/>
          </p:cNvSpPr>
          <p:nvPr>
            <p:ph type="dt" sz="half" idx="10"/>
          </p:nvPr>
        </p:nvSpPr>
        <p:spPr/>
        <p:txBody>
          <a:bodyPr/>
          <a:lstStyle/>
          <a:p>
            <a:fld id="{FF5534E2-D694-954E-B2B6-296450711BDE}" type="datetime1">
              <a:rPr lang="en-US" smtClean="0"/>
              <a:t>9/30/20</a:t>
            </a:fld>
            <a:endParaRPr lang="en-US"/>
          </a:p>
        </p:txBody>
      </p:sp>
      <p:sp>
        <p:nvSpPr>
          <p:cNvPr id="5" name="Footer Placeholder 4">
            <a:extLst>
              <a:ext uri="{FF2B5EF4-FFF2-40B4-BE49-F238E27FC236}">
                <a16:creationId xmlns:a16="http://schemas.microsoft.com/office/drawing/2014/main" id="{D5F5FC47-8C9C-3641-A8EE-8E2CC813F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A2BB0-BA68-8F46-A754-3599CE5A16EC}"/>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71278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6F9C-5504-4543-8EF5-2BADDFC9D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92F756-B0C0-E448-9487-58276D351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7141C-DCB1-6E41-8D40-FAC74E641145}"/>
              </a:ext>
            </a:extLst>
          </p:cNvPr>
          <p:cNvSpPr>
            <a:spLocks noGrp="1"/>
          </p:cNvSpPr>
          <p:nvPr>
            <p:ph type="dt" sz="half" idx="10"/>
          </p:nvPr>
        </p:nvSpPr>
        <p:spPr/>
        <p:txBody>
          <a:bodyPr/>
          <a:lstStyle/>
          <a:p>
            <a:fld id="{F75CF91B-E01D-224A-85DF-5C36EACE764A}" type="datetime1">
              <a:rPr lang="en-US" smtClean="0"/>
              <a:t>9/30/20</a:t>
            </a:fld>
            <a:endParaRPr lang="en-US"/>
          </a:p>
        </p:txBody>
      </p:sp>
      <p:sp>
        <p:nvSpPr>
          <p:cNvPr id="5" name="Footer Placeholder 4">
            <a:extLst>
              <a:ext uri="{FF2B5EF4-FFF2-40B4-BE49-F238E27FC236}">
                <a16:creationId xmlns:a16="http://schemas.microsoft.com/office/drawing/2014/main" id="{245ABC8D-D7F6-484F-984B-9A8019B17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0FCD-2F1D-2548-A95F-EBBB744A1C41}"/>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144767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C922-F90B-2F49-A681-CAEE30D52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C2699-EE42-624D-A728-CEC5D16AC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9494-EE92-7647-AD30-56B0BBA13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C980CA-69CF-1145-8F95-06CC80B379A3}"/>
              </a:ext>
            </a:extLst>
          </p:cNvPr>
          <p:cNvSpPr>
            <a:spLocks noGrp="1"/>
          </p:cNvSpPr>
          <p:nvPr>
            <p:ph type="dt" sz="half" idx="10"/>
          </p:nvPr>
        </p:nvSpPr>
        <p:spPr/>
        <p:txBody>
          <a:bodyPr/>
          <a:lstStyle/>
          <a:p>
            <a:fld id="{3FFD3A47-FFEE-E04D-9C16-443A40A30EC2}" type="datetime1">
              <a:rPr lang="en-US" smtClean="0"/>
              <a:t>9/30/20</a:t>
            </a:fld>
            <a:endParaRPr lang="en-US"/>
          </a:p>
        </p:txBody>
      </p:sp>
      <p:sp>
        <p:nvSpPr>
          <p:cNvPr id="6" name="Footer Placeholder 5">
            <a:extLst>
              <a:ext uri="{FF2B5EF4-FFF2-40B4-BE49-F238E27FC236}">
                <a16:creationId xmlns:a16="http://schemas.microsoft.com/office/drawing/2014/main" id="{580A5D12-4040-EB48-B615-304FFE25B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EA464-F390-334E-84F9-9B71E77845A2}"/>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263674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CAB4-9D04-FA4C-92F3-DB554659D9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0F3BF0-EF38-5B46-8EE3-8D5910128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112509-8425-2C4B-801D-FB43492EC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65FF4-F3D8-5A41-A513-48D7D995D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4927F-5C9A-9B40-AAC1-8BEF7F881E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5446E-2D2A-4A49-834A-F30A9FE3553D}"/>
              </a:ext>
            </a:extLst>
          </p:cNvPr>
          <p:cNvSpPr>
            <a:spLocks noGrp="1"/>
          </p:cNvSpPr>
          <p:nvPr>
            <p:ph type="dt" sz="half" idx="10"/>
          </p:nvPr>
        </p:nvSpPr>
        <p:spPr/>
        <p:txBody>
          <a:bodyPr/>
          <a:lstStyle/>
          <a:p>
            <a:fld id="{A2580DA2-4995-B14E-958F-57DF372C7F5E}" type="datetime1">
              <a:rPr lang="en-US" smtClean="0"/>
              <a:t>9/30/20</a:t>
            </a:fld>
            <a:endParaRPr lang="en-US"/>
          </a:p>
        </p:txBody>
      </p:sp>
      <p:sp>
        <p:nvSpPr>
          <p:cNvPr id="8" name="Footer Placeholder 7">
            <a:extLst>
              <a:ext uri="{FF2B5EF4-FFF2-40B4-BE49-F238E27FC236}">
                <a16:creationId xmlns:a16="http://schemas.microsoft.com/office/drawing/2014/main" id="{887D86D1-8F1D-D242-A334-A01453F3C9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4B914-0014-8C48-B3AF-BF1A1F227CD5}"/>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149843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E05-16C3-174A-B90F-3AC767835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40C63-CE02-0C49-9430-C7F760B46471}"/>
              </a:ext>
            </a:extLst>
          </p:cNvPr>
          <p:cNvSpPr>
            <a:spLocks noGrp="1"/>
          </p:cNvSpPr>
          <p:nvPr>
            <p:ph type="dt" sz="half" idx="10"/>
          </p:nvPr>
        </p:nvSpPr>
        <p:spPr/>
        <p:txBody>
          <a:bodyPr/>
          <a:lstStyle/>
          <a:p>
            <a:fld id="{4F9EA616-A4A3-BB4A-8FE4-817EACCAF8EC}" type="datetime1">
              <a:rPr lang="en-US" smtClean="0"/>
              <a:t>9/30/20</a:t>
            </a:fld>
            <a:endParaRPr lang="en-US"/>
          </a:p>
        </p:txBody>
      </p:sp>
      <p:sp>
        <p:nvSpPr>
          <p:cNvPr id="4" name="Footer Placeholder 3">
            <a:extLst>
              <a:ext uri="{FF2B5EF4-FFF2-40B4-BE49-F238E27FC236}">
                <a16:creationId xmlns:a16="http://schemas.microsoft.com/office/drawing/2014/main" id="{750A4FB0-565C-8540-9314-C4DF27D18E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E003A2-F64A-2640-A957-755F6EB621EC}"/>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1473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DDEC4-71ED-0C45-8FFF-492156B28AC3}"/>
              </a:ext>
            </a:extLst>
          </p:cNvPr>
          <p:cNvSpPr>
            <a:spLocks noGrp="1"/>
          </p:cNvSpPr>
          <p:nvPr>
            <p:ph type="dt" sz="half" idx="10"/>
          </p:nvPr>
        </p:nvSpPr>
        <p:spPr/>
        <p:txBody>
          <a:bodyPr/>
          <a:lstStyle/>
          <a:p>
            <a:fld id="{21CB677F-2C61-EB44-A859-BBE4AA698B7C}" type="datetime1">
              <a:rPr lang="en-US" smtClean="0"/>
              <a:t>9/30/20</a:t>
            </a:fld>
            <a:endParaRPr lang="en-US"/>
          </a:p>
        </p:txBody>
      </p:sp>
      <p:sp>
        <p:nvSpPr>
          <p:cNvPr id="3" name="Footer Placeholder 2">
            <a:extLst>
              <a:ext uri="{FF2B5EF4-FFF2-40B4-BE49-F238E27FC236}">
                <a16:creationId xmlns:a16="http://schemas.microsoft.com/office/drawing/2014/main" id="{E0E28A68-8818-B94E-BD7C-BE1B9C61A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FD4EE2-CD6E-3B4C-92C4-643B133E7082}"/>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14250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0344-BD09-1043-8484-C853C6346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E9623-5DFC-A340-9DBE-C261F2B02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F0E23-DB44-5047-BF5E-FE8BED883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A78F7-24D3-9B42-AED1-576EF4873A6C}"/>
              </a:ext>
            </a:extLst>
          </p:cNvPr>
          <p:cNvSpPr>
            <a:spLocks noGrp="1"/>
          </p:cNvSpPr>
          <p:nvPr>
            <p:ph type="dt" sz="half" idx="10"/>
          </p:nvPr>
        </p:nvSpPr>
        <p:spPr/>
        <p:txBody>
          <a:bodyPr/>
          <a:lstStyle/>
          <a:p>
            <a:fld id="{9A7EF910-E1A6-7046-BFA0-48F7452690F4}" type="datetime1">
              <a:rPr lang="en-US" smtClean="0"/>
              <a:t>9/30/20</a:t>
            </a:fld>
            <a:endParaRPr lang="en-US"/>
          </a:p>
        </p:txBody>
      </p:sp>
      <p:sp>
        <p:nvSpPr>
          <p:cNvPr id="6" name="Footer Placeholder 5">
            <a:extLst>
              <a:ext uri="{FF2B5EF4-FFF2-40B4-BE49-F238E27FC236}">
                <a16:creationId xmlns:a16="http://schemas.microsoft.com/office/drawing/2014/main" id="{06952E7E-C627-6846-A4FD-C0A0588B0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1FF46-8C0C-EF42-B5BA-0CBC44886699}"/>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4007319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2E0B-F44D-3841-B6E5-471FFA77D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62BF3-1E49-AF45-83A0-243C3C6C4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94F7C-7430-BC4A-9CA5-05F3113A7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B5D89-28FB-5A46-B4DF-B9A4514B4EF6}"/>
              </a:ext>
            </a:extLst>
          </p:cNvPr>
          <p:cNvSpPr>
            <a:spLocks noGrp="1"/>
          </p:cNvSpPr>
          <p:nvPr>
            <p:ph type="dt" sz="half" idx="10"/>
          </p:nvPr>
        </p:nvSpPr>
        <p:spPr/>
        <p:txBody>
          <a:bodyPr/>
          <a:lstStyle/>
          <a:p>
            <a:fld id="{A47FF930-BC66-EF49-9870-8E0957AB8505}" type="datetime1">
              <a:rPr lang="en-US" smtClean="0"/>
              <a:t>9/30/20</a:t>
            </a:fld>
            <a:endParaRPr lang="en-US"/>
          </a:p>
        </p:txBody>
      </p:sp>
      <p:sp>
        <p:nvSpPr>
          <p:cNvPr id="6" name="Footer Placeholder 5">
            <a:extLst>
              <a:ext uri="{FF2B5EF4-FFF2-40B4-BE49-F238E27FC236}">
                <a16:creationId xmlns:a16="http://schemas.microsoft.com/office/drawing/2014/main" id="{36D2A913-375F-2B4A-9506-C9B44E91B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67C47-EC38-6E44-B36E-8787F4091491}"/>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40048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D5CC7-9FBE-7146-93EC-BC2770F1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EF0E6-83B0-8D4C-BA67-01D18F4ED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8D74C-749B-8840-AE17-904E292E3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6DF06-C20D-EC4A-BF7C-7C4DCFF4E709}" type="datetime1">
              <a:rPr lang="en-US" smtClean="0"/>
              <a:t>9/30/20</a:t>
            </a:fld>
            <a:endParaRPr lang="en-US"/>
          </a:p>
        </p:txBody>
      </p:sp>
      <p:sp>
        <p:nvSpPr>
          <p:cNvPr id="5" name="Footer Placeholder 4">
            <a:extLst>
              <a:ext uri="{FF2B5EF4-FFF2-40B4-BE49-F238E27FC236}">
                <a16:creationId xmlns:a16="http://schemas.microsoft.com/office/drawing/2014/main" id="{6D5BC54E-2132-5F47-883E-8D619C721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B3B11C-E381-004D-AA7C-505D2410A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23C6-A768-4C4D-8D6D-6E345292356B}" type="slidenum">
              <a:rPr lang="en-US" smtClean="0"/>
              <a:t>‹#›</a:t>
            </a:fld>
            <a:endParaRPr lang="en-US"/>
          </a:p>
        </p:txBody>
      </p:sp>
    </p:spTree>
    <p:extLst>
      <p:ext uri="{BB962C8B-B14F-4D97-AF65-F5344CB8AC3E}">
        <p14:creationId xmlns:p14="http://schemas.microsoft.com/office/powerpoint/2010/main" val="221439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eg"/><Relationship Id="rId7" Type="http://schemas.openxmlformats.org/officeDocument/2006/relationships/hyperlink" Target="about:blan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about:blank" TargetMode="External"/><Relationship Id="rId5" Type="http://schemas.openxmlformats.org/officeDocument/2006/relationships/image" Target="../media/image11.jpeg"/><Relationship Id="rId4" Type="http://schemas.openxmlformats.org/officeDocument/2006/relationships/image" Target="about:blank" TargetMode="External"/><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g"/><Relationship Id="rId7" Type="http://schemas.openxmlformats.org/officeDocument/2006/relationships/image" Target="about:blan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about:blank" TargetMode="External"/><Relationship Id="rId10" Type="http://schemas.openxmlformats.org/officeDocument/2006/relationships/image" Target="../media/image20.jpeg"/><Relationship Id="rId4" Type="http://schemas.openxmlformats.org/officeDocument/2006/relationships/image" Target="../media/image17.jpeg"/><Relationship Id="rId9" Type="http://schemas.openxmlformats.org/officeDocument/2006/relationships/image" Target="about:bla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about:blank" TargetMode="External"/><Relationship Id="rId5" Type="http://schemas.openxmlformats.org/officeDocument/2006/relationships/image" Target="../media/image5.png"/><Relationship Id="rId4" Type="http://schemas.openxmlformats.org/officeDocument/2006/relationships/image" Target="about:blan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EFE1729D-5F39-4C44-9E85-83B4B7D03058}"/>
              </a:ext>
            </a:extLst>
          </p:cNvPr>
          <p:cNvSpPr>
            <a:spLocks noGrp="1"/>
          </p:cNvSpPr>
          <p:nvPr>
            <p:ph type="ctrTitle"/>
          </p:nvPr>
        </p:nvSpPr>
        <p:spPr>
          <a:xfrm>
            <a:off x="755904" y="4494130"/>
            <a:ext cx="10640754" cy="775845"/>
          </a:xfrm>
        </p:spPr>
        <p:txBody>
          <a:bodyPr anchor="b">
            <a:noAutofit/>
          </a:bodyPr>
          <a:lstStyle/>
          <a:p>
            <a:r>
              <a:rPr lang="en-US" sz="4000" b="1" i="1" dirty="0">
                <a:solidFill>
                  <a:srgbClr val="FFFFFF"/>
                </a:solidFill>
              </a:rPr>
              <a:t>HOW TO AVOID A BLACK SWAN IN 2020</a:t>
            </a:r>
          </a:p>
        </p:txBody>
      </p:sp>
      <p:pic>
        <p:nvPicPr>
          <p:cNvPr id="16" name="Picture 15">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7050F283-DDA3-024E-BB6D-7BB9BA3692FC}"/>
              </a:ext>
            </a:extLst>
          </p:cNvPr>
          <p:cNvSpPr>
            <a:spLocks noGrp="1"/>
          </p:cNvSpPr>
          <p:nvPr>
            <p:ph type="subTitle" idx="1"/>
          </p:nvPr>
        </p:nvSpPr>
        <p:spPr>
          <a:xfrm>
            <a:off x="1514122" y="5265889"/>
            <a:ext cx="9163757" cy="450447"/>
          </a:xfrm>
        </p:spPr>
        <p:txBody>
          <a:bodyPr anchor="ctr">
            <a:normAutofit/>
          </a:bodyPr>
          <a:lstStyle/>
          <a:p>
            <a:br>
              <a:rPr lang="en-US" sz="1300" b="1" dirty="0">
                <a:solidFill>
                  <a:srgbClr val="FFFFFF"/>
                </a:solidFill>
              </a:rPr>
            </a:br>
            <a:endParaRPr lang="en-US" sz="1300" dirty="0">
              <a:solidFill>
                <a:srgbClr val="FFFFFF"/>
              </a:solidFill>
            </a:endParaRPr>
          </a:p>
        </p:txBody>
      </p:sp>
      <p:pic>
        <p:nvPicPr>
          <p:cNvPr id="5" name="Picture 1" descr="page1image3637307008">
            <a:extLst>
              <a:ext uri="{FF2B5EF4-FFF2-40B4-BE49-F238E27FC236}">
                <a16:creationId xmlns:a16="http://schemas.microsoft.com/office/drawing/2014/main" id="{91488F8E-D038-014A-9CAD-4DC4BE8DB0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904" y="418253"/>
            <a:ext cx="10025428" cy="19858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8E394B-D66D-7B46-9D2E-DD75FB6D1586}"/>
              </a:ext>
            </a:extLst>
          </p:cNvPr>
          <p:cNvSpPr>
            <a:spLocks noGrp="1"/>
          </p:cNvSpPr>
          <p:nvPr>
            <p:ph type="sldNum" sz="quarter" idx="12"/>
          </p:nvPr>
        </p:nvSpPr>
        <p:spPr>
          <a:xfrm>
            <a:off x="10825930" y="6223702"/>
            <a:ext cx="570728" cy="314067"/>
          </a:xfrm>
        </p:spPr>
        <p:txBody>
          <a:bodyPr>
            <a:normAutofit/>
          </a:bodyPr>
          <a:lstStyle/>
          <a:p>
            <a:pPr>
              <a:spcAft>
                <a:spcPts val="600"/>
              </a:spcAft>
            </a:pPr>
            <a:fld id="{BADB2036-7A71-F340-918E-157FC512CA35}" type="slidenum">
              <a:rPr lang="en-US" sz="1100">
                <a:solidFill>
                  <a:srgbClr val="898989"/>
                </a:solidFill>
              </a:rPr>
              <a:pPr>
                <a:spcAft>
                  <a:spcPts val="600"/>
                </a:spcAft>
              </a:pPr>
              <a:t>1</a:t>
            </a:fld>
            <a:endParaRPr lang="en-US" sz="1100" dirty="0">
              <a:solidFill>
                <a:srgbClr val="898989"/>
              </a:solidFill>
            </a:endParaRPr>
          </a:p>
        </p:txBody>
      </p:sp>
      <p:pic>
        <p:nvPicPr>
          <p:cNvPr id="11" name="Picture 10" descr="A swan swimming in a body of water&#10;&#10;Description automatically generated">
            <a:extLst>
              <a:ext uri="{FF2B5EF4-FFF2-40B4-BE49-F238E27FC236}">
                <a16:creationId xmlns:a16="http://schemas.microsoft.com/office/drawing/2014/main" id="{DAE60C14-925C-F343-B240-E4BFEE28F461}"/>
              </a:ext>
            </a:extLst>
          </p:cNvPr>
          <p:cNvPicPr/>
          <p:nvPr/>
        </p:nvPicPr>
        <p:blipFill>
          <a:blip r:embed="rId4">
            <a:extLst>
              <a:ext uri="{28A0092B-C50C-407E-A947-70E740481C1C}">
                <a14:useLocalDpi xmlns:a14="http://schemas.microsoft.com/office/drawing/2010/main" val="0"/>
              </a:ext>
            </a:extLst>
          </a:blip>
          <a:stretch>
            <a:fillRect/>
          </a:stretch>
        </p:blipFill>
        <p:spPr>
          <a:xfrm>
            <a:off x="4404360" y="2579524"/>
            <a:ext cx="3985260" cy="1203959"/>
          </a:xfrm>
          <a:prstGeom prst="rect">
            <a:avLst/>
          </a:prstGeom>
        </p:spPr>
      </p:pic>
    </p:spTree>
    <p:extLst>
      <p:ext uri="{BB962C8B-B14F-4D97-AF65-F5344CB8AC3E}">
        <p14:creationId xmlns:p14="http://schemas.microsoft.com/office/powerpoint/2010/main" val="304624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Supreme Court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400" b="1" dirty="0"/>
              <a:t>Dec 21:</a:t>
            </a:r>
          </a:p>
          <a:p>
            <a:r>
              <a:rPr lang="en-US" sz="2000" b="1" dirty="0"/>
              <a:t>The Supreme Court refuses to rule on the legitimacy of the competing slates, claiming that the election rules have been determined by the 12</a:t>
            </a:r>
            <a:r>
              <a:rPr lang="en-US" sz="2000" b="1" baseline="30000" dirty="0"/>
              <a:t>th</a:t>
            </a:r>
            <a:r>
              <a:rPr lang="en-US" sz="2000" b="1" dirty="0"/>
              <a:t> and 20</a:t>
            </a:r>
            <a:r>
              <a:rPr lang="en-US" sz="2000" b="1" baseline="30000" dirty="0"/>
              <a:t>th</a:t>
            </a:r>
            <a:r>
              <a:rPr lang="en-US" sz="2000" b="1" dirty="0"/>
              <a:t> Amendments.</a:t>
            </a:r>
          </a:p>
          <a:p>
            <a:pPr lvl="1"/>
            <a:r>
              <a:rPr lang="en-US" sz="1800" dirty="0"/>
              <a:t>If you don’t know the 12</a:t>
            </a:r>
            <a:r>
              <a:rPr lang="en-US" sz="1800" baseline="30000" dirty="0"/>
              <a:t>th</a:t>
            </a:r>
            <a:r>
              <a:rPr lang="en-US" sz="1800" dirty="0"/>
              <a:t> Amendment, it was ratified in 1804</a:t>
            </a:r>
            <a:r>
              <a:rPr lang="en-US" sz="1800" i="1" dirty="0"/>
              <a:t> </a:t>
            </a:r>
            <a:r>
              <a:rPr lang="en-US" sz="1800" dirty="0"/>
              <a:t>after the deadlocked election of 1800. Alexander Hamilton’s intervention after the 35</a:t>
            </a:r>
            <a:r>
              <a:rPr lang="en-US" sz="1800" baseline="30000" dirty="0"/>
              <a:t>th</a:t>
            </a:r>
            <a:r>
              <a:rPr lang="en-US" sz="1800" dirty="0"/>
              <a:t> ballot, led to Jefferson’s election- and ultimately to the duel with Aaron Burr that killed Hamilton. Hopefully no one, especially one of the candidates, will be killed in duels over this election, because the </a:t>
            </a:r>
            <a:r>
              <a:rPr lang="en-US" sz="1800" b="1" dirty="0"/>
              <a:t>U.S. Constitution does not have any clear rules for succession if a candidate dies before Congress has approved the vote of the Electoral College.</a:t>
            </a:r>
          </a:p>
          <a:p>
            <a:pPr marL="0" indent="0">
              <a:buNone/>
            </a:pPr>
            <a:r>
              <a:rPr lang="en-US" sz="2000" b="1" dirty="0"/>
              <a:t>Dec. 23: </a:t>
            </a:r>
          </a:p>
          <a:p>
            <a:r>
              <a:rPr lang="en-US" sz="2000" b="1" dirty="0"/>
              <a:t>Votes are sent to the President of the Senate, Mike Pence.</a:t>
            </a:r>
          </a:p>
          <a:p>
            <a:pPr marL="0" indent="0">
              <a:buNone/>
            </a:pPr>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10</a:t>
            </a:fld>
            <a:endParaRPr lang="en-US" dirty="0"/>
          </a:p>
        </p:txBody>
      </p:sp>
    </p:spTree>
    <p:extLst>
      <p:ext uri="{BB962C8B-B14F-4D97-AF65-F5344CB8AC3E}">
        <p14:creationId xmlns:p14="http://schemas.microsoft.com/office/powerpoint/2010/main" val="47259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Joint Session of Congress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000" b="1" dirty="0"/>
              <a:t>Jan. 3, 2021: </a:t>
            </a:r>
          </a:p>
          <a:p>
            <a:pPr marL="0" indent="0">
              <a:buNone/>
            </a:pPr>
            <a:r>
              <a:rPr lang="en-US" sz="2000" b="1" dirty="0"/>
              <a:t>The New Congress takes office. </a:t>
            </a:r>
          </a:p>
          <a:p>
            <a:r>
              <a:rPr lang="en-US" sz="1800" dirty="0"/>
              <a:t>Senate races in Georgia (2), Texas, Kentucky, Iowa, Alabama, Arizona, South Carolina, Michigan, Maine</a:t>
            </a:r>
            <a:r>
              <a:rPr lang="en-US" sz="1800"/>
              <a:t>, and </a:t>
            </a:r>
            <a:r>
              <a:rPr lang="en-US" sz="1800" dirty="0"/>
              <a:t>Montana are still being challenged giving </a:t>
            </a:r>
            <a:r>
              <a:rPr lang="en-US" sz="1800"/>
              <a:t>Republicans 41 </a:t>
            </a:r>
            <a:r>
              <a:rPr lang="en-US" sz="1800" dirty="0"/>
              <a:t>seats and Democrats 45 seats.</a:t>
            </a:r>
          </a:p>
          <a:p>
            <a:r>
              <a:rPr lang="en-US" sz="1800" dirty="0"/>
              <a:t>Under the 17</a:t>
            </a:r>
            <a:r>
              <a:rPr lang="en-US" sz="1800" baseline="30000" dirty="0"/>
              <a:t>th</a:t>
            </a:r>
            <a:r>
              <a:rPr lang="en-US" sz="1800" dirty="0"/>
              <a:t> Amendment, Governors in Montana. Iowa, Arizona, Texas, Alabama, Iowa, South Carolina, and Georgia appoint Republicans to temporarily fill the Senate seats. Governors of Michigan Maine, and Kentucky appoint Democrats. </a:t>
            </a:r>
          </a:p>
          <a:p>
            <a:pPr lvl="1"/>
            <a:r>
              <a:rPr lang="en-US" sz="1600" dirty="0"/>
              <a:t>Mitch McConnell is no longer majority leader.</a:t>
            </a:r>
          </a:p>
          <a:p>
            <a:r>
              <a:rPr lang="en-US" sz="1800" dirty="0"/>
              <a:t>Republicans have a 51-47 majority </a:t>
            </a:r>
          </a:p>
          <a:p>
            <a:r>
              <a:rPr lang="en-US" sz="1800" dirty="0"/>
              <a:t>Democrats challenge the appointment of the Republican Senators by their states’ Republican governors.</a:t>
            </a:r>
          </a:p>
          <a:p>
            <a:r>
              <a:rPr lang="en-US" sz="1800" dirty="0"/>
              <a:t>Democrats retain control of the House. </a:t>
            </a:r>
          </a:p>
          <a:p>
            <a:pPr lvl="1"/>
            <a:r>
              <a:rPr lang="en-US" sz="1800" dirty="0"/>
              <a:t>Unlike the Senate, vacancies in the House can only be filled by special elections.</a:t>
            </a:r>
          </a:p>
          <a:p>
            <a:pPr lvl="1"/>
            <a:r>
              <a:rPr lang="en-US" sz="1800" dirty="0"/>
              <a:t>94 seats are vacant. </a:t>
            </a:r>
          </a:p>
          <a:p>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11</a:t>
            </a:fld>
            <a:endParaRPr lang="en-US" dirty="0"/>
          </a:p>
        </p:txBody>
      </p:sp>
      <p:sp>
        <p:nvSpPr>
          <p:cNvPr id="5" name="TextBox 4">
            <a:extLst>
              <a:ext uri="{FF2B5EF4-FFF2-40B4-BE49-F238E27FC236}">
                <a16:creationId xmlns:a16="http://schemas.microsoft.com/office/drawing/2014/main" id="{D680E2EF-A028-FA44-8BEB-F946875BAE29}"/>
              </a:ext>
            </a:extLst>
          </p:cNvPr>
          <p:cNvSpPr txBox="1"/>
          <p:nvPr/>
        </p:nvSpPr>
        <p:spPr>
          <a:xfrm>
            <a:off x="-2074127" y="366875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63453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Dispute Between Senate and House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000" b="1" dirty="0"/>
              <a:t>Jan. 6, 2021: 1:00 p.m.</a:t>
            </a:r>
          </a:p>
          <a:p>
            <a:pPr marL="0" indent="0">
              <a:buNone/>
            </a:pPr>
            <a:r>
              <a:rPr lang="en-US" sz="1800" dirty="0"/>
              <a:t>Mike Pence begins the count of the Electoral votes and announces that he has two sets of votes from 4 states, and that it is the responsibility of the Congress to adjudicate their validity. </a:t>
            </a:r>
          </a:p>
          <a:p>
            <a:pPr marL="0" indent="0">
              <a:buNone/>
            </a:pPr>
            <a:endParaRPr lang="en-US" sz="1800" dirty="0"/>
          </a:p>
          <a:p>
            <a:pPr marL="0" indent="0">
              <a:buNone/>
            </a:pPr>
            <a:r>
              <a:rPr lang="en-US" sz="1800" b="1" dirty="0"/>
              <a:t>4:00 P.M. </a:t>
            </a:r>
          </a:p>
          <a:p>
            <a:r>
              <a:rPr lang="en-US" sz="1800" dirty="0"/>
              <a:t>The two houses of Congress separate to consider the competing slates.</a:t>
            </a:r>
          </a:p>
          <a:p>
            <a:r>
              <a:rPr lang="en-US" sz="1800" b="1" dirty="0"/>
              <a:t>Republicans in the Senate approve the Trump slates, giving Donald Trump 294 electoral votes. </a:t>
            </a:r>
          </a:p>
          <a:p>
            <a:r>
              <a:rPr lang="en-US" sz="1800" b="1" dirty="0"/>
              <a:t>Democrats in the House of Representatives approve the Biden slates, giving Biden 305 electoral votes. </a:t>
            </a:r>
          </a:p>
          <a:p>
            <a:r>
              <a:rPr lang="en-US" sz="1800" dirty="0"/>
              <a:t>Both parties immediately challenge results in Federal court. </a:t>
            </a:r>
          </a:p>
          <a:p>
            <a:r>
              <a:rPr lang="en-US" sz="1800" dirty="0"/>
              <a:t>The House of Representatives resolves to not invite the Senate back into its chambers for continuing the count until the issues related to the disputed states are resolved. </a:t>
            </a:r>
          </a:p>
          <a:p>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12</a:t>
            </a:fld>
            <a:endParaRPr lang="en-US" dirty="0"/>
          </a:p>
        </p:txBody>
      </p:sp>
    </p:spTree>
    <p:extLst>
      <p:ext uri="{BB962C8B-B14F-4D97-AF65-F5344CB8AC3E}">
        <p14:creationId xmlns:p14="http://schemas.microsoft.com/office/powerpoint/2010/main" val="395298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12</a:t>
            </a:r>
            <a:r>
              <a:rPr lang="en-US" sz="4000" b="1" i="1" baseline="30000" dirty="0"/>
              <a:t>th</a:t>
            </a:r>
            <a:r>
              <a:rPr lang="en-US" sz="4000" b="1" i="1" dirty="0"/>
              <a:t> Amendment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lnSpcReduction="10000"/>
          </a:bodyPr>
          <a:lstStyle/>
          <a:p>
            <a:pPr marL="0" indent="0">
              <a:buNone/>
            </a:pPr>
            <a:r>
              <a:rPr lang="en-US" sz="2000" b="1" dirty="0"/>
              <a:t>Jan. 6, 2021: 1:00 P.M.</a:t>
            </a:r>
          </a:p>
          <a:p>
            <a:r>
              <a:rPr lang="en-US" sz="1800" dirty="0"/>
              <a:t>With a conflict between the House and the Senate, Mike Pence instructs the House to select a President according to the rules of 12</a:t>
            </a:r>
            <a:r>
              <a:rPr lang="en-US" sz="1800" baseline="30000" dirty="0"/>
              <a:t>TH</a:t>
            </a:r>
            <a:r>
              <a:rPr lang="en-US" sz="1800" dirty="0"/>
              <a:t> Amendment which states, </a:t>
            </a:r>
          </a:p>
          <a:p>
            <a:pPr lvl="1"/>
            <a:r>
              <a:rPr lang="en-US" sz="1800" i="1" dirty="0"/>
              <a:t>If no person have such majority, then from the persons having the highest numbers… the House of Representatives shall choose immediately, by ballot, the President. But in choosing the President, the votes shall be taken by states, </a:t>
            </a:r>
            <a:r>
              <a:rPr lang="en-US" sz="1800" b="1" i="1" dirty="0"/>
              <a:t>the representation from each state having one vote; </a:t>
            </a:r>
            <a:r>
              <a:rPr lang="en-US" sz="1800" i="1" dirty="0"/>
              <a:t>a quorum for this purpose shall consist of a member or members from two-thirds of the states, and a majority of all the states shall be necessary to a choice.</a:t>
            </a:r>
          </a:p>
          <a:p>
            <a:pPr marL="228600" lvl="1"/>
            <a:r>
              <a:rPr lang="en-US" sz="1800" dirty="0"/>
              <a:t>With each state having one vote, the Republicans are in the majority. </a:t>
            </a:r>
          </a:p>
          <a:p>
            <a:pPr marL="228600" lvl="1"/>
            <a:r>
              <a:rPr lang="en-US" sz="1800" dirty="0"/>
              <a:t>Republicans control 23 states. Democrats control 22. 5 States are either tied or, because of legal challenges, have no representation. </a:t>
            </a:r>
          </a:p>
          <a:p>
            <a:r>
              <a:rPr lang="en-US" sz="1800" dirty="0"/>
              <a:t>The 23 States controlled by Republicans vote to elect Donald Trump as President. </a:t>
            </a:r>
          </a:p>
          <a:p>
            <a:r>
              <a:rPr lang="en-US" sz="1800" dirty="0"/>
              <a:t>The 22 Democratic states do not vote, as to the 5 even or contested states. </a:t>
            </a:r>
          </a:p>
          <a:p>
            <a:r>
              <a:rPr lang="en-US" sz="1800" b="1" dirty="0"/>
              <a:t>With only 23 states voting, a majority of the states have not voted and as a result no decision is reached. </a:t>
            </a:r>
          </a:p>
          <a:p>
            <a:endParaRPr lang="en-US" sz="1800" b="1" dirty="0"/>
          </a:p>
          <a:p>
            <a:pPr algn="ctr"/>
            <a:r>
              <a:rPr lang="en-US" sz="1800" dirty="0"/>
              <a:t>Do financial markets react?</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13</a:t>
            </a:fld>
            <a:endParaRPr lang="en-US" dirty="0"/>
          </a:p>
        </p:txBody>
      </p:sp>
    </p:spTree>
    <p:extLst>
      <p:ext uri="{BB962C8B-B14F-4D97-AF65-F5344CB8AC3E}">
        <p14:creationId xmlns:p14="http://schemas.microsoft.com/office/powerpoint/2010/main" val="2710288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Nancy Pelosi President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6400800" cy="4842149"/>
          </a:xfrm>
        </p:spPr>
        <p:txBody>
          <a:bodyPr>
            <a:normAutofit/>
          </a:bodyPr>
          <a:lstStyle/>
          <a:p>
            <a:pPr marL="0" indent="0">
              <a:buNone/>
            </a:pPr>
            <a:r>
              <a:rPr lang="en-US" sz="2000" b="1" dirty="0"/>
              <a:t>Jan. 6, 2021</a:t>
            </a:r>
          </a:p>
          <a:p>
            <a:pPr marL="0" indent="0">
              <a:buNone/>
            </a:pPr>
            <a:r>
              <a:rPr lang="en-US" sz="2000" dirty="0"/>
              <a:t>With neither candidate able to secure a majority of the Electoral College, Speaker of the House, Nancy Pelosi, the third in line for the Presidency, declares that she will serve as President until the election is resolved.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14</a:t>
            </a:fld>
            <a:endParaRPr lang="en-US" dirty="0"/>
          </a:p>
        </p:txBody>
      </p:sp>
      <p:pic>
        <p:nvPicPr>
          <p:cNvPr id="7" name="Picture 6" descr="A person smiling for the camera&#10;&#10;Description automatically generated">
            <a:extLst>
              <a:ext uri="{FF2B5EF4-FFF2-40B4-BE49-F238E27FC236}">
                <a16:creationId xmlns:a16="http://schemas.microsoft.com/office/drawing/2014/main" id="{851B61AF-839E-2148-B9DC-FB1E12EA9406}"/>
              </a:ext>
            </a:extLst>
          </p:cNvPr>
          <p:cNvPicPr>
            <a:picLocks noChangeAspect="1"/>
          </p:cNvPicPr>
          <p:nvPr/>
        </p:nvPicPr>
        <p:blipFill>
          <a:blip r:embed="rId3"/>
          <a:stretch>
            <a:fillRect/>
          </a:stretch>
        </p:blipFill>
        <p:spPr>
          <a:xfrm>
            <a:off x="9700054" y="3277590"/>
            <a:ext cx="2491946" cy="2757450"/>
          </a:xfrm>
          <a:prstGeom prst="rect">
            <a:avLst/>
          </a:prstGeom>
        </p:spPr>
      </p:pic>
    </p:spTree>
    <p:extLst>
      <p:ext uri="{BB962C8B-B14F-4D97-AF65-F5344CB8AC3E}">
        <p14:creationId xmlns:p14="http://schemas.microsoft.com/office/powerpoint/2010/main" val="33629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Senate &amp; President Mike Pence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1" y="1690688"/>
            <a:ext cx="6339840" cy="4486275"/>
          </a:xfrm>
        </p:spPr>
        <p:txBody>
          <a:bodyPr>
            <a:normAutofit/>
          </a:bodyPr>
          <a:lstStyle/>
          <a:p>
            <a:pPr marL="0" indent="0">
              <a:buNone/>
            </a:pPr>
            <a:r>
              <a:rPr lang="en-US" sz="2000" b="1" dirty="0"/>
              <a:t>Jan. 6, 2021: </a:t>
            </a:r>
          </a:p>
          <a:p>
            <a:pPr marL="0" indent="0">
              <a:buNone/>
            </a:pPr>
            <a:r>
              <a:rPr lang="en-US" sz="2000" b="1" dirty="0"/>
              <a:t>The Senate meets. </a:t>
            </a:r>
          </a:p>
          <a:p>
            <a:r>
              <a:rPr lang="en-US" sz="1800" dirty="0"/>
              <a:t>With Republicans filling the disputed Senate seats from Georgia (2), Texas, Iowa, Alabama, Arizona, South Carolina, Michigan, and Montana, the Senate, under the 12</a:t>
            </a:r>
            <a:r>
              <a:rPr lang="en-US" sz="1800" baseline="30000" dirty="0"/>
              <a:t>th</a:t>
            </a:r>
            <a:r>
              <a:rPr lang="en-US" sz="1800" dirty="0"/>
              <a:t> Amendment of the Constitution, votes to elect Mike Pence as Vice President. </a:t>
            </a:r>
          </a:p>
          <a:p>
            <a:r>
              <a:rPr lang="en-US" sz="1800" dirty="0"/>
              <a:t>Democrats challenge the vote because many Senate elections are not yet resolved. </a:t>
            </a:r>
          </a:p>
          <a:p>
            <a:r>
              <a:rPr lang="en-US" sz="1800" dirty="0"/>
              <a:t>Since no President has been chosen by the Electoral College, Mike Pence declares that he will serve as President elect until the election is finalized. </a:t>
            </a:r>
          </a:p>
          <a:p>
            <a:endParaRPr lang="en-US" sz="1800" dirty="0"/>
          </a:p>
          <a:p>
            <a:pPr marL="0" indent="0">
              <a:buNone/>
            </a:pPr>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15</a:t>
            </a:fld>
            <a:endParaRPr lang="en-US" dirty="0"/>
          </a:p>
        </p:txBody>
      </p:sp>
      <p:sp>
        <p:nvSpPr>
          <p:cNvPr id="5" name="TextBox 4">
            <a:extLst>
              <a:ext uri="{FF2B5EF4-FFF2-40B4-BE49-F238E27FC236}">
                <a16:creationId xmlns:a16="http://schemas.microsoft.com/office/drawing/2014/main" id="{D680E2EF-A028-FA44-8BEB-F946875BAE29}"/>
              </a:ext>
            </a:extLst>
          </p:cNvPr>
          <p:cNvSpPr txBox="1"/>
          <p:nvPr/>
        </p:nvSpPr>
        <p:spPr>
          <a:xfrm>
            <a:off x="-2074127" y="3668751"/>
            <a:ext cx="184731" cy="369332"/>
          </a:xfrm>
          <a:prstGeom prst="rect">
            <a:avLst/>
          </a:prstGeom>
          <a:noFill/>
        </p:spPr>
        <p:txBody>
          <a:bodyPr wrap="none" rtlCol="0">
            <a:spAutoFit/>
          </a:bodyPr>
          <a:lstStyle/>
          <a:p>
            <a:endParaRPr lang="en-US" dirty="0"/>
          </a:p>
        </p:txBody>
      </p:sp>
      <p:pic>
        <p:nvPicPr>
          <p:cNvPr id="1057" name="Picture 33">
            <a:extLst>
              <a:ext uri="{FF2B5EF4-FFF2-40B4-BE49-F238E27FC236}">
                <a16:creationId xmlns:a16="http://schemas.microsoft.com/office/drawing/2014/main" id="{33219FFF-08D8-A348-A98F-199B9E5A3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053" y="2504795"/>
            <a:ext cx="2128293" cy="269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9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Disruption</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1800" b="1" dirty="0"/>
              <a:t>Jan 8, 2021</a:t>
            </a:r>
          </a:p>
          <a:p>
            <a:r>
              <a:rPr lang="en-US" sz="1800" dirty="0"/>
              <a:t>The Supreme Court again refuses to consider the results, claiming it is the responsibility of the Legislative Branch of government. </a:t>
            </a:r>
          </a:p>
          <a:p>
            <a:r>
              <a:rPr lang="en-US" sz="1800" dirty="0"/>
              <a:t>Donald Trump protests the actions of the House calling the election “the greatest fraud in U.S. history.” </a:t>
            </a:r>
          </a:p>
          <a:p>
            <a:r>
              <a:rPr lang="en-US" sz="1800" dirty="0"/>
              <a:t>Joe Biden says he “trusts in the American system of government.”</a:t>
            </a:r>
          </a:p>
          <a:p>
            <a:r>
              <a:rPr lang="en-US" sz="1800" dirty="0"/>
              <a:t>The news media is 24/7 on the Constitutional crisis, with each network taking expected sides and eviscerating the opposition. </a:t>
            </a:r>
          </a:p>
          <a:p>
            <a:r>
              <a:rPr lang="en-US" sz="1800" dirty="0"/>
              <a:t>Protests and riots break out throughout the United States.</a:t>
            </a:r>
          </a:p>
          <a:p>
            <a:r>
              <a:rPr lang="en-US" sz="1800" dirty="0"/>
              <a:t>Russia invades Latvia and Estonia. </a:t>
            </a:r>
          </a:p>
          <a:p>
            <a:r>
              <a:rPr lang="en-US" sz="1800" dirty="0"/>
              <a:t>China blockades Taiwan.</a:t>
            </a:r>
          </a:p>
          <a:p>
            <a:r>
              <a:rPr lang="en-US" sz="1800" dirty="0"/>
              <a:t>Turkey invades Cyprus. </a:t>
            </a:r>
          </a:p>
          <a:p>
            <a:pPr marL="0" indent="0">
              <a:buNone/>
            </a:pPr>
            <a:endParaRPr lang="en-US" sz="1800"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16</a:t>
            </a:fld>
            <a:endParaRPr lang="en-US" dirty="0"/>
          </a:p>
        </p:txBody>
      </p:sp>
    </p:spTree>
    <p:extLst>
      <p:ext uri="{BB962C8B-B14F-4D97-AF65-F5344CB8AC3E}">
        <p14:creationId xmlns:p14="http://schemas.microsoft.com/office/powerpoint/2010/main" val="3503024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Dispute Between Senate and House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7525215" cy="4842149"/>
          </a:xfrm>
        </p:spPr>
        <p:txBody>
          <a:bodyPr>
            <a:normAutofit/>
          </a:bodyPr>
          <a:lstStyle/>
          <a:p>
            <a:pPr marL="0" indent="0">
              <a:buNone/>
            </a:pPr>
            <a:r>
              <a:rPr lang="en-US" sz="2000" b="1" dirty="0"/>
              <a:t>Jan 11-12, 2021</a:t>
            </a:r>
          </a:p>
          <a:p>
            <a:r>
              <a:rPr lang="en-US" sz="2000" dirty="0"/>
              <a:t>In the Senate and the House of Representatives civility is almost non-existent.</a:t>
            </a:r>
          </a:p>
          <a:p>
            <a:pPr lvl="1"/>
            <a:r>
              <a:rPr lang="en-US" sz="1800" dirty="0"/>
              <a:t>Representatives of both Houses of Congress accuse the other of creating a Constitutional Crisis.</a:t>
            </a:r>
          </a:p>
          <a:p>
            <a:pPr lvl="1"/>
            <a:r>
              <a:rPr lang="en-US" sz="1800" dirty="0"/>
              <a:t>Donald Trump announces he will serve another term. </a:t>
            </a:r>
          </a:p>
          <a:p>
            <a:pPr lvl="1"/>
            <a:r>
              <a:rPr lang="en-US" sz="1800" dirty="0"/>
              <a:t>More riots break out. </a:t>
            </a:r>
          </a:p>
          <a:p>
            <a:pPr lvl="2"/>
            <a:r>
              <a:rPr lang="en-US" sz="1800" dirty="0"/>
              <a:t>500 Americans shot. </a:t>
            </a:r>
          </a:p>
          <a:p>
            <a:pPr marL="685800" lvl="2"/>
            <a:r>
              <a:rPr lang="en-US" dirty="0"/>
              <a:t>Stock markets around the world plunge. </a:t>
            </a:r>
          </a:p>
          <a:p>
            <a:pPr marL="685800" lvl="2"/>
            <a:endParaRPr lang="en-US" dirty="0"/>
          </a:p>
          <a:p>
            <a:pPr marL="685800" lvl="2"/>
            <a:endParaRPr lang="en-US" dirty="0"/>
          </a:p>
          <a:p>
            <a:pPr marL="685800" lvl="2"/>
            <a:endParaRPr lang="en-US" dirty="0"/>
          </a:p>
          <a:p>
            <a:pPr marL="457200" lvl="3" indent="0">
              <a:buNone/>
            </a:pPr>
            <a:endParaRPr lang="en-US" sz="16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17</a:t>
            </a:fld>
            <a:endParaRPr lang="en-US" dirty="0"/>
          </a:p>
        </p:txBody>
      </p:sp>
      <p:pic>
        <p:nvPicPr>
          <p:cNvPr id="7" name="Picture 6" descr="A group of people standing around a fire&#10;&#10;Description automatically generated">
            <a:extLst>
              <a:ext uri="{FF2B5EF4-FFF2-40B4-BE49-F238E27FC236}">
                <a16:creationId xmlns:a16="http://schemas.microsoft.com/office/drawing/2014/main" id="{7C47A6E4-BFCF-A04B-B3AE-BAE2A63264A5}"/>
              </a:ext>
            </a:extLst>
          </p:cNvPr>
          <p:cNvPicPr>
            <a:picLocks noChangeAspect="1"/>
          </p:cNvPicPr>
          <p:nvPr/>
        </p:nvPicPr>
        <p:blipFill>
          <a:blip r:embed="rId3"/>
          <a:stretch>
            <a:fillRect/>
          </a:stretch>
        </p:blipFill>
        <p:spPr>
          <a:xfrm>
            <a:off x="8363415" y="2165131"/>
            <a:ext cx="3552359" cy="2830615"/>
          </a:xfrm>
          <a:prstGeom prst="rect">
            <a:avLst/>
          </a:prstGeom>
        </p:spPr>
      </p:pic>
    </p:spTree>
    <p:extLst>
      <p:ext uri="{BB962C8B-B14F-4D97-AF65-F5344CB8AC3E}">
        <p14:creationId xmlns:p14="http://schemas.microsoft.com/office/powerpoint/2010/main" val="3255485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National Emergencies Act &amp; Insurrection Act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1" y="1690688"/>
            <a:ext cx="5654039" cy="4486275"/>
          </a:xfrm>
        </p:spPr>
        <p:txBody>
          <a:bodyPr>
            <a:normAutofit/>
          </a:bodyPr>
          <a:lstStyle/>
          <a:p>
            <a:pPr marL="0" indent="0">
              <a:buNone/>
            </a:pPr>
            <a:r>
              <a:rPr lang="en-US" sz="2000" b="1" dirty="0"/>
              <a:t>Jan 13, 2021</a:t>
            </a:r>
          </a:p>
          <a:p>
            <a:r>
              <a:rPr lang="en-US" sz="2000" dirty="0"/>
              <a:t>With riots and protests erupting throughout the country, Russia invading the Baltics, China blockading Taiwan, and Turkey invading Cyprus, Donald Trump invokes the National Emergencies Act and the Insurrection Act of 1807, to deploy both the U.S. military and the National Guard. </a:t>
            </a:r>
          </a:p>
          <a:p>
            <a:r>
              <a:rPr lang="en-US" sz="2000" dirty="0"/>
              <a:t>Trump announces he will continue to serve as President until the National Emergency has ended. </a:t>
            </a:r>
          </a:p>
          <a:p>
            <a:endParaRPr lang="en-US" sz="2000" dirty="0"/>
          </a:p>
          <a:p>
            <a:endParaRPr lang="en-US" sz="2000" b="1" dirty="0"/>
          </a:p>
          <a:p>
            <a:endParaRPr lang="en-US" sz="2000" b="1" dirty="0"/>
          </a:p>
          <a:p>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18</a:t>
            </a:fld>
            <a:endParaRPr lang="en-US" dirty="0"/>
          </a:p>
        </p:txBody>
      </p:sp>
      <p:sp>
        <p:nvSpPr>
          <p:cNvPr id="5" name="Rectangle 2">
            <a:extLst>
              <a:ext uri="{FF2B5EF4-FFF2-40B4-BE49-F238E27FC236}">
                <a16:creationId xmlns:a16="http://schemas.microsoft.com/office/drawing/2014/main" id="{8721D524-FEEE-FA4D-8DA4-5BC1C832D96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6625" name="Picture 78" descr="Donald Trump">
            <a:extLst>
              <a:ext uri="{FF2B5EF4-FFF2-40B4-BE49-F238E27FC236}">
                <a16:creationId xmlns:a16="http://schemas.microsoft.com/office/drawing/2014/main" id="{AD6872DB-CCB5-DA43-A9BB-41CF8040172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389340" y="1935326"/>
            <a:ext cx="3842539" cy="286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3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272734"/>
            <a:ext cx="10515600" cy="1325563"/>
          </a:xfrm>
        </p:spPr>
        <p:txBody>
          <a:bodyPr>
            <a:normAutofit/>
          </a:bodyPr>
          <a:lstStyle/>
          <a:p>
            <a:pPr algn="ctr"/>
            <a:r>
              <a:rPr lang="en-US" sz="4000" b="1" i="1" dirty="0"/>
              <a:t>Riots &amp; Mayhem</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19</a:t>
            </a:fld>
            <a:endParaRPr lang="en-US" dirty="0"/>
          </a:p>
        </p:txBody>
      </p:sp>
      <p:sp>
        <p:nvSpPr>
          <p:cNvPr id="6" name="Rectangle 2">
            <a:extLst>
              <a:ext uri="{FF2B5EF4-FFF2-40B4-BE49-F238E27FC236}">
                <a16:creationId xmlns:a16="http://schemas.microsoft.com/office/drawing/2014/main" id="{7C42D48A-42B9-6845-B167-21153B8873AF}"/>
              </a:ext>
            </a:extLst>
          </p:cNvPr>
          <p:cNvSpPr>
            <a:spLocks noChangeArrowheads="1"/>
          </p:cNvSpPr>
          <p:nvPr/>
        </p:nvSpPr>
        <p:spPr bwMode="auto">
          <a:xfrm>
            <a:off x="152400" y="253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7649" name="Picture 2" descr="Demonstrators clash as people gather to protest the death of George Floyd, Saturday, May 30, 2020, near the White House in Washington.  Protest erupted across the United States to protest the death of  Floyd, a black man who was killed in police custody in Minneapolis on May 25.. (AP Photo/Evan Vucci)">
            <a:extLst>
              <a:ext uri="{FF2B5EF4-FFF2-40B4-BE49-F238E27FC236}">
                <a16:creationId xmlns:a16="http://schemas.microsoft.com/office/drawing/2014/main" id="{83A17173-5B83-674D-A77B-11D1118E6D9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610600" y="3878048"/>
            <a:ext cx="2743200" cy="19914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C67D5FBB-4B4B-7843-96F0-6ECFEA92903A}"/>
              </a:ext>
            </a:extLst>
          </p:cNvPr>
          <p:cNvSpPr>
            <a:spLocks noChangeArrowheads="1"/>
          </p:cNvSpPr>
          <p:nvPr/>
        </p:nvSpPr>
        <p:spPr bwMode="auto">
          <a:xfrm flipV="1">
            <a:off x="12677524" y="-582842"/>
            <a:ext cx="4567206" cy="6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7651" name="Picture 1" descr="Protestors demonstrate outside of a burning fast food restaurant, Friday, May 29, 2020, in Minneapolis. Protests over the death of George Floyd, a black man who died in police custody Monday, broke out in Minneapolis for a third straight night. (AP Photo/John Minchillo)">
            <a:extLst>
              <a:ext uri="{FF2B5EF4-FFF2-40B4-BE49-F238E27FC236}">
                <a16:creationId xmlns:a16="http://schemas.microsoft.com/office/drawing/2014/main" id="{24B0C7C2-773C-6E4B-9CC9-C21B145FD1A1}"/>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610600" y="1514326"/>
            <a:ext cx="2743200" cy="19914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98F3CA-F8DD-1241-B068-809D0CE2339E}"/>
              </a:ext>
            </a:extLst>
          </p:cNvPr>
          <p:cNvSpPr txBox="1"/>
          <p:nvPr/>
        </p:nvSpPr>
        <p:spPr>
          <a:xfrm>
            <a:off x="748665" y="1361219"/>
            <a:ext cx="7265670" cy="5632311"/>
          </a:xfrm>
          <a:prstGeom prst="rect">
            <a:avLst/>
          </a:prstGeom>
          <a:noFill/>
        </p:spPr>
        <p:txBody>
          <a:bodyPr wrap="square" rtlCol="0">
            <a:spAutoFit/>
          </a:bodyPr>
          <a:lstStyle/>
          <a:p>
            <a:r>
              <a:rPr lang="en-US" sz="2000" b="1" dirty="0"/>
              <a:t>Jan. 15, 2021</a:t>
            </a:r>
          </a:p>
          <a:p>
            <a:r>
              <a:rPr lang="en-US" sz="2000" b="1" dirty="0"/>
              <a:t>Protests and riots expand throughout the U.S.</a:t>
            </a:r>
          </a:p>
          <a:p>
            <a:endParaRPr lang="en-US" sz="2000" b="1" dirty="0"/>
          </a:p>
          <a:p>
            <a:pPr marL="342900" indent="-342900">
              <a:buFont typeface="Arial" panose="020B0604020202020204" pitchFamily="34" charset="0"/>
              <a:buChar char="•"/>
            </a:pPr>
            <a:r>
              <a:rPr lang="en-US" sz="2000" b="1" dirty="0"/>
              <a:t>Democrats call Donald Trump a despot and a dictator.</a:t>
            </a:r>
          </a:p>
          <a:p>
            <a:pPr marL="342900" indent="-342900">
              <a:buFont typeface="Arial" panose="020B0604020202020204" pitchFamily="34" charset="0"/>
              <a:buChar char="•"/>
            </a:pPr>
            <a:r>
              <a:rPr lang="en-US" sz="2000" b="1" dirty="0"/>
              <a:t>Trump calls Democrats thugs and accuses Schumer and Pelosi of “treason.”  </a:t>
            </a:r>
          </a:p>
          <a:p>
            <a:pPr marL="342900" indent="-342900">
              <a:buFont typeface="Arial" panose="020B0604020202020204" pitchFamily="34" charset="0"/>
              <a:buChar char="•"/>
            </a:pPr>
            <a:r>
              <a:rPr lang="en-US" sz="2000" b="1" dirty="0"/>
              <a:t>Trump mobilizes the army and the National Guard.</a:t>
            </a:r>
          </a:p>
          <a:p>
            <a:pPr marL="342900" indent="-342900">
              <a:buFont typeface="Arial" panose="020B0604020202020204" pitchFamily="34" charset="0"/>
              <a:buChar char="•"/>
            </a:pPr>
            <a:r>
              <a:rPr lang="en-US" sz="2000" b="1" dirty="0"/>
              <a:t>Gun wielding militias from both sides clog streets. </a:t>
            </a:r>
          </a:p>
          <a:p>
            <a:pPr marL="342900" indent="-342900">
              <a:buFont typeface="Arial" panose="020B0604020202020204" pitchFamily="34" charset="0"/>
              <a:buChar char="•"/>
            </a:pPr>
            <a:r>
              <a:rPr lang="en-US" sz="2000" b="1" dirty="0"/>
              <a:t>People remain barricaded inside their homes. </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endParaRPr lang="en-US" sz="2000" b="1" dirty="0"/>
          </a:p>
          <a:p>
            <a:pPr marL="342900" indent="-342900" algn="ctr">
              <a:buFont typeface="Arial" panose="020B0604020202020204" pitchFamily="34" charset="0"/>
              <a:buChar char="•"/>
            </a:pPr>
            <a:r>
              <a:rPr lang="en-US" sz="2000" dirty="0"/>
              <a:t>How do financial markets react? </a:t>
            </a:r>
          </a:p>
          <a:p>
            <a:pPr algn="ctr"/>
            <a:endParaRPr lang="en-US" sz="2000" b="1" dirty="0"/>
          </a:p>
        </p:txBody>
      </p:sp>
      <p:sp>
        <p:nvSpPr>
          <p:cNvPr id="10" name="Rectangle 6">
            <a:extLst>
              <a:ext uri="{FF2B5EF4-FFF2-40B4-BE49-F238E27FC236}">
                <a16:creationId xmlns:a16="http://schemas.microsoft.com/office/drawing/2014/main" id="{7F73F2CB-56B8-C545-A36A-A06FE7332704}"/>
              </a:ext>
            </a:extLst>
          </p:cNvPr>
          <p:cNvSpPr>
            <a:spLocks noChangeArrowheads="1"/>
          </p:cNvSpPr>
          <p:nvPr/>
        </p:nvSpPr>
        <p:spPr bwMode="auto">
          <a:xfrm>
            <a:off x="912651" y="2850761"/>
            <a:ext cx="51924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7653" name="Picture 8" descr="FILE - People, including activists with the Boogaloo movement, rally at the State House in Concord, New Hampshire, May 2, 2020, in a protest unrelated to the George Floyd demonstrations.">
            <a:hlinkClick r:id="rId7"/>
            <a:extLst>
              <a:ext uri="{FF2B5EF4-FFF2-40B4-BE49-F238E27FC236}">
                <a16:creationId xmlns:a16="http://schemas.microsoft.com/office/drawing/2014/main" id="{A62FAAC9-78D4-8847-A89D-0C2A7E76E8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680" y="4341224"/>
            <a:ext cx="2861644" cy="17490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the radical nfac militia will march on downtown louisville on saturday">
            <a:extLst>
              <a:ext uri="{FF2B5EF4-FFF2-40B4-BE49-F238E27FC236}">
                <a16:creationId xmlns:a16="http://schemas.microsoft.com/office/drawing/2014/main" id="{12D23882-92E2-4F40-9501-201BECF20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0984" y="4239688"/>
            <a:ext cx="3027104" cy="174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7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365126"/>
            <a:ext cx="10515600" cy="1051080"/>
          </a:xfrm>
        </p:spPr>
        <p:txBody>
          <a:bodyPr>
            <a:normAutofit/>
          </a:bodyPr>
          <a:lstStyle/>
          <a:p>
            <a:r>
              <a:rPr lang="en-US" sz="4000" b="1" i="1" dirty="0"/>
              <a:t>The Black Swan Election?</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2</a:t>
            </a:fld>
            <a:endParaRPr lang="en-US" dirty="0"/>
          </a:p>
        </p:txBody>
      </p:sp>
      <p:pic>
        <p:nvPicPr>
          <p:cNvPr id="11" name="Picture 10" descr="A swan swimming in a body of water&#10;&#10;Description automatically generated">
            <a:extLst>
              <a:ext uri="{FF2B5EF4-FFF2-40B4-BE49-F238E27FC236}">
                <a16:creationId xmlns:a16="http://schemas.microsoft.com/office/drawing/2014/main" id="{DAE60C14-925C-F343-B240-E4BFEE28F461}"/>
              </a:ext>
            </a:extLst>
          </p:cNvPr>
          <p:cNvPicPr/>
          <p:nvPr/>
        </p:nvPicPr>
        <p:blipFill>
          <a:blip r:embed="rId3">
            <a:extLst>
              <a:ext uri="{28A0092B-C50C-407E-A947-70E740481C1C}">
                <a14:useLocalDpi xmlns:a14="http://schemas.microsoft.com/office/drawing/2010/main" val="0"/>
              </a:ext>
            </a:extLst>
          </a:blip>
          <a:stretch>
            <a:fillRect/>
          </a:stretch>
        </p:blipFill>
        <p:spPr>
          <a:xfrm>
            <a:off x="6941820" y="365124"/>
            <a:ext cx="3337560" cy="1051080"/>
          </a:xfrm>
          <a:prstGeom prst="rect">
            <a:avLst/>
          </a:prstGeom>
        </p:spPr>
      </p:pic>
      <p:sp>
        <p:nvSpPr>
          <p:cNvPr id="10" name="TextBox 9">
            <a:extLst>
              <a:ext uri="{FF2B5EF4-FFF2-40B4-BE49-F238E27FC236}">
                <a16:creationId xmlns:a16="http://schemas.microsoft.com/office/drawing/2014/main" id="{1788A4C7-C7A3-354D-BFD2-E2FDF8C60656}"/>
              </a:ext>
            </a:extLst>
          </p:cNvPr>
          <p:cNvSpPr txBox="1"/>
          <p:nvPr/>
        </p:nvSpPr>
        <p:spPr>
          <a:xfrm>
            <a:off x="1025912" y="1671628"/>
            <a:ext cx="10327888" cy="5078313"/>
          </a:xfrm>
          <a:prstGeom prst="rect">
            <a:avLst/>
          </a:prstGeom>
          <a:noFill/>
        </p:spPr>
        <p:txBody>
          <a:bodyPr wrap="square" rtlCol="0">
            <a:spAutoFit/>
          </a:bodyPr>
          <a:lstStyle/>
          <a:p>
            <a:r>
              <a:rPr lang="en-US" sz="2000" b="1" dirty="0"/>
              <a:t>A Black Swan is an unpredictable and often catastrophic event that falls outside the boundaries of normal predictions, but that, in retrospect, can often be understood. </a:t>
            </a:r>
          </a:p>
          <a:p>
            <a:endParaRPr lang="en-US" sz="2000" b="1" dirty="0"/>
          </a:p>
          <a:p>
            <a:r>
              <a:rPr lang="en-US" sz="2000" dirty="0"/>
              <a:t>In the past 23 years, there have been a many financial Black Swan events including, among others:</a:t>
            </a:r>
          </a:p>
          <a:p>
            <a:pPr marL="923544" indent="-283464">
              <a:buFont typeface="Arial" panose="020B0604020202020204" pitchFamily="34" charset="0"/>
              <a:buChar char="•"/>
            </a:pPr>
            <a:r>
              <a:rPr lang="en-US" dirty="0"/>
              <a:t>Asian Financial Crisis 1997			</a:t>
            </a:r>
          </a:p>
          <a:p>
            <a:pPr marL="923544" indent="-283464">
              <a:buFont typeface="Arial" panose="020B0604020202020204" pitchFamily="34" charset="0"/>
              <a:buChar char="•"/>
            </a:pPr>
            <a:r>
              <a:rPr lang="en-US" dirty="0"/>
              <a:t>Dot-com Crash 2000</a:t>
            </a:r>
          </a:p>
          <a:p>
            <a:pPr marL="923544" indent="-283464">
              <a:buFont typeface="Arial" panose="020B0604020202020204" pitchFamily="34" charset="0"/>
              <a:buChar char="•"/>
            </a:pPr>
            <a:r>
              <a:rPr lang="en-US" dirty="0"/>
              <a:t>Fukushima Nuclear Disaster 2001</a:t>
            </a:r>
          </a:p>
          <a:p>
            <a:pPr marL="923544" indent="-283464">
              <a:buFont typeface="Arial" panose="020B0604020202020204" pitchFamily="34" charset="0"/>
              <a:buChar char="•"/>
            </a:pPr>
            <a:r>
              <a:rPr lang="en-US" dirty="0"/>
              <a:t>9/11 2001</a:t>
            </a:r>
          </a:p>
          <a:p>
            <a:pPr marL="923544" indent="-283464">
              <a:buFont typeface="Arial" panose="020B0604020202020204" pitchFamily="34" charset="0"/>
              <a:buChar char="•"/>
            </a:pPr>
            <a:r>
              <a:rPr lang="en-US" dirty="0"/>
              <a:t>Financial Meltdown 2008</a:t>
            </a:r>
          </a:p>
          <a:p>
            <a:pPr marL="923544" indent="-283464">
              <a:buFont typeface="Arial" panose="020B0604020202020204" pitchFamily="34" charset="0"/>
              <a:buChar char="•"/>
            </a:pPr>
            <a:r>
              <a:rPr lang="en-US" dirty="0"/>
              <a:t>European Sovereign Debt Crisis 2009</a:t>
            </a:r>
          </a:p>
          <a:p>
            <a:pPr marL="923544" indent="-283464">
              <a:buFont typeface="Arial" panose="020B0604020202020204" pitchFamily="34" charset="0"/>
              <a:buChar char="•"/>
            </a:pPr>
            <a:r>
              <a:rPr lang="en-US" dirty="0"/>
              <a:t>Brexit 2016</a:t>
            </a:r>
          </a:p>
          <a:p>
            <a:pPr marL="923544" indent="-283464">
              <a:buFont typeface="Arial" panose="020B0604020202020204" pitchFamily="34" charset="0"/>
              <a:buChar char="•"/>
            </a:pPr>
            <a:r>
              <a:rPr lang="en-US" dirty="0"/>
              <a:t>Covid-19 market crash 2020</a:t>
            </a:r>
          </a:p>
          <a:p>
            <a:pPr marL="557784" indent="-283464"/>
            <a:endParaRPr lang="en-US" sz="2000" b="1" dirty="0"/>
          </a:p>
          <a:p>
            <a:r>
              <a:rPr lang="en-US" sz="2000" dirty="0"/>
              <a:t>In many cases, there were analysts who predicted the crises, but few in financial markets or business were willing to either listen or assess risk. </a:t>
            </a:r>
          </a:p>
          <a:p>
            <a:endParaRPr lang="en-US" sz="2000" b="1" dirty="0"/>
          </a:p>
          <a:p>
            <a:endParaRPr lang="en-US" sz="2000" b="1" dirty="0"/>
          </a:p>
        </p:txBody>
      </p:sp>
    </p:spTree>
    <p:extLst>
      <p:ext uri="{BB962C8B-B14F-4D97-AF65-F5344CB8AC3E}">
        <p14:creationId xmlns:p14="http://schemas.microsoft.com/office/powerpoint/2010/main" val="264565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Joe Biden’s Turn</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594360" y="1621289"/>
            <a:ext cx="11236816" cy="4871586"/>
          </a:xfrm>
        </p:spPr>
        <p:txBody>
          <a:bodyPr>
            <a:normAutofit/>
          </a:bodyPr>
          <a:lstStyle/>
          <a:p>
            <a:pPr marL="0" indent="0">
              <a:buNone/>
            </a:pPr>
            <a:r>
              <a:rPr lang="en-US" sz="2000" b="1" dirty="0"/>
              <a:t>Jan 16, 2021:</a:t>
            </a:r>
          </a:p>
          <a:p>
            <a:r>
              <a:rPr lang="en-US" sz="2000" b="1" dirty="0"/>
              <a:t>As the vote counting continues, Joe Biden claims that he has won the votes of states with 305 electoral votes and</a:t>
            </a:r>
            <a:r>
              <a:rPr lang="en-US" sz="1800" b="1" dirty="0"/>
              <a:t> claims the Presidency. </a:t>
            </a:r>
          </a:p>
          <a:p>
            <a:r>
              <a:rPr lang="en-US" sz="1800" dirty="0"/>
              <a:t>Donald Trump calls Biden’s claim to the Presidency, “A pitiful fraud.” </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pPr marL="0" indent="0">
              <a:buNone/>
            </a:pPr>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20</a:t>
            </a:fld>
            <a:endParaRPr lang="en-US" dirty="0"/>
          </a:p>
        </p:txBody>
      </p:sp>
      <p:sp>
        <p:nvSpPr>
          <p:cNvPr id="6" name="Rectangle 2">
            <a:extLst>
              <a:ext uri="{FF2B5EF4-FFF2-40B4-BE49-F238E27FC236}">
                <a16:creationId xmlns:a16="http://schemas.microsoft.com/office/drawing/2014/main" id="{631D72AD-0362-D440-98F5-829879C98DCD}"/>
              </a:ext>
            </a:extLst>
          </p:cNvPr>
          <p:cNvSpPr>
            <a:spLocks noChangeArrowheads="1"/>
          </p:cNvSpPr>
          <p:nvPr/>
        </p:nvSpPr>
        <p:spPr bwMode="auto">
          <a:xfrm flipV="1">
            <a:off x="11831177" y="3749673"/>
            <a:ext cx="66092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8673" name="Picture 7" descr="CHARLOTTE, NC - SEPTEMBER 06: Democratic vice presidential candidate, U.S. Vice President Joe Biden walks on stage during the final day of the Democratic National Convention at Time Warner Cable Arena on September 6, 2012 in Charlotte, North Carolina. The DNC, which concludes today, nominated U.S. President Barack Obama as the Democratic presidential candidate. (Photo by Chip Somodevilla/Getty Images)">
            <a:extLst>
              <a:ext uri="{FF2B5EF4-FFF2-40B4-BE49-F238E27FC236}">
                <a16:creationId xmlns:a16="http://schemas.microsoft.com/office/drawing/2014/main" id="{AA40B4A6-D5CE-254A-83FF-7BCA9EA51B2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710170" y="3764925"/>
            <a:ext cx="4237990" cy="211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71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Bipartisanship</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658707" cy="5158061"/>
          </a:xfrm>
        </p:spPr>
        <p:txBody>
          <a:bodyPr>
            <a:normAutofit/>
          </a:bodyPr>
          <a:lstStyle/>
          <a:p>
            <a:pPr marL="0" indent="0">
              <a:buNone/>
            </a:pPr>
            <a:r>
              <a:rPr lang="en-US" sz="2000" b="1" dirty="0"/>
              <a:t>Jan 17, 2021:</a:t>
            </a:r>
          </a:p>
          <a:p>
            <a:pPr marL="0" indent="0">
              <a:buNone/>
            </a:pPr>
            <a:r>
              <a:rPr lang="en-US" sz="2000" b="1" dirty="0"/>
              <a:t>With the stock market continuing to plunge, riots throughout the country, international crises, and four people claiming the Presidency, a bipartisan group in Congress meets to resolve the Constitutional crisis. </a:t>
            </a:r>
          </a:p>
          <a:p>
            <a:r>
              <a:rPr lang="en-US" sz="1800" b="1" dirty="0"/>
              <a:t>This bipartisan group focuses on Section 3 of the 20</a:t>
            </a:r>
            <a:r>
              <a:rPr lang="en-US" sz="1800" b="1" baseline="30000" dirty="0"/>
              <a:t>th</a:t>
            </a:r>
            <a:r>
              <a:rPr lang="en-US" sz="1800" b="1" dirty="0"/>
              <a:t> Amendment which reads, </a:t>
            </a:r>
          </a:p>
          <a:p>
            <a:pPr lvl="1"/>
            <a:endParaRPr lang="en-US" sz="2000" b="1" i="1" dirty="0"/>
          </a:p>
          <a:p>
            <a:pPr lvl="1"/>
            <a:r>
              <a:rPr lang="en-US" sz="2000" i="1" dirty="0"/>
              <a:t>Sect. 3. The Congress may by law provide for the case wherein neither a President-elect nor a Vice President-elect shall have qualified, </a:t>
            </a:r>
            <a:r>
              <a:rPr lang="en-US" sz="2000" b="1" i="1" dirty="0"/>
              <a:t>declaring who shall then act as President</a:t>
            </a:r>
            <a:r>
              <a:rPr lang="en-US" sz="2000" i="1" dirty="0"/>
              <a:t>, or the manner in which one who is to act shall be selected, and </a:t>
            </a:r>
            <a:r>
              <a:rPr lang="en-US" sz="2000" b="1" i="1" dirty="0"/>
              <a:t>such person shall act accordingly until a President or Vice President shall have qualified.</a:t>
            </a:r>
          </a:p>
          <a:p>
            <a:pPr marL="228600" lvl="1"/>
            <a:endParaRPr lang="en-US" sz="2000" dirty="0"/>
          </a:p>
          <a:p>
            <a:pPr marL="228600" lvl="1"/>
            <a:r>
              <a:rPr lang="en-US" sz="2000" dirty="0"/>
              <a:t>Section 3 of the 20</a:t>
            </a:r>
            <a:r>
              <a:rPr lang="en-US" sz="2000" baseline="30000" dirty="0"/>
              <a:t>th</a:t>
            </a:r>
            <a:r>
              <a:rPr lang="en-US" sz="2000" dirty="0"/>
              <a:t> Amendment empowers Congress to appoint a President until the election issues are resolved.</a:t>
            </a:r>
          </a:p>
          <a:p>
            <a:pPr marL="228600" lvl="1"/>
            <a:r>
              <a:rPr lang="en-US" sz="2000" dirty="0"/>
              <a:t>Because there are only 3 days until inauguration, the bipartisan group resolves to find someone to will be able to assume the office of President and serve until the election can be resolved.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21</a:t>
            </a:fld>
            <a:endParaRPr lang="en-US" dirty="0"/>
          </a:p>
        </p:txBody>
      </p:sp>
    </p:spTree>
    <p:extLst>
      <p:ext uri="{BB962C8B-B14F-4D97-AF65-F5344CB8AC3E}">
        <p14:creationId xmlns:p14="http://schemas.microsoft.com/office/powerpoint/2010/main" val="4036249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Bipartisan Compromise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8534399" cy="5158061"/>
          </a:xfrm>
        </p:spPr>
        <p:txBody>
          <a:bodyPr>
            <a:normAutofit/>
          </a:bodyPr>
          <a:lstStyle/>
          <a:p>
            <a:pPr marL="0" indent="0">
              <a:buNone/>
            </a:pPr>
            <a:r>
              <a:rPr lang="en-US" sz="2000" b="1" dirty="0"/>
              <a:t>Jan 18, 2021:</a:t>
            </a:r>
          </a:p>
          <a:p>
            <a:pPr marL="0" indent="0">
              <a:buNone/>
            </a:pPr>
            <a:r>
              <a:rPr lang="en-US" sz="2000" b="1" dirty="0"/>
              <a:t>With only 2 days remaining, the bipartisan group considers candidates who could immediately step in of President, including former Presidents Carter, Clinton, Bush, and Obama.</a:t>
            </a:r>
          </a:p>
          <a:p>
            <a:pPr marL="685800"/>
            <a:r>
              <a:rPr lang="en-US" sz="1800" dirty="0"/>
              <a:t>Carter is rejected as being too old. </a:t>
            </a:r>
          </a:p>
          <a:p>
            <a:pPr marL="685800"/>
            <a:r>
              <a:rPr lang="en-US" sz="1800" dirty="0"/>
              <a:t>Clinton is eliminated because Republicans viewed his appointment as a backdoor way of installing Hillary. </a:t>
            </a:r>
          </a:p>
          <a:p>
            <a:pPr lvl="1"/>
            <a:r>
              <a:rPr lang="en-US" sz="1800" dirty="0"/>
              <a:t>Obama is eliminated because Republicans considered him too polarizing. </a:t>
            </a:r>
          </a:p>
          <a:p>
            <a:pPr lvl="1"/>
            <a:r>
              <a:rPr lang="en-US" sz="1800" dirty="0"/>
              <a:t>George W. Bush is selected.</a:t>
            </a:r>
          </a:p>
          <a:p>
            <a:pPr lvl="2"/>
            <a:r>
              <a:rPr lang="en-US" sz="1800" dirty="0"/>
              <a:t>Democrats are willing to accept Bush as an alternative to Trump but demand a Democratic Vice President. </a:t>
            </a:r>
          </a:p>
          <a:p>
            <a:pPr marL="514350" lvl="2" indent="-285750"/>
            <a:r>
              <a:rPr lang="en-US" sz="1800" dirty="0"/>
              <a:t>The Republicans agree that Al Gore be appointed as Vice President.</a:t>
            </a:r>
            <a:endParaRPr lang="en-US" dirty="0"/>
          </a:p>
          <a:p>
            <a:pPr algn="ctr"/>
            <a:endParaRPr lang="en-US" sz="1800" dirty="0"/>
          </a:p>
          <a:p>
            <a:pPr algn="ctr"/>
            <a:endParaRPr lang="en-US" sz="1800" dirty="0"/>
          </a:p>
          <a:p>
            <a:pPr algn="ctr"/>
            <a:r>
              <a:rPr lang="en-US" sz="1800" dirty="0"/>
              <a:t>How do financial markets react?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22</a:t>
            </a:fld>
            <a:endParaRPr lang="en-US" dirty="0"/>
          </a:p>
        </p:txBody>
      </p:sp>
      <p:sp>
        <p:nvSpPr>
          <p:cNvPr id="9" name="Rectangle 37">
            <a:extLst>
              <a:ext uri="{FF2B5EF4-FFF2-40B4-BE49-F238E27FC236}">
                <a16:creationId xmlns:a16="http://schemas.microsoft.com/office/drawing/2014/main" id="{343DF67C-E9DC-D74B-BBB5-52F4BECCB80D}"/>
              </a:ext>
            </a:extLst>
          </p:cNvPr>
          <p:cNvSpPr>
            <a:spLocks noChangeArrowheads="1"/>
          </p:cNvSpPr>
          <p:nvPr/>
        </p:nvSpPr>
        <p:spPr bwMode="auto">
          <a:xfrm>
            <a:off x="16893734" y="1554480"/>
            <a:ext cx="85656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8708" name="Picture 81" descr="[object Object]">
            <a:extLst>
              <a:ext uri="{FF2B5EF4-FFF2-40B4-BE49-F238E27FC236}">
                <a16:creationId xmlns:a16="http://schemas.microsoft.com/office/drawing/2014/main" id="{C25C043F-C6FF-704D-92DC-50354DCCE7F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97761" y="2730115"/>
            <a:ext cx="2106827" cy="25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56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Supreme Court Rules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658707" cy="4842149"/>
          </a:xfrm>
        </p:spPr>
        <p:txBody>
          <a:bodyPr>
            <a:normAutofit/>
          </a:bodyPr>
          <a:lstStyle/>
          <a:p>
            <a:pPr marL="0" indent="0">
              <a:buNone/>
            </a:pPr>
            <a:r>
              <a:rPr lang="en-US" sz="2000" b="1" dirty="0"/>
              <a:t>Jan 19, 2021:</a:t>
            </a:r>
          </a:p>
          <a:p>
            <a:pPr marL="0" indent="0">
              <a:buNone/>
            </a:pPr>
            <a:r>
              <a:rPr lang="en-US" sz="2000" b="1" dirty="0"/>
              <a:t>The Supreme Court meets to consider each of the claims. </a:t>
            </a:r>
          </a:p>
          <a:p>
            <a:r>
              <a:rPr lang="en-US" sz="2000" dirty="0"/>
              <a:t>Nancy Pelosi claims the Presidency because no candidate won a majority in the Electoral College. </a:t>
            </a:r>
          </a:p>
          <a:p>
            <a:r>
              <a:rPr lang="en-US" sz="2000" dirty="0"/>
              <a:t>Mike Pence claims the Presidency because the Senate elected him Vice President, and he is second in line.  </a:t>
            </a:r>
          </a:p>
          <a:p>
            <a:r>
              <a:rPr lang="en-US" sz="2000" dirty="0"/>
              <a:t>Donald Trump claims he should remain President under the National Emergencies and Insurrection Acts. </a:t>
            </a:r>
          </a:p>
          <a:p>
            <a:r>
              <a:rPr lang="en-US" sz="2000" dirty="0"/>
              <a:t>Joe Biden claims the Presidency with 305 Electoral Votes. </a:t>
            </a:r>
          </a:p>
          <a:p>
            <a:r>
              <a:rPr lang="en-US" sz="2000" dirty="0"/>
              <a:t>George W. Bush (with Al Gore as Vice President) claims the Presidency under the 20</a:t>
            </a:r>
            <a:r>
              <a:rPr lang="en-US" sz="2000" baseline="30000" dirty="0"/>
              <a:t>th</a:t>
            </a:r>
            <a:r>
              <a:rPr lang="en-US" sz="2000" dirty="0"/>
              <a:t> amendment. </a:t>
            </a:r>
          </a:p>
          <a:p>
            <a:pPr marL="0" indent="0">
              <a:buNone/>
            </a:pPr>
            <a:endParaRPr lang="en-US" sz="2000" dirty="0"/>
          </a:p>
          <a:p>
            <a:pPr marL="0" indent="0">
              <a:buNone/>
            </a:pPr>
            <a:r>
              <a:rPr lang="en-US" sz="2000" b="1" dirty="0"/>
              <a:t>Jan 20: 11:00</a:t>
            </a:r>
          </a:p>
          <a:p>
            <a:r>
              <a:rPr lang="en-US" sz="2000" dirty="0"/>
              <a:t>On January 20, at 11:00 a.m., one hour before inauguration, the Supreme Court hands down its decision. </a:t>
            </a:r>
          </a:p>
          <a:p>
            <a:pPr marL="0" indent="0">
              <a:buNone/>
            </a:pPr>
            <a:endParaRPr lang="en-US" sz="2000" dirty="0"/>
          </a:p>
          <a:p>
            <a:endParaRPr lang="en-US" sz="20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23</a:t>
            </a:fld>
            <a:endParaRPr lang="en-US" dirty="0"/>
          </a:p>
        </p:txBody>
      </p:sp>
    </p:spTree>
    <p:extLst>
      <p:ext uri="{BB962C8B-B14F-4D97-AF65-F5344CB8AC3E}">
        <p14:creationId xmlns:p14="http://schemas.microsoft.com/office/powerpoint/2010/main" val="1067757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dirty="0"/>
              <a:t>THE PRESIDENT IS INUGURATED</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24</a:t>
            </a:fld>
            <a:endParaRPr lang="en-US" dirty="0"/>
          </a:p>
        </p:txBody>
      </p:sp>
      <p:pic>
        <p:nvPicPr>
          <p:cNvPr id="10" name="Content Placeholder 4" descr="A group of people posing for the camera&#10;&#10;Description automatically generated">
            <a:extLst>
              <a:ext uri="{FF2B5EF4-FFF2-40B4-BE49-F238E27FC236}">
                <a16:creationId xmlns:a16="http://schemas.microsoft.com/office/drawing/2014/main" id="{C82AB4B2-BD27-4548-B4F7-95F1EA83D162}"/>
              </a:ext>
            </a:extLst>
          </p:cNvPr>
          <p:cNvPicPr>
            <a:picLocks noGrp="1" noChangeAspect="1"/>
          </p:cNvPicPr>
          <p:nvPr/>
        </p:nvPicPr>
        <p:blipFill>
          <a:blip r:embed="rId3"/>
          <a:stretch>
            <a:fillRect/>
          </a:stretch>
        </p:blipFill>
        <p:spPr>
          <a:xfrm>
            <a:off x="7875549" y="1371599"/>
            <a:ext cx="3786990" cy="2416495"/>
          </a:xfrm>
          <a:prstGeom prst="rect">
            <a:avLst/>
          </a:prstGeom>
        </p:spPr>
      </p:pic>
      <p:sp>
        <p:nvSpPr>
          <p:cNvPr id="5" name="Rectangle 2">
            <a:extLst>
              <a:ext uri="{FF2B5EF4-FFF2-40B4-BE49-F238E27FC236}">
                <a16:creationId xmlns:a16="http://schemas.microsoft.com/office/drawing/2014/main" id="{0A016A02-920C-474D-A00F-B643FE5FF6C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5601" name="Picture 32" descr="Mike Pence">
            <a:extLst>
              <a:ext uri="{FF2B5EF4-FFF2-40B4-BE49-F238E27FC236}">
                <a16:creationId xmlns:a16="http://schemas.microsoft.com/office/drawing/2014/main" id="{3D3870D9-0F0B-5C4F-8E51-82804BA5219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316451" y="4214399"/>
            <a:ext cx="3559098" cy="2032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911D6990-643A-4948-91ED-D50D3D4BE13C}"/>
              </a:ext>
            </a:extLst>
          </p:cNvPr>
          <p:cNvSpPr>
            <a:spLocks noChangeArrowheads="1"/>
          </p:cNvSpPr>
          <p:nvPr/>
        </p:nvSpPr>
        <p:spPr bwMode="auto">
          <a:xfrm>
            <a:off x="0" y="4823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5603" name="Picture 36" descr="new-inauguration-biden">
            <a:extLst>
              <a:ext uri="{FF2B5EF4-FFF2-40B4-BE49-F238E27FC236}">
                <a16:creationId xmlns:a16="http://schemas.microsoft.com/office/drawing/2014/main" id="{3719895C-4885-0C40-A1B3-F020CDA9B24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1443" y="3912558"/>
            <a:ext cx="3962400" cy="24630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AAF531AD-2512-254B-A162-EE68B241F7D2}"/>
              </a:ext>
            </a:extLst>
          </p:cNvPr>
          <p:cNvSpPr>
            <a:spLocks noChangeArrowheads="1"/>
          </p:cNvSpPr>
          <p:nvPr/>
        </p:nvSpPr>
        <p:spPr bwMode="auto">
          <a:xfrm>
            <a:off x="6666522" y="0"/>
            <a:ext cx="932260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5605" name="Picture 75" descr="President Donald Trump takes the oath of office alongside his wife, Melania, at the Capitol in Washington on Jan. 20, 2017.">
            <a:extLst>
              <a:ext uri="{FF2B5EF4-FFF2-40B4-BE49-F238E27FC236}">
                <a16:creationId xmlns:a16="http://schemas.microsoft.com/office/drawing/2014/main" id="{C48DDC74-B1E6-B248-BE6E-DA2719663EDD}"/>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35812" y="1303325"/>
            <a:ext cx="3962400" cy="241650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Nancy Pelosi Swearing In">
            <a:extLst>
              <a:ext uri="{FF2B5EF4-FFF2-40B4-BE49-F238E27FC236}">
                <a16:creationId xmlns:a16="http://schemas.microsoft.com/office/drawing/2014/main" id="{03C28B32-73FD-7D46-A930-BDBCD659EE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2651" y="4214400"/>
            <a:ext cx="3559098" cy="20328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1A514D-B2B5-AE48-9846-144985138BC6}"/>
              </a:ext>
            </a:extLst>
          </p:cNvPr>
          <p:cNvSpPr txBox="1"/>
          <p:nvPr/>
        </p:nvSpPr>
        <p:spPr>
          <a:xfrm>
            <a:off x="4674641" y="1576364"/>
            <a:ext cx="1991881" cy="2123658"/>
          </a:xfrm>
          <a:prstGeom prst="rect">
            <a:avLst/>
          </a:prstGeom>
          <a:noFill/>
        </p:spPr>
        <p:txBody>
          <a:bodyPr wrap="square" rtlCol="0">
            <a:spAutoFit/>
          </a:bodyPr>
          <a:lstStyle/>
          <a:p>
            <a:r>
              <a:rPr lang="en-US" sz="4400" b="1" i="1" dirty="0">
                <a:solidFill>
                  <a:srgbClr val="FF0000"/>
                </a:solidFill>
              </a:rPr>
              <a:t>TAKE </a:t>
            </a:r>
          </a:p>
          <a:p>
            <a:r>
              <a:rPr lang="en-US" sz="4400" b="1" i="1" dirty="0">
                <a:solidFill>
                  <a:srgbClr val="FF0000"/>
                </a:solidFill>
              </a:rPr>
              <a:t>YOUR</a:t>
            </a:r>
          </a:p>
          <a:p>
            <a:r>
              <a:rPr lang="en-US" sz="4400" b="1" i="1" dirty="0">
                <a:solidFill>
                  <a:srgbClr val="FF0000"/>
                </a:solidFill>
              </a:rPr>
              <a:t>PICK</a:t>
            </a:r>
          </a:p>
        </p:txBody>
      </p:sp>
    </p:spTree>
    <p:extLst>
      <p:ext uri="{BB962C8B-B14F-4D97-AF65-F5344CB8AC3E}">
        <p14:creationId xmlns:p14="http://schemas.microsoft.com/office/powerpoint/2010/main" val="147725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Investor Questions?</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25</a:t>
            </a:fld>
            <a:endParaRPr lang="en-US"/>
          </a:p>
        </p:txBody>
      </p:sp>
      <p:sp>
        <p:nvSpPr>
          <p:cNvPr id="7" name="Content Placeholder 6">
            <a:extLst>
              <a:ext uri="{FF2B5EF4-FFF2-40B4-BE49-F238E27FC236}">
                <a16:creationId xmlns:a16="http://schemas.microsoft.com/office/drawing/2014/main" id="{5B9D750E-04B0-4547-963D-264A8E8689DD}"/>
              </a:ext>
            </a:extLst>
          </p:cNvPr>
          <p:cNvSpPr>
            <a:spLocks noGrp="1"/>
          </p:cNvSpPr>
          <p:nvPr>
            <p:ph idx="1"/>
          </p:nvPr>
        </p:nvSpPr>
        <p:spPr>
          <a:xfrm>
            <a:off x="512956" y="1825625"/>
            <a:ext cx="7727795" cy="4351338"/>
          </a:xfrm>
        </p:spPr>
        <p:txBody>
          <a:bodyPr/>
          <a:lstStyle/>
          <a:p>
            <a:r>
              <a:rPr lang="en-US" sz="2000" b="1"/>
              <a:t>Will the financial markets really care if the election is disputed? </a:t>
            </a:r>
          </a:p>
          <a:p>
            <a:pPr lvl="1"/>
            <a:r>
              <a:rPr lang="en-US" sz="2000"/>
              <a:t>In 1876, the stock market declined 10% in the aftermath of the disputed Hays-Tilden election, </a:t>
            </a:r>
          </a:p>
          <a:p>
            <a:pPr lvl="1"/>
            <a:r>
              <a:rPr lang="en-US" sz="2000"/>
              <a:t>In 2000, the stock market declined modestly during the Bush V. Gore dispute. </a:t>
            </a:r>
          </a:p>
          <a:p>
            <a:pPr lvl="1"/>
            <a:r>
              <a:rPr lang="en-US" sz="2000"/>
              <a:t>In 2020, </a:t>
            </a:r>
          </a:p>
          <a:p>
            <a:pPr lvl="2"/>
            <a:r>
              <a:rPr lang="en-US"/>
              <a:t>The country is much more polarized and the difference between the candidates is much wider.</a:t>
            </a:r>
          </a:p>
          <a:p>
            <a:pPr lvl="2"/>
            <a:r>
              <a:rPr lang="en-US"/>
              <a:t>The disputes could be much greater and more complex than in 2000. </a:t>
            </a:r>
          </a:p>
          <a:p>
            <a:pPr lvl="2"/>
            <a:endParaRPr lang="en-US"/>
          </a:p>
          <a:p>
            <a:pPr lvl="1"/>
            <a:endParaRPr lang="en-US" sz="2000"/>
          </a:p>
        </p:txBody>
      </p:sp>
      <p:pic>
        <p:nvPicPr>
          <p:cNvPr id="29701" name="Picture 5">
            <a:extLst>
              <a:ext uri="{FF2B5EF4-FFF2-40B4-BE49-F238E27FC236}">
                <a16:creationId xmlns:a16="http://schemas.microsoft.com/office/drawing/2014/main" id="{9E071A29-2AC0-8743-8A8D-35ED3B88E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858" y="1825625"/>
            <a:ext cx="4049136" cy="37217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B88E74B3-35AD-0E4A-8AA1-A5244C91DD82}"/>
              </a:ext>
            </a:extLst>
          </p:cNvPr>
          <p:cNvSpPr>
            <a:spLocks noChangeArrowheads="1"/>
          </p:cNvSpPr>
          <p:nvPr/>
        </p:nvSpPr>
        <p:spPr bwMode="auto">
          <a:xfrm flipH="1" flipV="1">
            <a:off x="13762772" y="3049359"/>
            <a:ext cx="608548" cy="1969770"/>
          </a:xfrm>
          <a:prstGeom prst="rect">
            <a:avLst/>
          </a:prstGeom>
          <a:solidFill>
            <a:srgbClr val="E1E1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202020"/>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FFFFFF"/>
                </a:solidFill>
                <a:effectLst/>
                <a:latin typeface="Arial" panose="020B0604020202020204" pitchFamily="34" charset="0"/>
                <a:ea typeface="inherit"/>
              </a:rPr>
              <a:t>Email icon</a:t>
            </a:r>
            <a:endParaRPr kumimoji="0" lang="en-US" altLang="en-US" sz="900" b="0" i="0" u="none" strike="noStrike" cap="none" normalizeH="0" baseline="0">
              <a:ln>
                <a:noFill/>
              </a:ln>
              <a:solidFill>
                <a:srgbClr val="999999"/>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FFFFFF"/>
                </a:solidFill>
                <a:effectLst/>
                <a:latin typeface="Arial" panose="020B0604020202020204" pitchFamily="34" charset="0"/>
                <a:ea typeface="inherit"/>
              </a:rPr>
              <a:t>Facebook icon</a:t>
            </a:r>
            <a:endParaRPr kumimoji="0" lang="en-US" altLang="en-US" sz="900" b="0" i="0" u="none" strike="noStrike" cap="none" normalizeH="0" baseline="0">
              <a:ln>
                <a:noFill/>
              </a:ln>
              <a:solidFill>
                <a:srgbClr val="999999"/>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101011"/>
                </a:solidFill>
                <a:effectLst/>
                <a:latin typeface="Arial" panose="020B0604020202020204" pitchFamily="34" charset="0"/>
                <a:ea typeface="inherit"/>
              </a:rPr>
              <a:t>Twitter icon</a:t>
            </a:r>
            <a:endParaRPr kumimoji="0" lang="en-US" altLang="en-US" sz="900" b="0" i="0" u="none" strike="noStrike" cap="none" normalizeH="0" baseline="0">
              <a:ln>
                <a:noFill/>
              </a:ln>
              <a:solidFill>
                <a:srgbClr val="999999"/>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FFFFFF"/>
                </a:solidFill>
                <a:effectLst/>
                <a:latin typeface="Arial" panose="020B0604020202020204" pitchFamily="34" charset="0"/>
                <a:ea typeface="inherit"/>
              </a:rPr>
              <a:t>Linkedin icon</a:t>
            </a:r>
            <a:endParaRPr kumimoji="0" lang="en-US" altLang="en-US" sz="900" b="0" i="0" u="none" strike="noStrike" cap="none" normalizeH="0" baseline="0">
              <a:ln>
                <a:noFill/>
              </a:ln>
              <a:solidFill>
                <a:srgbClr val="999999"/>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FFFFFF"/>
                </a:solidFill>
                <a:effectLst/>
                <a:latin typeface="Arial" panose="020B0604020202020204" pitchFamily="34" charset="0"/>
                <a:ea typeface="inherit"/>
              </a:rPr>
              <a:t>Flipboard icon</a:t>
            </a:r>
            <a:endParaRPr kumimoji="0" lang="en-US" altLang="en-US" sz="1000" b="0" i="0" u="none" strike="noStrike" cap="none" normalizeH="0" baseline="0">
              <a:ln>
                <a:noFill/>
              </a:ln>
              <a:solidFill>
                <a:srgbClr val="202020"/>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a:ln>
                  <a:noFill/>
                </a:ln>
                <a:solidFill>
                  <a:srgbClr val="FFFFFF"/>
                </a:solidFill>
                <a:effectLst/>
                <a:latin typeface="Arial" panose="020B0604020202020204" pitchFamily="34" charset="0"/>
                <a:ea typeface="inherit"/>
              </a:rPr>
              <a:t>Print icon</a:t>
            </a:r>
            <a:endParaRPr kumimoji="0" lang="en-US" altLang="en-US" sz="900" b="0" i="0" u="none" strike="noStrike" cap="none" normalizeH="0" baseline="0">
              <a:ln>
                <a:noFill/>
              </a:ln>
              <a:solidFill>
                <a:srgbClr val="999999"/>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0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081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Will the Extent of the Dispute Make a Difference?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a:t>What are the triggers that could impact the financial markets?</a:t>
            </a:r>
          </a:p>
          <a:p>
            <a:pPr>
              <a:spcAft>
                <a:spcPts val="600"/>
              </a:spcAft>
            </a:pPr>
            <a:r>
              <a:rPr lang="en-US" sz="2000"/>
              <a:t>Will the financial markets care if the dispute is only between Trump and Biden? </a:t>
            </a:r>
          </a:p>
          <a:p>
            <a:pPr>
              <a:spcAft>
                <a:spcPts val="600"/>
              </a:spcAft>
            </a:pPr>
            <a:r>
              <a:rPr lang="en-US" sz="2000"/>
              <a:t>Will the financial markets care if a third person claims the Presidency?</a:t>
            </a:r>
          </a:p>
          <a:p>
            <a:pPr lvl="1">
              <a:spcAft>
                <a:spcPts val="600"/>
              </a:spcAft>
            </a:pPr>
            <a:r>
              <a:rPr lang="en-US" sz="1800"/>
              <a:t>Will a 4</a:t>
            </a:r>
            <a:r>
              <a:rPr lang="en-US" sz="1800" baseline="30000"/>
              <a:t>th</a:t>
            </a:r>
            <a:r>
              <a:rPr lang="en-US" sz="1800"/>
              <a:t> or a 5</a:t>
            </a:r>
            <a:r>
              <a:rPr lang="en-US" sz="1800" baseline="30000"/>
              <a:t>th</a:t>
            </a:r>
            <a:r>
              <a:rPr lang="en-US" sz="1800"/>
              <a:t> claimant make any difference?</a:t>
            </a:r>
          </a:p>
          <a:p>
            <a:pPr>
              <a:spcAft>
                <a:spcPts val="600"/>
              </a:spcAft>
            </a:pPr>
            <a:r>
              <a:rPr lang="en-US" sz="2000"/>
              <a:t>Will the financial markets care if there are protests and disorder? </a:t>
            </a:r>
          </a:p>
          <a:p>
            <a:pPr lvl="1">
              <a:spcAft>
                <a:spcPts val="600"/>
              </a:spcAft>
            </a:pPr>
            <a:r>
              <a:rPr lang="en-US" sz="1800"/>
              <a:t>Will the extent of these protests make a difference? </a:t>
            </a:r>
          </a:p>
          <a:p>
            <a:pPr marL="285750" lvl="1" indent="-285750">
              <a:spcAft>
                <a:spcPts val="600"/>
              </a:spcAft>
            </a:pPr>
            <a:r>
              <a:rPr lang="en-US" sz="2000"/>
              <a:t>Will the financial markets care if there are international incidents?</a:t>
            </a:r>
            <a:endParaRPr lang="en-US" sz="1600"/>
          </a:p>
          <a:p>
            <a:pPr marL="285750" lvl="1" indent="-285750">
              <a:spcAft>
                <a:spcPts val="600"/>
              </a:spcAft>
            </a:pPr>
            <a:r>
              <a:rPr lang="en-US" sz="2000"/>
              <a:t>Will international financial markets be impacted? </a:t>
            </a:r>
          </a:p>
          <a:p>
            <a:pPr marL="285750" lvl="1" indent="-285750">
              <a:spcAft>
                <a:spcPts val="600"/>
              </a:spcAft>
            </a:pPr>
            <a:r>
              <a:rPr lang="en-US" sz="2000"/>
              <a:t>What will happen to the U.S. dollar?</a:t>
            </a:r>
          </a:p>
          <a:p>
            <a:pPr marL="285750" lvl="1" indent="-285750">
              <a:spcAft>
                <a:spcPts val="600"/>
              </a:spcAft>
            </a:pPr>
            <a:r>
              <a:rPr lang="en-US" sz="2000"/>
              <a:t>What is the downside risk in each of these scenarios?</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26</a:t>
            </a:fld>
            <a:endParaRPr lang="en-US"/>
          </a:p>
        </p:txBody>
      </p:sp>
    </p:spTree>
    <p:extLst>
      <p:ext uri="{BB962C8B-B14F-4D97-AF65-F5344CB8AC3E}">
        <p14:creationId xmlns:p14="http://schemas.microsoft.com/office/powerpoint/2010/main" val="2145035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What Should Investors Do? </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r>
              <a:rPr lang="en-US" sz="2000"/>
              <a:t>Should Investors hedge against such scenarios? </a:t>
            </a:r>
          </a:p>
          <a:p>
            <a:pPr marL="685800" lvl="2"/>
            <a:r>
              <a:rPr lang="en-US" sz="1800"/>
              <a:t>If they should, when should they begin hedging? </a:t>
            </a:r>
          </a:p>
          <a:p>
            <a:pPr marL="1143000" lvl="3"/>
            <a:r>
              <a:rPr lang="en-US"/>
              <a:t>Before the election? </a:t>
            </a:r>
          </a:p>
          <a:p>
            <a:pPr marL="1143000" lvl="3"/>
            <a:r>
              <a:rPr lang="en-US"/>
              <a:t>When it appears as if there could be a dispute? </a:t>
            </a:r>
          </a:p>
          <a:p>
            <a:pPr marL="1143000" lvl="3"/>
            <a:r>
              <a:rPr lang="en-US"/>
              <a:t>When the dispute threatens to become a Constitutional Crisis?</a:t>
            </a:r>
          </a:p>
          <a:p>
            <a:r>
              <a:rPr lang="en-US" sz="1800"/>
              <a:t>What is the best way for investors to protect themselves? </a:t>
            </a:r>
          </a:p>
          <a:p>
            <a:r>
              <a:rPr lang="en-US" sz="1800"/>
              <a:t>Are there particular industries that would be more negatively impacted by such a crisis? </a:t>
            </a:r>
          </a:p>
          <a:p>
            <a:pPr lvl="1"/>
            <a:r>
              <a:rPr lang="en-US" sz="1800"/>
              <a:t>Are there industries that would benefit? </a:t>
            </a:r>
          </a:p>
          <a:p>
            <a:r>
              <a:rPr lang="en-US" sz="1800"/>
              <a:t>Are there particular geographies that would be more negatively impacted by such as crisis? </a:t>
            </a:r>
          </a:p>
          <a:p>
            <a:pPr lvl="1"/>
            <a:r>
              <a:rPr lang="en-US" sz="1800"/>
              <a:t>Are there geographies that would benefit?</a:t>
            </a:r>
          </a:p>
          <a:p>
            <a:pPr marL="0" lvl="1" indent="-285750"/>
            <a:r>
              <a:rPr lang="en-US" sz="1800"/>
              <a:t>Are there countries that would gain from such a crisis?</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27</a:t>
            </a:fld>
            <a:endParaRPr lang="en-US"/>
          </a:p>
        </p:txBody>
      </p:sp>
    </p:spTree>
    <p:extLst>
      <p:ext uri="{BB962C8B-B14F-4D97-AF65-F5344CB8AC3E}">
        <p14:creationId xmlns:p14="http://schemas.microsoft.com/office/powerpoint/2010/main" val="3414981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Should Businesses Do Anything to Hedge this Risk? </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a:t>Are there particular risks to specific businesses or geographies that could be more negatively impacted by a disputed election? </a:t>
            </a:r>
          </a:p>
          <a:p>
            <a:pPr marL="640080"/>
            <a:r>
              <a:rPr lang="en-US" sz="1800"/>
              <a:t>Businesses in communities that could be impacted by social unrest? </a:t>
            </a:r>
          </a:p>
          <a:p>
            <a:pPr marL="640080"/>
            <a:r>
              <a:rPr lang="en-US" sz="1800"/>
              <a:t>Businesses that rely on government support or financing? </a:t>
            </a:r>
          </a:p>
          <a:p>
            <a:pPr marL="640080"/>
            <a:r>
              <a:rPr lang="en-US" sz="1800"/>
              <a:t>Businesses that depend on travel and tourism? </a:t>
            </a:r>
          </a:p>
          <a:p>
            <a:pPr marL="640080"/>
            <a:r>
              <a:rPr lang="en-US" sz="1800"/>
              <a:t>Banks and financial service companies? </a:t>
            </a:r>
          </a:p>
          <a:p>
            <a:pPr marL="640080"/>
            <a:r>
              <a:rPr lang="en-US" sz="1800"/>
              <a:t>Businesses that rely on imports from China? </a:t>
            </a:r>
          </a:p>
          <a:p>
            <a:pPr marL="640080" indent="0">
              <a:buNone/>
            </a:pPr>
            <a:endParaRPr lang="en-US" sz="1800" b="1"/>
          </a:p>
          <a:p>
            <a:pPr marL="0" indent="0">
              <a:buNone/>
            </a:pPr>
            <a:r>
              <a:rPr lang="en-US" sz="2000" b="1"/>
              <a:t>Is there anything businesses should do in advance of such an election?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4" y="4757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28</a:t>
            </a:fld>
            <a:endParaRPr lang="en-US"/>
          </a:p>
        </p:txBody>
      </p:sp>
    </p:spTree>
    <p:extLst>
      <p:ext uri="{BB962C8B-B14F-4D97-AF65-F5344CB8AC3E}">
        <p14:creationId xmlns:p14="http://schemas.microsoft.com/office/powerpoint/2010/main" val="198966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What Can The Business Community Do?</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a:t>What role should the business community play when government is disrupted?</a:t>
            </a:r>
          </a:p>
          <a:p>
            <a:pPr marL="685800"/>
            <a:r>
              <a:rPr lang="en-US" sz="1800"/>
              <a:t>Focus on its stakeholders? </a:t>
            </a:r>
          </a:p>
          <a:p>
            <a:pPr marL="685800"/>
            <a:r>
              <a:rPr lang="en-US" sz="1800"/>
              <a:t>Focus on its customers, suppliers, and employees?</a:t>
            </a:r>
          </a:p>
          <a:p>
            <a:pPr marL="685800"/>
            <a:r>
              <a:rPr lang="en-US" sz="1800"/>
              <a:t>Assume a more activist role in attempting to resolve the political crisis? </a:t>
            </a:r>
          </a:p>
          <a:p>
            <a:pPr marL="685800"/>
            <a:endParaRPr lang="en-US" sz="1800"/>
          </a:p>
          <a:p>
            <a:pPr marL="0" indent="0">
              <a:buNone/>
            </a:pPr>
            <a:r>
              <a:rPr lang="en-US" sz="1800"/>
              <a:t>When and how should business take action? </a:t>
            </a:r>
          </a:p>
          <a:p>
            <a:pPr marL="0" indent="0">
              <a:buNone/>
            </a:pPr>
            <a:endParaRPr lang="en-US" sz="180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29</a:t>
            </a:fld>
            <a:endParaRPr lang="en-US"/>
          </a:p>
        </p:txBody>
      </p:sp>
    </p:spTree>
    <p:extLst>
      <p:ext uri="{BB962C8B-B14F-4D97-AF65-F5344CB8AC3E}">
        <p14:creationId xmlns:p14="http://schemas.microsoft.com/office/powerpoint/2010/main" val="2462130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365126"/>
            <a:ext cx="10515600" cy="1051080"/>
          </a:xfrm>
        </p:spPr>
        <p:txBody>
          <a:bodyPr>
            <a:normAutofit/>
          </a:bodyPr>
          <a:lstStyle/>
          <a:p>
            <a:r>
              <a:rPr lang="en-US" sz="4000" b="1" i="1" dirty="0"/>
              <a:t>Black Swans and Politics</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3</a:t>
            </a:fld>
            <a:endParaRPr lang="en-US" dirty="0"/>
          </a:p>
        </p:txBody>
      </p:sp>
      <p:pic>
        <p:nvPicPr>
          <p:cNvPr id="11" name="Picture 10" descr="A swan swimming in a body of water&#10;&#10;Description automatically generated">
            <a:extLst>
              <a:ext uri="{FF2B5EF4-FFF2-40B4-BE49-F238E27FC236}">
                <a16:creationId xmlns:a16="http://schemas.microsoft.com/office/drawing/2014/main" id="{DAE60C14-925C-F343-B240-E4BFEE28F461}"/>
              </a:ext>
            </a:extLst>
          </p:cNvPr>
          <p:cNvPicPr/>
          <p:nvPr/>
        </p:nvPicPr>
        <p:blipFill>
          <a:blip r:embed="rId3">
            <a:extLst>
              <a:ext uri="{28A0092B-C50C-407E-A947-70E740481C1C}">
                <a14:useLocalDpi xmlns:a14="http://schemas.microsoft.com/office/drawing/2010/main" val="0"/>
              </a:ext>
            </a:extLst>
          </a:blip>
          <a:stretch>
            <a:fillRect/>
          </a:stretch>
        </p:blipFill>
        <p:spPr>
          <a:xfrm>
            <a:off x="8122177" y="236732"/>
            <a:ext cx="3337560" cy="1203959"/>
          </a:xfrm>
          <a:prstGeom prst="rect">
            <a:avLst/>
          </a:prstGeom>
        </p:spPr>
      </p:pic>
      <p:sp>
        <p:nvSpPr>
          <p:cNvPr id="10" name="TextBox 9">
            <a:extLst>
              <a:ext uri="{FF2B5EF4-FFF2-40B4-BE49-F238E27FC236}">
                <a16:creationId xmlns:a16="http://schemas.microsoft.com/office/drawing/2014/main" id="{1788A4C7-C7A3-354D-BFD2-E2FDF8C60656}"/>
              </a:ext>
            </a:extLst>
          </p:cNvPr>
          <p:cNvSpPr txBox="1"/>
          <p:nvPr/>
        </p:nvSpPr>
        <p:spPr>
          <a:xfrm>
            <a:off x="838200" y="1569085"/>
            <a:ext cx="10408921" cy="4801314"/>
          </a:xfrm>
          <a:prstGeom prst="rect">
            <a:avLst/>
          </a:prstGeom>
          <a:noFill/>
        </p:spPr>
        <p:txBody>
          <a:bodyPr wrap="square" rtlCol="0">
            <a:spAutoFit/>
          </a:bodyPr>
          <a:lstStyle/>
          <a:p>
            <a:r>
              <a:rPr lang="en-US" b="1" dirty="0"/>
              <a:t>Most Black Swan events were caused by financial issues. None, except Brexit, related to politics. </a:t>
            </a:r>
          </a:p>
          <a:p>
            <a:endParaRPr lang="en-US" dirty="0"/>
          </a:p>
          <a:p>
            <a:r>
              <a:rPr lang="en-US" dirty="0"/>
              <a:t>There have been a few instances in which markets did react to elections including: </a:t>
            </a:r>
          </a:p>
          <a:p>
            <a:pPr marL="742950" indent="-285750">
              <a:buFont typeface="Arial" panose="020B0604020202020204" pitchFamily="34" charset="0"/>
              <a:buChar char="•"/>
            </a:pPr>
            <a:r>
              <a:rPr lang="en-US" dirty="0"/>
              <a:t>In 2000, the markets dropped during the disputed Bush V. Gore election. </a:t>
            </a:r>
          </a:p>
          <a:p>
            <a:pPr marL="742950" indent="-285750">
              <a:buFont typeface="Arial" panose="020B0604020202020204" pitchFamily="34" charset="0"/>
              <a:buChar char="•"/>
            </a:pPr>
            <a:r>
              <a:rPr lang="en-US" dirty="0"/>
              <a:t>In 1901, markets declined sharply after the assassination of McKinley. </a:t>
            </a:r>
          </a:p>
          <a:p>
            <a:pPr marL="742950" indent="-285750">
              <a:buFont typeface="Arial" panose="020B0604020202020204" pitchFamily="34" charset="0"/>
              <a:buChar char="•"/>
            </a:pPr>
            <a:r>
              <a:rPr lang="en-US" dirty="0"/>
              <a:t>In 1876, markets declined 10% during the disputed Hays/Tilden election. </a:t>
            </a:r>
          </a:p>
          <a:p>
            <a:r>
              <a:rPr lang="en-US" dirty="0"/>
              <a:t>However, none of these truly qualified as a Black Swan. </a:t>
            </a:r>
          </a:p>
          <a:p>
            <a:endParaRPr lang="en-US" dirty="0"/>
          </a:p>
          <a:p>
            <a:r>
              <a:rPr lang="en-US" b="1" dirty="0"/>
              <a:t>We do not believe a Black Swan will occur in the 2020, but we think that, in this time of political polarization and pandemics, events could unnerve financial markets. </a:t>
            </a:r>
          </a:p>
          <a:p>
            <a:endParaRPr lang="en-US" b="1" dirty="0"/>
          </a:p>
          <a:p>
            <a:endParaRPr lang="en-US" dirty="0"/>
          </a:p>
          <a:p>
            <a:r>
              <a:rPr lang="en-US" dirty="0"/>
              <a:t>In this presentation, we will consider every potential event that could occur to disrupt the Presidential election. We are not contending that every event will occur. However, by presenting these alternatives, we want to open the discussion of how financial markets and businesses could react under each of the potential scenarios and see what events you, as business professionals, believe represent the highest risk. </a:t>
            </a:r>
          </a:p>
          <a:p>
            <a:endParaRPr lang="en-US" dirty="0"/>
          </a:p>
        </p:txBody>
      </p:sp>
    </p:spTree>
    <p:extLst>
      <p:ext uri="{BB962C8B-B14F-4D97-AF65-F5344CB8AC3E}">
        <p14:creationId xmlns:p14="http://schemas.microsoft.com/office/powerpoint/2010/main" val="2530264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dirty="0"/>
              <a:t>Confidential Analyst Report: Scoping the Election</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dirty="0"/>
              <a:t>When I was a Wall Street analyst, I issued reports on what to look for when news is reported. </a:t>
            </a:r>
            <a:r>
              <a:rPr lang="en-US" sz="2000" dirty="0"/>
              <a:t>So what should investors look at on election night?</a:t>
            </a:r>
          </a:p>
          <a:p>
            <a:pPr lvl="1"/>
            <a:r>
              <a:rPr lang="en-US" sz="1800" dirty="0"/>
              <a:t>On election night and for the next few days, everyone will be inundated with information. </a:t>
            </a:r>
          </a:p>
          <a:p>
            <a:pPr lvl="1"/>
            <a:r>
              <a:rPr lang="en-US" sz="1800" dirty="0"/>
              <a:t>Many states can be predicted now- because they are strongly partisan. </a:t>
            </a:r>
          </a:p>
          <a:p>
            <a:pPr lvl="1"/>
            <a:r>
              <a:rPr lang="en-US" sz="1800" b="1" dirty="0"/>
              <a:t>But anyone trying to guess the ultimate results should focus on three states: Florida, Arizona, and North Carolina. </a:t>
            </a:r>
          </a:p>
          <a:p>
            <a:pPr marL="0" indent="0">
              <a:buNone/>
            </a:pPr>
            <a:endParaRPr lang="en-US" sz="2000" dirty="0"/>
          </a:p>
          <a:p>
            <a:r>
              <a:rPr lang="en-US" sz="1800" b="1" dirty="0"/>
              <a:t>Why are these states so important? </a:t>
            </a:r>
          </a:p>
          <a:p>
            <a:pPr lvl="1"/>
            <a:r>
              <a:rPr lang="en-US" sz="1800" b="1" dirty="0"/>
              <a:t>They are swing states. (so are many others like Wisconsin, Michigan, Pennsylvania, etc.) </a:t>
            </a:r>
          </a:p>
          <a:p>
            <a:pPr lvl="1"/>
            <a:r>
              <a:rPr lang="en-US" sz="1800" b="1" dirty="0"/>
              <a:t>However, these states start counting very early. </a:t>
            </a:r>
          </a:p>
          <a:p>
            <a:pPr lvl="2"/>
            <a:r>
              <a:rPr lang="en-US" sz="1800" dirty="0"/>
              <a:t>Florida starts its count 22 days before the election. </a:t>
            </a:r>
          </a:p>
          <a:p>
            <a:pPr lvl="2"/>
            <a:r>
              <a:rPr lang="en-US" sz="1800" dirty="0"/>
              <a:t>Arizona and North Carolina start their counts 14 days before the election. </a:t>
            </a:r>
          </a:p>
          <a:p>
            <a:pPr lvl="2"/>
            <a:r>
              <a:rPr lang="en-US" sz="1800" dirty="0"/>
              <a:t>These states also do not offer extended time for receiving ballots. </a:t>
            </a:r>
          </a:p>
          <a:p>
            <a:pPr marL="685800" lvl="2"/>
            <a:r>
              <a:rPr lang="en-US" sz="1800" dirty="0"/>
              <a:t>This means Florida, Arizona, and North Carolina will have complete or almost complete tallies well before other states, especially other swing states. </a:t>
            </a:r>
          </a:p>
          <a:p>
            <a:pPr marL="685800" lvl="2"/>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30</a:t>
            </a:fld>
            <a:endParaRPr lang="en-US"/>
          </a:p>
        </p:txBody>
      </p:sp>
    </p:spTree>
    <p:extLst>
      <p:ext uri="{BB962C8B-B14F-4D97-AF65-F5344CB8AC3E}">
        <p14:creationId xmlns:p14="http://schemas.microsoft.com/office/powerpoint/2010/main" val="2526354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982513" y="482380"/>
            <a:ext cx="10515600" cy="852434"/>
          </a:xfrm>
        </p:spPr>
        <p:txBody>
          <a:bodyPr>
            <a:normAutofit/>
          </a:bodyPr>
          <a:lstStyle/>
          <a:p>
            <a:pPr algn="ctr"/>
            <a:r>
              <a:rPr lang="en-US" sz="3200" b="1" i="1" dirty="0"/>
              <a:t>Arizona, Florida, and North Carolina- Canaries in the Coal Mine.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82513" y="1334814"/>
            <a:ext cx="10604810" cy="4842149"/>
          </a:xfrm>
        </p:spPr>
        <p:txBody>
          <a:bodyPr>
            <a:normAutofit/>
          </a:bodyPr>
          <a:lstStyle/>
          <a:p>
            <a:pPr marL="0" lvl="2" indent="0">
              <a:buNone/>
            </a:pPr>
            <a:r>
              <a:rPr lang="en-US" sz="1800" dirty="0"/>
              <a:t>Right now, the election is split. Projections by states look as follows: </a:t>
            </a:r>
          </a:p>
          <a:p>
            <a:pPr marL="742950" lvl="2" indent="-285750"/>
            <a:r>
              <a:rPr lang="en-US" sz="1600" dirty="0"/>
              <a:t>Trump solid			104		Biden Solid	106</a:t>
            </a:r>
          </a:p>
          <a:p>
            <a:pPr marL="742950" lvl="2" indent="-285750"/>
            <a:r>
              <a:rPr lang="en-US" sz="1600" dirty="0"/>
              <a:t>Trump lean			  60		Biden Lean		120</a:t>
            </a:r>
          </a:p>
          <a:p>
            <a:pPr marL="742950" lvl="2" indent="-285750"/>
            <a:r>
              <a:rPr lang="en-US" sz="1600" dirty="0"/>
              <a:t>Toss-up			141</a:t>
            </a:r>
          </a:p>
          <a:p>
            <a:pPr marL="0" lvl="2" indent="0">
              <a:buNone/>
            </a:pPr>
            <a:endParaRPr lang="en-US" sz="1600" dirty="0"/>
          </a:p>
          <a:p>
            <a:pPr marL="0" lvl="2" indent="0">
              <a:buNone/>
            </a:pPr>
            <a:r>
              <a:rPr lang="en-US" sz="1600" dirty="0"/>
              <a:t>This means the election will likely be decided by the toss-up states. </a:t>
            </a:r>
          </a:p>
          <a:p>
            <a:pPr marL="285750" lvl="2" indent="-285750"/>
            <a:r>
              <a:rPr lang="en-US" sz="1600" dirty="0"/>
              <a:t>States like Michigan, Ohio, Pennsylvania, and others allow extra time for ballots to arrive. </a:t>
            </a:r>
          </a:p>
          <a:p>
            <a:pPr marL="285750" lvl="2" indent="-285750"/>
            <a:r>
              <a:rPr lang="en-US" sz="1600" dirty="0"/>
              <a:t>States like Georgia, Michigan, Wisconsin and others do not start counting before Election Day. </a:t>
            </a:r>
          </a:p>
          <a:p>
            <a:pPr marL="285750" lvl="2" indent="-285750"/>
            <a:r>
              <a:rPr lang="en-US" sz="1600" dirty="0"/>
              <a:t>This states may not have clear results for an extended period of time. </a:t>
            </a:r>
          </a:p>
          <a:p>
            <a:pPr marL="285750" lvl="2" indent="-285750"/>
            <a:r>
              <a:rPr lang="en-US" sz="1600" dirty="0"/>
              <a:t>Arizona, Florida, and North Carolina will be the canaries in the coal mine. </a:t>
            </a:r>
          </a:p>
          <a:p>
            <a:pPr marL="742950" lvl="2" indent="-285750"/>
            <a:r>
              <a:rPr lang="en-US" sz="1600" dirty="0"/>
              <a:t>If these states lean strongly for Biden, the election is over. </a:t>
            </a:r>
          </a:p>
          <a:p>
            <a:pPr marL="742950" lvl="2" indent="-285750"/>
            <a:r>
              <a:rPr lang="en-US" sz="1600" dirty="0"/>
              <a:t>If these states lean strongly for Trump, he has a good chance of winning. </a:t>
            </a:r>
          </a:p>
          <a:p>
            <a:pPr marL="742950" lvl="2" indent="-285750"/>
            <a:r>
              <a:rPr lang="en-US" sz="1600" dirty="0"/>
              <a:t>If these states are very close, there could be a long election. </a:t>
            </a:r>
          </a:p>
          <a:p>
            <a:pPr marL="0" lvl="2" indent="0">
              <a:buNone/>
            </a:pPr>
            <a:endParaRPr lang="en-US" sz="1600" dirty="0"/>
          </a:p>
          <a:p>
            <a:pPr marL="0" lvl="2" indent="0">
              <a:buNone/>
            </a:pPr>
            <a:r>
              <a:rPr lang="en-US" sz="1600" dirty="0"/>
              <a:t>On election night, ignore the noise and focus on results from Arizona, Florida, and North Carolina.</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31</a:t>
            </a:fld>
            <a:endParaRPr lang="en-US"/>
          </a:p>
        </p:txBody>
      </p:sp>
    </p:spTree>
    <p:extLst>
      <p:ext uri="{BB962C8B-B14F-4D97-AF65-F5344CB8AC3E}">
        <p14:creationId xmlns:p14="http://schemas.microsoft.com/office/powerpoint/2010/main" val="266459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5">
            <a:extLst>
              <a:ext uri="{FF2B5EF4-FFF2-40B4-BE49-F238E27FC236}">
                <a16:creationId xmlns:a16="http://schemas.microsoft.com/office/drawing/2014/main" id="{F46B55DD-A1EC-4B59-8A19-17AA4D0148BF}"/>
              </a:ext>
            </a:extLst>
          </p:cNvPr>
          <p:cNvSpPr txBox="1">
            <a:spLocks/>
          </p:cNvSpPr>
          <p:nvPr/>
        </p:nvSpPr>
        <p:spPr>
          <a:xfrm>
            <a:off x="3355449" y="5009045"/>
            <a:ext cx="5490003" cy="466166"/>
          </a:xfrm>
          <a:prstGeom prst="rect">
            <a:avLst/>
          </a:prstGeom>
          <a:effectLst>
            <a:glow rad="63500">
              <a:schemeClr val="accent2">
                <a:satMod val="175000"/>
                <a:alpha val="40000"/>
              </a:schemeClr>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solidFill>
                  <a:schemeClr val="tx1"/>
                </a:solidFill>
              </a:rPr>
              <a:t>www.ReformElectionsNow.org</a:t>
            </a:r>
          </a:p>
        </p:txBody>
      </p:sp>
      <p:sp>
        <p:nvSpPr>
          <p:cNvPr id="2" name="Title 1">
            <a:extLst>
              <a:ext uri="{FF2B5EF4-FFF2-40B4-BE49-F238E27FC236}">
                <a16:creationId xmlns:a16="http://schemas.microsoft.com/office/drawing/2014/main" id="{84459320-8027-314A-A720-E11C95452261}"/>
              </a:ext>
            </a:extLst>
          </p:cNvPr>
          <p:cNvSpPr>
            <a:spLocks noGrp="1"/>
          </p:cNvSpPr>
          <p:nvPr>
            <p:ph type="ctrTitle"/>
          </p:nvPr>
        </p:nvSpPr>
        <p:spPr>
          <a:xfrm>
            <a:off x="902825" y="2964613"/>
            <a:ext cx="10016669" cy="671466"/>
          </a:xfrm>
        </p:spPr>
        <p:txBody>
          <a:bodyPr>
            <a:noAutofit/>
          </a:bodyPr>
          <a:lstStyle/>
          <a:p>
            <a:br>
              <a:rPr lang="en-US" sz="6600" b="1">
                <a:solidFill>
                  <a:schemeClr val="bg1"/>
                </a:solidFill>
              </a:rPr>
            </a:br>
            <a:r>
              <a:rPr lang="en-US" sz="4800" b="1" i="1">
                <a:latin typeface="Arial" panose="020B0604020202020204" pitchFamily="34" charset="0"/>
                <a:cs typeface="Arial" panose="020B0604020202020204" pitchFamily="34" charset="0"/>
              </a:rPr>
              <a:t>Make Government Work!</a:t>
            </a:r>
          </a:p>
        </p:txBody>
      </p:sp>
      <p:pic>
        <p:nvPicPr>
          <p:cNvPr id="18" name="Picture 17">
            <a:extLst>
              <a:ext uri="{FF2B5EF4-FFF2-40B4-BE49-F238E27FC236}">
                <a16:creationId xmlns:a16="http://schemas.microsoft.com/office/drawing/2014/main" id="{5D1EB9D7-73A4-4203-B278-C396E94313AA}"/>
              </a:ext>
            </a:extLst>
          </p:cNvPr>
          <p:cNvPicPr>
            <a:picLocks noChangeAspect="1"/>
          </p:cNvPicPr>
          <p:nvPr/>
        </p:nvPicPr>
        <p:blipFill>
          <a:blip r:embed="rId3"/>
          <a:stretch>
            <a:fillRect/>
          </a:stretch>
        </p:blipFill>
        <p:spPr>
          <a:xfrm>
            <a:off x="2244091" y="1158763"/>
            <a:ext cx="7344987" cy="1608731"/>
          </a:xfrm>
          <a:prstGeom prst="rect">
            <a:avLst/>
          </a:prstGeom>
        </p:spPr>
      </p:pic>
      <p:sp>
        <p:nvSpPr>
          <p:cNvPr id="19" name="TextBox 18">
            <a:extLst>
              <a:ext uri="{FF2B5EF4-FFF2-40B4-BE49-F238E27FC236}">
                <a16:creationId xmlns:a16="http://schemas.microsoft.com/office/drawing/2014/main" id="{279ED4E8-CE08-4176-9356-F4020B0138D4}"/>
              </a:ext>
            </a:extLst>
          </p:cNvPr>
          <p:cNvSpPr txBox="1"/>
          <p:nvPr/>
        </p:nvSpPr>
        <p:spPr>
          <a:xfrm flipH="1">
            <a:off x="10295906" y="6060416"/>
            <a:ext cx="1615044" cy="461665"/>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Peter J. Siris</a:t>
            </a:r>
          </a:p>
          <a:p>
            <a:pPr algn="r"/>
            <a:r>
              <a:rPr lang="en-US" sz="1200" dirty="0">
                <a:latin typeface="Arial" panose="020B0604020202020204" pitchFamily="34" charset="0"/>
                <a:cs typeface="Arial" panose="020B0604020202020204" pitchFamily="34" charset="0"/>
              </a:rPr>
              <a:t>September 30, 2020</a:t>
            </a:r>
          </a:p>
        </p:txBody>
      </p:sp>
      <p:sp>
        <p:nvSpPr>
          <p:cNvPr id="6" name="Subtitle 5">
            <a:extLst>
              <a:ext uri="{FF2B5EF4-FFF2-40B4-BE49-F238E27FC236}">
                <a16:creationId xmlns:a16="http://schemas.microsoft.com/office/drawing/2014/main" id="{6618908F-FE70-4890-803B-1BFF1EA4053B}"/>
              </a:ext>
            </a:extLst>
          </p:cNvPr>
          <p:cNvSpPr>
            <a:spLocks noGrp="1"/>
          </p:cNvSpPr>
          <p:nvPr>
            <p:ph type="subTitle" idx="1"/>
          </p:nvPr>
        </p:nvSpPr>
        <p:spPr>
          <a:xfrm>
            <a:off x="3400179" y="3881088"/>
            <a:ext cx="6494866" cy="2463956"/>
          </a:xfrm>
          <a:effectLst>
            <a:glow rad="63500">
              <a:schemeClr val="accent2">
                <a:satMod val="175000"/>
                <a:alpha val="40000"/>
              </a:schemeClr>
            </a:glow>
          </a:effectLst>
        </p:spPr>
        <p:txBody>
          <a:bodyPr>
            <a:normAutofit/>
          </a:bodyPr>
          <a:lstStyle/>
          <a:p>
            <a:pPr algn="l"/>
            <a:r>
              <a:rPr lang="en-US"/>
              <a:t>To learn more, </a:t>
            </a:r>
            <a:br>
              <a:rPr lang="en-US"/>
            </a:br>
            <a:r>
              <a:rPr lang="en-US"/>
              <a:t>  </a:t>
            </a:r>
            <a:r>
              <a:rPr lang="en-US" sz="2200" b="0" i="1"/>
              <a:t>see details, facts and figures</a:t>
            </a:r>
            <a:br>
              <a:rPr lang="en-US" sz="2200" b="0" i="1"/>
            </a:br>
            <a:r>
              <a:rPr lang="en-US" sz="2200" b="0" i="1"/>
              <a:t>  in white papers presented at</a:t>
            </a:r>
          </a:p>
        </p:txBody>
      </p:sp>
    </p:spTree>
    <p:extLst>
      <p:ext uri="{BB962C8B-B14F-4D97-AF65-F5344CB8AC3E}">
        <p14:creationId xmlns:p14="http://schemas.microsoft.com/office/powerpoint/2010/main" val="247576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Election Day</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799141" y="1389677"/>
            <a:ext cx="9779620" cy="4804979"/>
          </a:xfrm>
        </p:spPr>
        <p:txBody>
          <a:bodyPr>
            <a:normAutofit fontScale="62500" lnSpcReduction="20000"/>
          </a:bodyPr>
          <a:lstStyle/>
          <a:p>
            <a:pPr marL="0" indent="0">
              <a:buNone/>
            </a:pPr>
            <a:r>
              <a:rPr lang="en-US" sz="2600" b="1" dirty="0"/>
              <a:t>Nov 3, 2020: Election Day</a:t>
            </a:r>
          </a:p>
          <a:p>
            <a:r>
              <a:rPr lang="en-US" sz="2900" b="1" dirty="0"/>
              <a:t>Donald Trump holds an 8-point lead in the popular vote and leads in states with 460 Electoral Votes. </a:t>
            </a:r>
          </a:p>
          <a:p>
            <a:r>
              <a:rPr lang="en-US" sz="2900" dirty="0"/>
              <a:t>According to exit polls, 81% of Trump voters have voted in person versus 31% of Biden voters. </a:t>
            </a:r>
          </a:p>
          <a:p>
            <a:r>
              <a:rPr lang="en-US" sz="2900" dirty="0"/>
              <a:t>Trump declares his victory from the 18</a:t>
            </a:r>
            <a:r>
              <a:rPr lang="en-US" sz="2900" baseline="30000" dirty="0"/>
              <a:t>th</a:t>
            </a:r>
            <a:r>
              <a:rPr lang="en-US" sz="2900" dirty="0"/>
              <a:t> hole at Mar-a-Lago. </a:t>
            </a:r>
          </a:p>
          <a:p>
            <a:pPr marL="0" indent="0">
              <a:buNone/>
            </a:pPr>
            <a:endParaRPr lang="en-US" sz="2900"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900" dirty="0"/>
              <a:t>How do financial markets react? </a:t>
            </a:r>
          </a:p>
          <a:p>
            <a:pPr algn="ctr"/>
            <a:endParaRPr lang="en-US" sz="2000" b="1" dirty="0"/>
          </a:p>
          <a:p>
            <a:endParaRPr lang="en-US" sz="2000" b="1"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4</a:t>
            </a:fld>
            <a:endParaRPr lang="en-US" dirty="0"/>
          </a:p>
        </p:txBody>
      </p:sp>
      <p:sp>
        <p:nvSpPr>
          <p:cNvPr id="6" name="Rectangle 2">
            <a:extLst>
              <a:ext uri="{FF2B5EF4-FFF2-40B4-BE49-F238E27FC236}">
                <a16:creationId xmlns:a16="http://schemas.microsoft.com/office/drawing/2014/main" id="{AE2B29EE-466E-B64E-9559-FA4AC3CDD033}"/>
              </a:ext>
            </a:extLst>
          </p:cNvPr>
          <p:cNvSpPr>
            <a:spLocks noChangeArrowheads="1"/>
          </p:cNvSpPr>
          <p:nvPr/>
        </p:nvSpPr>
        <p:spPr bwMode="auto">
          <a:xfrm>
            <a:off x="8901332" y="3521075"/>
            <a:ext cx="9097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69" name="Picture 1" descr="donald trump scotland golf">
            <a:extLst>
              <a:ext uri="{FF2B5EF4-FFF2-40B4-BE49-F238E27FC236}">
                <a16:creationId xmlns:a16="http://schemas.microsoft.com/office/drawing/2014/main" id="{51E0D432-3EFB-D641-A16B-735E67FFD4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439665" y="3803164"/>
            <a:ext cx="3176479" cy="18272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302E8D-54D0-3045-A584-855D54ADF33E}"/>
              </a:ext>
            </a:extLst>
          </p:cNvPr>
          <p:cNvSpPr>
            <a:spLocks noChangeArrowheads="1"/>
          </p:cNvSpPr>
          <p:nvPr/>
        </p:nvSpPr>
        <p:spPr bwMode="auto">
          <a:xfrm>
            <a:off x="2537460" y="3517900"/>
            <a:ext cx="980049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73" name="Picture 9" descr="A picture containing person, person, building, sport&#10;&#10;Description automatically generated">
            <a:extLst>
              <a:ext uri="{FF2B5EF4-FFF2-40B4-BE49-F238E27FC236}">
                <a16:creationId xmlns:a16="http://schemas.microsoft.com/office/drawing/2014/main" id="{1E9C6C47-FDA9-2442-91CD-383DD7CA10C3}"/>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4103" y="3784716"/>
            <a:ext cx="2537460" cy="186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5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Blue Wave Starts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p:txBody>
          <a:bodyPr>
            <a:normAutofit/>
          </a:bodyPr>
          <a:lstStyle/>
          <a:p>
            <a:pPr marL="0" indent="0">
              <a:buNone/>
            </a:pPr>
            <a:r>
              <a:rPr lang="en-US" sz="2000" b="1" dirty="0"/>
              <a:t>Nov. 5, 2020</a:t>
            </a:r>
          </a:p>
          <a:p>
            <a:r>
              <a:rPr lang="en-US" sz="1800" b="1" dirty="0"/>
              <a:t>As the mail-in votes are counted, Donald Trump’s lead shrinks to 3 percent.</a:t>
            </a:r>
          </a:p>
          <a:p>
            <a:r>
              <a:rPr lang="en-US" sz="1800" dirty="0"/>
              <a:t>The media is calling this “The Blue Wave.” </a:t>
            </a:r>
          </a:p>
          <a:p>
            <a:r>
              <a:rPr lang="en-US" sz="1800" dirty="0"/>
              <a:t>Donald Trump tweets, “</a:t>
            </a:r>
            <a:r>
              <a:rPr lang="en-US" sz="1800" i="1" dirty="0"/>
              <a:t>Mail-in votes are frauds. Must go with election night.” </a:t>
            </a:r>
          </a:p>
          <a:p>
            <a:pPr marL="0" indent="0">
              <a:buNone/>
            </a:pPr>
            <a:endParaRPr lang="en-US" sz="1800" b="1" dirty="0"/>
          </a:p>
          <a:p>
            <a:pPr marL="0" indent="0">
              <a:buNone/>
            </a:pPr>
            <a:r>
              <a:rPr lang="en-US" sz="1800" b="1" dirty="0"/>
              <a:t>Nov. </a:t>
            </a:r>
            <a:r>
              <a:rPr lang="en-US" sz="1800" b="1" i="1" dirty="0"/>
              <a:t>10</a:t>
            </a:r>
            <a:r>
              <a:rPr lang="en-US" sz="1800" b="1" dirty="0"/>
              <a:t>, 2020</a:t>
            </a:r>
          </a:p>
          <a:p>
            <a:r>
              <a:rPr lang="en-US" sz="1800" b="1" dirty="0"/>
              <a:t>As mail-in counting continues, Biden takes a 1-point lead. </a:t>
            </a:r>
          </a:p>
          <a:p>
            <a:r>
              <a:rPr lang="en-US" sz="1800" dirty="0"/>
              <a:t>Donald Trump says, </a:t>
            </a:r>
            <a:r>
              <a:rPr lang="en-US" sz="1800" i="1" dirty="0"/>
              <a:t>“The result of the November 3 vote will not be known for “years” ”I’m not a good loser. I think mail-in voting is going to rig the election, I really do.”</a:t>
            </a:r>
          </a:p>
          <a:p>
            <a:endParaRPr lang="en-US" sz="1800" i="1" dirty="0"/>
          </a:p>
          <a:p>
            <a:pPr marL="0" indent="0">
              <a:buNone/>
            </a:pPr>
            <a:r>
              <a:rPr lang="en-US" sz="1800" dirty="0"/>
              <a:t> </a:t>
            </a:r>
          </a:p>
          <a:p>
            <a:endParaRPr lang="en-US" sz="1800" b="1"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5</a:t>
            </a:fld>
            <a:endParaRPr lang="en-US" dirty="0"/>
          </a:p>
        </p:txBody>
      </p:sp>
    </p:spTree>
    <p:extLst>
      <p:ext uri="{BB962C8B-B14F-4D97-AF65-F5344CB8AC3E}">
        <p14:creationId xmlns:p14="http://schemas.microsoft.com/office/powerpoint/2010/main" val="187619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Slow Counting as the Blue Wave Grows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427356"/>
            <a:ext cx="10515600" cy="4749607"/>
          </a:xfrm>
        </p:spPr>
        <p:txBody>
          <a:bodyPr>
            <a:normAutofit lnSpcReduction="10000"/>
          </a:bodyPr>
          <a:lstStyle/>
          <a:p>
            <a:pPr marL="0" indent="0">
              <a:buNone/>
            </a:pPr>
            <a:r>
              <a:rPr lang="en-US" sz="2000" b="1" dirty="0"/>
              <a:t>Nov 17</a:t>
            </a:r>
          </a:p>
          <a:p>
            <a:r>
              <a:rPr lang="en-US" sz="1800" dirty="0"/>
              <a:t>States continue counting mail-in votes. </a:t>
            </a:r>
          </a:p>
          <a:p>
            <a:r>
              <a:rPr lang="en-US" sz="1800" dirty="0"/>
              <a:t>Joe Biden pulls ahead by 4 points in the popular vote. </a:t>
            </a:r>
          </a:p>
          <a:p>
            <a:r>
              <a:rPr lang="en-US" sz="1800" dirty="0"/>
              <a:t>Trump continues to tweet about fraudulent mail-in votes. </a:t>
            </a:r>
          </a:p>
          <a:p>
            <a:endParaRPr lang="en-US" sz="1800" b="1" dirty="0"/>
          </a:p>
          <a:p>
            <a:r>
              <a:rPr lang="en-US" sz="1800" b="1" dirty="0"/>
              <a:t>In N.Y., less than 25% of mail-in votes are counted. </a:t>
            </a:r>
          </a:p>
          <a:p>
            <a:pPr lvl="1"/>
            <a:r>
              <a:rPr lang="en-US" sz="1800" dirty="0"/>
              <a:t>Rejection rates over 20%.</a:t>
            </a:r>
          </a:p>
          <a:p>
            <a:pPr lvl="1"/>
            <a:r>
              <a:rPr lang="en-US" sz="1800" dirty="0"/>
              <a:t>Lawsuits brought by both parties in competitive races.</a:t>
            </a:r>
          </a:p>
          <a:p>
            <a:pPr marL="457200" lvl="1" indent="0">
              <a:buNone/>
            </a:pPr>
            <a:endParaRPr lang="en-US" sz="1800" b="1" dirty="0"/>
          </a:p>
          <a:p>
            <a:pPr marL="228600" lvl="1" indent="-285750"/>
            <a:r>
              <a:rPr lang="en-US" sz="2000" b="1" dirty="0"/>
              <a:t>Slow counting and rejection rates plague states.</a:t>
            </a:r>
          </a:p>
          <a:p>
            <a:pPr marL="457200"/>
            <a:r>
              <a:rPr lang="en-US" sz="1800" dirty="0"/>
              <a:t>Millions of ballots are left to count in many states. </a:t>
            </a:r>
          </a:p>
          <a:p>
            <a:pPr marL="457200"/>
            <a:r>
              <a:rPr lang="en-US" sz="1800" dirty="0"/>
              <a:t>Some states that started early still have elections too close to call. </a:t>
            </a:r>
          </a:p>
          <a:p>
            <a:pPr marL="457200"/>
            <a:r>
              <a:rPr lang="en-US" sz="1800" dirty="0"/>
              <a:t>Lawsuits filed over counting of mail-in ballots in 18 states, 11 Senate races, and 94 House of Representative elections. </a:t>
            </a:r>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6</a:t>
            </a:fld>
            <a:endParaRPr lang="en-US" dirty="0"/>
          </a:p>
        </p:txBody>
      </p:sp>
    </p:spTree>
    <p:extLst>
      <p:ext uri="{BB962C8B-B14F-4D97-AF65-F5344CB8AC3E}">
        <p14:creationId xmlns:p14="http://schemas.microsoft.com/office/powerpoint/2010/main" val="24749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Blue Wave Increases, but Margins Are Close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416204"/>
            <a:ext cx="10515600" cy="5441796"/>
          </a:xfrm>
        </p:spPr>
        <p:txBody>
          <a:bodyPr>
            <a:normAutofit/>
          </a:bodyPr>
          <a:lstStyle/>
          <a:p>
            <a:pPr marL="0" indent="0">
              <a:buNone/>
            </a:pPr>
            <a:r>
              <a:rPr lang="en-US" sz="2000" b="1" dirty="0"/>
              <a:t>Nov. 24, 2020</a:t>
            </a:r>
          </a:p>
          <a:p>
            <a:r>
              <a:rPr lang="en-US" sz="1800" b="1" dirty="0"/>
              <a:t>As mail-in counting continues, Biden’s popular vote lead increases to 7 points. Biden leads in states with 318 electoral votes. </a:t>
            </a:r>
          </a:p>
          <a:p>
            <a:r>
              <a:rPr lang="en-US" sz="1800" dirty="0"/>
              <a:t>Donald Trump says, </a:t>
            </a:r>
            <a:r>
              <a:rPr lang="en-US" sz="1800" i="1" dirty="0"/>
              <a:t>“</a:t>
            </a:r>
            <a:r>
              <a:rPr lang="en-US" sz="1800" dirty="0"/>
              <a:t>Mail ballots, they cheat. Mail ballots are very dangerous for this country because of cheaters. They are fraudulent.”</a:t>
            </a:r>
          </a:p>
          <a:p>
            <a:r>
              <a:rPr lang="en-US" sz="1800" b="1" dirty="0"/>
              <a:t>Margins in swing states are very narrow: </a:t>
            </a:r>
          </a:p>
          <a:p>
            <a:pPr marL="1463040" lvl="1"/>
            <a:r>
              <a:rPr lang="en-US" sz="1600" dirty="0"/>
              <a:t>Wisconsin			Biden 		80,000</a:t>
            </a:r>
          </a:p>
          <a:p>
            <a:pPr marL="1463040" lvl="1"/>
            <a:r>
              <a:rPr lang="en-US" sz="1600" dirty="0"/>
              <a:t>Michigan 			Biden 		70,000</a:t>
            </a:r>
          </a:p>
          <a:p>
            <a:pPr marL="1463040" lvl="1"/>
            <a:r>
              <a:rPr lang="en-US" sz="1600" dirty="0"/>
              <a:t>Florida			Biden 		30,000</a:t>
            </a:r>
          </a:p>
          <a:p>
            <a:pPr marL="1463040" lvl="1"/>
            <a:r>
              <a:rPr lang="en-US" sz="1600" dirty="0"/>
              <a:t>Pennsylvania			Biden 		28,000</a:t>
            </a:r>
          </a:p>
          <a:p>
            <a:pPr marL="1463040" lvl="1"/>
            <a:r>
              <a:rPr lang="en-US" sz="1600" dirty="0"/>
              <a:t>Ohio 			Trump		36,000</a:t>
            </a:r>
          </a:p>
          <a:p>
            <a:pPr marL="1463040" lvl="1"/>
            <a:r>
              <a:rPr lang="en-US" sz="1600" dirty="0"/>
              <a:t>Georgia 			Trump		33,000</a:t>
            </a:r>
          </a:p>
          <a:p>
            <a:pPr marL="1463040" lvl="1"/>
            <a:r>
              <a:rPr lang="en-US" sz="1600" dirty="0"/>
              <a:t>North Carolina			Biden 		23,000</a:t>
            </a:r>
          </a:p>
          <a:p>
            <a:pPr marL="1463040" lvl="1"/>
            <a:r>
              <a:rPr lang="en-US" sz="1600" dirty="0"/>
              <a:t>Arizona			Biden 		64,000</a:t>
            </a:r>
          </a:p>
          <a:p>
            <a:pPr marL="1463040" lvl="1"/>
            <a:r>
              <a:rPr lang="en-US" sz="1600" dirty="0"/>
              <a:t>Iowa			Trump		42,000</a:t>
            </a:r>
          </a:p>
          <a:p>
            <a:pPr marL="1463040" lvl="1"/>
            <a:r>
              <a:rPr lang="en-US" sz="1600" dirty="0"/>
              <a:t>Maine #2			Biden		   1,000</a:t>
            </a:r>
          </a:p>
          <a:p>
            <a:pPr marL="1463040" lvl="1"/>
            <a:r>
              <a:rPr lang="en-US" sz="1600" dirty="0"/>
              <a:t>Nebraska #2			Biden 		   1,000</a:t>
            </a:r>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7</a:t>
            </a:fld>
            <a:endParaRPr lang="en-US" dirty="0"/>
          </a:p>
        </p:txBody>
      </p:sp>
    </p:spTree>
    <p:extLst>
      <p:ext uri="{BB962C8B-B14F-4D97-AF65-F5344CB8AC3E}">
        <p14:creationId xmlns:p14="http://schemas.microsoft.com/office/powerpoint/2010/main" val="409042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Safe Harbor &amp; Electoral College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825625"/>
            <a:ext cx="10515600" cy="4530725"/>
          </a:xfrm>
        </p:spPr>
        <p:txBody>
          <a:bodyPr>
            <a:normAutofit/>
          </a:bodyPr>
          <a:lstStyle/>
          <a:p>
            <a:pPr marL="0" indent="0">
              <a:buNone/>
            </a:pPr>
            <a:r>
              <a:rPr lang="en-US" sz="2000" b="1" dirty="0"/>
              <a:t>Dec. 8:</a:t>
            </a:r>
          </a:p>
          <a:p>
            <a:pPr marL="0" indent="0">
              <a:buNone/>
            </a:pPr>
            <a:r>
              <a:rPr lang="en-US" sz="2400" b="1" dirty="0"/>
              <a:t> Safe Harbor Day</a:t>
            </a:r>
          </a:p>
          <a:p>
            <a:r>
              <a:rPr lang="en-US" sz="2000" b="1" dirty="0"/>
              <a:t>On Dec. 8, </a:t>
            </a:r>
            <a:r>
              <a:rPr lang="en-US" sz="1800" b="1" dirty="0"/>
              <a:t>states must attest that they have an official result. </a:t>
            </a:r>
          </a:p>
          <a:p>
            <a:r>
              <a:rPr lang="en-US" sz="1800" dirty="0"/>
              <a:t>The counting is continuing, lawsuits are filed over the election in 18 states. </a:t>
            </a:r>
          </a:p>
          <a:p>
            <a:r>
              <a:rPr lang="en-US" sz="1800" dirty="0"/>
              <a:t>Five states (Pennsylvania, Arizona, Michigan, Ohio, and Florida) begin official recounts. </a:t>
            </a:r>
          </a:p>
          <a:p>
            <a:pPr marL="0" indent="0">
              <a:buNone/>
            </a:pPr>
            <a:endParaRPr lang="en-US" sz="2000" b="1" dirty="0"/>
          </a:p>
          <a:p>
            <a:pPr marL="0" indent="0">
              <a:buNone/>
            </a:pPr>
            <a:r>
              <a:rPr lang="en-US" sz="2000" b="1" dirty="0"/>
              <a:t>Dec 14: </a:t>
            </a:r>
          </a:p>
          <a:p>
            <a:pPr marL="0" indent="0">
              <a:buNone/>
            </a:pPr>
            <a:r>
              <a:rPr lang="en-US" sz="2400" b="1" dirty="0"/>
              <a:t>State Electoral Colleges Meet</a:t>
            </a:r>
          </a:p>
          <a:p>
            <a:r>
              <a:rPr lang="en-US" sz="1800" dirty="0"/>
              <a:t>With the recounts and the lawsuits, delegations in many states are not able to certify the results. </a:t>
            </a:r>
          </a:p>
          <a:p>
            <a:endParaRPr lang="en-US" sz="1800" dirty="0"/>
          </a:p>
          <a:p>
            <a:endParaRPr lang="en-US" sz="1800" dirty="0"/>
          </a:p>
          <a:p>
            <a:pPr marL="0" indent="0">
              <a:buNone/>
            </a:pPr>
            <a:endParaRPr lang="en-US" sz="1800" dirty="0"/>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8</a:t>
            </a:fld>
            <a:endParaRPr lang="en-US" dirty="0"/>
          </a:p>
        </p:txBody>
      </p:sp>
    </p:spTree>
    <p:extLst>
      <p:ext uri="{BB962C8B-B14F-4D97-AF65-F5344CB8AC3E}">
        <p14:creationId xmlns:p14="http://schemas.microsoft.com/office/powerpoint/2010/main" val="284987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3600" b="1" i="1" dirty="0"/>
              <a:t>State Legislatures &amp; The Electoral Count Act of 1887</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825625"/>
            <a:ext cx="10515600" cy="4530725"/>
          </a:xfrm>
        </p:spPr>
        <p:txBody>
          <a:bodyPr>
            <a:normAutofit lnSpcReduction="10000"/>
          </a:bodyPr>
          <a:lstStyle/>
          <a:p>
            <a:pPr marL="0" indent="0">
              <a:buNone/>
            </a:pPr>
            <a:r>
              <a:rPr lang="en-US" sz="2400" b="1" dirty="0"/>
              <a:t>Dec. 18: </a:t>
            </a:r>
          </a:p>
          <a:p>
            <a:pPr marL="0" indent="0">
              <a:buNone/>
            </a:pPr>
            <a:r>
              <a:rPr lang="en-US" sz="2400" b="1" dirty="0"/>
              <a:t>State Legislatures Meet</a:t>
            </a:r>
            <a:endParaRPr lang="en-US" sz="1800" b="1" dirty="0"/>
          </a:p>
          <a:p>
            <a:r>
              <a:rPr lang="en-US" sz="1800" b="1" dirty="0"/>
              <a:t>States do not want to cede their Electoral College votes, so in accordance with the Electoral Count Act of 1887, Legislatures in each of the pending states meet and appoint electors. </a:t>
            </a:r>
          </a:p>
          <a:p>
            <a:r>
              <a:rPr lang="en-US" sz="1800" dirty="0"/>
              <a:t>Although Biden has a lead in 6 of the 9 states, Republican Legislatures in all pending states cast their votes for slates supporting Trump.  </a:t>
            </a:r>
          </a:p>
          <a:p>
            <a:r>
              <a:rPr lang="en-US" sz="1800" dirty="0"/>
              <a:t>Although Biden has a lead in both districts, Democrats in Maine cast votes for Biden in Maine #2. Republicans in Nebraska cast votes for Trump in Nebraska #2. </a:t>
            </a:r>
          </a:p>
          <a:p>
            <a:r>
              <a:rPr lang="en-US" sz="1800" dirty="0"/>
              <a:t>Democratic Governors in Michigan, Wisconsin, North Carolina, and Pennsylvania appoint a separate slate of electors supporting Biden. </a:t>
            </a:r>
          </a:p>
          <a:p>
            <a:r>
              <a:rPr lang="en-US" sz="1800" dirty="0"/>
              <a:t>Democrats sue to overturn the decision of the State Legislatures, claiming the electoral votes should go to the candidate that is leading. </a:t>
            </a:r>
          </a:p>
          <a:p>
            <a:pPr lvl="7"/>
            <a:endParaRPr lang="en-US" sz="800" dirty="0"/>
          </a:p>
          <a:p>
            <a:pPr lvl="7"/>
            <a:endParaRPr lang="en-US" sz="800" dirty="0"/>
          </a:p>
          <a:p>
            <a:pPr algn="ctr"/>
            <a:r>
              <a:rPr lang="en-US" sz="1800" dirty="0"/>
              <a:t>How do financial markets react?</a:t>
            </a:r>
          </a:p>
          <a:p>
            <a:pPr marL="0" indent="0">
              <a:buNone/>
            </a:pPr>
            <a:endParaRPr lang="en-US" sz="1800" dirty="0"/>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9</a:t>
            </a:fld>
            <a:endParaRPr lang="en-US" dirty="0"/>
          </a:p>
        </p:txBody>
      </p:sp>
    </p:spTree>
    <p:extLst>
      <p:ext uri="{BB962C8B-B14F-4D97-AF65-F5344CB8AC3E}">
        <p14:creationId xmlns:p14="http://schemas.microsoft.com/office/powerpoint/2010/main" val="2120244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22306</TotalTime>
  <Words>3553</Words>
  <Application>Microsoft Macintosh PowerPoint</Application>
  <PresentationFormat>Widescreen</PresentationFormat>
  <Paragraphs>373</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HOW TO AVOID A BLACK SWAN IN 2020</vt:lpstr>
      <vt:lpstr>The Black Swan Election?</vt:lpstr>
      <vt:lpstr>Black Swans and Politics</vt:lpstr>
      <vt:lpstr>Election Day</vt:lpstr>
      <vt:lpstr>The Blue Wave Starts</vt:lpstr>
      <vt:lpstr>Slow Counting as the Blue Wave Grows</vt:lpstr>
      <vt:lpstr>Blue Wave Increases, but Margins Are Close</vt:lpstr>
      <vt:lpstr>Safe Harbor &amp; Electoral College</vt:lpstr>
      <vt:lpstr>State Legislatures &amp; The Electoral Count Act of 1887</vt:lpstr>
      <vt:lpstr>Supreme Court</vt:lpstr>
      <vt:lpstr>Joint Session of Congress</vt:lpstr>
      <vt:lpstr>Dispute Between Senate and House</vt:lpstr>
      <vt:lpstr>12th Amendment</vt:lpstr>
      <vt:lpstr>Nancy Pelosi President</vt:lpstr>
      <vt:lpstr>The Senate &amp; President Mike Pence</vt:lpstr>
      <vt:lpstr>Disruption</vt:lpstr>
      <vt:lpstr>Dispute Between Senate and House</vt:lpstr>
      <vt:lpstr>National Emergencies Act &amp; Insurrection Act</vt:lpstr>
      <vt:lpstr>Riots &amp; Mayhem</vt:lpstr>
      <vt:lpstr>Joe Biden’s Turn</vt:lpstr>
      <vt:lpstr>Bipartisanship</vt:lpstr>
      <vt:lpstr>Bipartisan Compromise</vt:lpstr>
      <vt:lpstr>The Supreme Court Rules</vt:lpstr>
      <vt:lpstr>THE PRESIDENT IS INUGURATED</vt:lpstr>
      <vt:lpstr>Investor Questions?</vt:lpstr>
      <vt:lpstr>Will the Extent of the Dispute Make a Difference?</vt:lpstr>
      <vt:lpstr>What Should Investors Do? </vt:lpstr>
      <vt:lpstr>Should Businesses Do Anything to Hedge this Risk? </vt:lpstr>
      <vt:lpstr>What Can The Business Community Do?</vt:lpstr>
      <vt:lpstr>Confidential Analyst Report: Scoping the Election</vt:lpstr>
      <vt:lpstr>Arizona, Florida, and North Carolina- Canaries in the Coal Mine.</vt:lpstr>
      <vt:lpstr> Make Government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AVOID A CONSTITUTIONAL CRISIS OVER THE 2020 ELECTION</dc:title>
  <dc:creator>peter siris</dc:creator>
  <cp:lastModifiedBy>peter siris</cp:lastModifiedBy>
  <cp:revision>146</cp:revision>
  <dcterms:created xsi:type="dcterms:W3CDTF">2020-08-31T20:04:10Z</dcterms:created>
  <dcterms:modified xsi:type="dcterms:W3CDTF">2020-09-30T18:31:15Z</dcterms:modified>
</cp:coreProperties>
</file>