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537" r:id="rId2"/>
    <p:sldId id="264" r:id="rId3"/>
    <p:sldId id="257" r:id="rId4"/>
    <p:sldId id="317" r:id="rId5"/>
    <p:sldId id="259" r:id="rId6"/>
    <p:sldId id="540" r:id="rId7"/>
    <p:sldId id="258" r:id="rId8"/>
    <p:sldId id="320" r:id="rId9"/>
    <p:sldId id="261" r:id="rId10"/>
    <p:sldId id="260" r:id="rId11"/>
    <p:sldId id="323" r:id="rId12"/>
    <p:sldId id="321" r:id="rId13"/>
    <p:sldId id="324" r:id="rId14"/>
    <p:sldId id="328" r:id="rId15"/>
    <p:sldId id="329" r:id="rId16"/>
    <p:sldId id="521" r:id="rId17"/>
    <p:sldId id="531" r:id="rId18"/>
    <p:sldId id="518" r:id="rId19"/>
    <p:sldId id="504" r:id="rId20"/>
    <p:sldId id="506" r:id="rId21"/>
    <p:sldId id="523" r:id="rId22"/>
    <p:sldId id="522" r:id="rId23"/>
    <p:sldId id="332" r:id="rId24"/>
    <p:sldId id="538" r:id="rId25"/>
    <p:sldId id="500" r:id="rId26"/>
    <p:sldId id="501" r:id="rId27"/>
    <p:sldId id="519" r:id="rId28"/>
    <p:sldId id="524" r:id="rId29"/>
    <p:sldId id="502" r:id="rId30"/>
    <p:sldId id="508" r:id="rId31"/>
    <p:sldId id="303" r:id="rId32"/>
    <p:sldId id="536" r:id="rId33"/>
    <p:sldId id="526" r:id="rId34"/>
    <p:sldId id="532" r:id="rId35"/>
    <p:sldId id="527" r:id="rId36"/>
    <p:sldId id="533" r:id="rId37"/>
    <p:sldId id="510" r:id="rId38"/>
    <p:sldId id="539" r:id="rId39"/>
    <p:sldId id="535" r:id="rId40"/>
    <p:sldId id="4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63"/>
  </p:normalViewPr>
  <p:slideViewPr>
    <p:cSldViewPr snapToGrid="0" snapToObjects="1">
      <p:cViewPr varScale="1">
        <p:scale>
          <a:sx n="90" d="100"/>
          <a:sy n="90" d="100"/>
        </p:scale>
        <p:origin x="232"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96B85-466B-DE4D-A84E-460F12DAE519}"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5D82E-7D59-3B42-93F3-833721B56721}" type="slidenum">
              <a:rPr lang="en-US" smtClean="0"/>
              <a:t>‹#›</a:t>
            </a:fld>
            <a:endParaRPr lang="en-US"/>
          </a:p>
        </p:txBody>
      </p:sp>
    </p:spTree>
    <p:extLst>
      <p:ext uri="{BB962C8B-B14F-4D97-AF65-F5344CB8AC3E}">
        <p14:creationId xmlns:p14="http://schemas.microsoft.com/office/powerpoint/2010/main" val="54654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D7F9E0-840A-BE4A-86E1-4D35C2BD0079}" type="slidenum">
              <a:rPr lang="en-US" smtClean="0"/>
              <a:t>40</a:t>
            </a:fld>
            <a:endParaRPr lang="en-US"/>
          </a:p>
        </p:txBody>
      </p:sp>
    </p:spTree>
    <p:extLst>
      <p:ext uri="{BB962C8B-B14F-4D97-AF65-F5344CB8AC3E}">
        <p14:creationId xmlns:p14="http://schemas.microsoft.com/office/powerpoint/2010/main" val="54440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8AA0-04E7-8941-949C-94B017B3B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17D54F-2525-314D-8023-2553BE61CA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9C615-EE53-D741-A8AD-CFCD01DA0D8E}"/>
              </a:ext>
            </a:extLst>
          </p:cNvPr>
          <p:cNvSpPr>
            <a:spLocks noGrp="1"/>
          </p:cNvSpPr>
          <p:nvPr>
            <p:ph type="dt" sz="half" idx="10"/>
          </p:nvPr>
        </p:nvSpPr>
        <p:spPr/>
        <p:txBody>
          <a:bodyPr/>
          <a:lstStyle/>
          <a:p>
            <a:fld id="{A5D0082B-D49B-AB47-ABC5-5F9C8AAD294D}" type="datetime1">
              <a:rPr lang="en-US" smtClean="0"/>
              <a:t>1/27/21</a:t>
            </a:fld>
            <a:endParaRPr lang="en-US"/>
          </a:p>
        </p:txBody>
      </p:sp>
      <p:sp>
        <p:nvSpPr>
          <p:cNvPr id="5" name="Footer Placeholder 4">
            <a:extLst>
              <a:ext uri="{FF2B5EF4-FFF2-40B4-BE49-F238E27FC236}">
                <a16:creationId xmlns:a16="http://schemas.microsoft.com/office/drawing/2014/main" id="{42482D64-ADB4-8B47-95B4-720A6D7BC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A1EE0-1F85-9448-9201-38621A0CE635}"/>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148222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F1AA-2742-DD4D-A506-1A3B02CC33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3CA91F-5B4D-B340-85BA-0ED3F5B3F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C035C-5235-704F-AEB4-FF20C7811F48}"/>
              </a:ext>
            </a:extLst>
          </p:cNvPr>
          <p:cNvSpPr>
            <a:spLocks noGrp="1"/>
          </p:cNvSpPr>
          <p:nvPr>
            <p:ph type="dt" sz="half" idx="10"/>
          </p:nvPr>
        </p:nvSpPr>
        <p:spPr/>
        <p:txBody>
          <a:bodyPr/>
          <a:lstStyle/>
          <a:p>
            <a:fld id="{034924AE-0AF7-3348-83CF-608147A0232D}" type="datetime1">
              <a:rPr lang="en-US" smtClean="0"/>
              <a:t>1/27/21</a:t>
            </a:fld>
            <a:endParaRPr lang="en-US"/>
          </a:p>
        </p:txBody>
      </p:sp>
      <p:sp>
        <p:nvSpPr>
          <p:cNvPr id="5" name="Footer Placeholder 4">
            <a:extLst>
              <a:ext uri="{FF2B5EF4-FFF2-40B4-BE49-F238E27FC236}">
                <a16:creationId xmlns:a16="http://schemas.microsoft.com/office/drawing/2014/main" id="{FF2DE87F-DB4C-F446-B96C-D5FBB7A6A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8F970-200F-DF4A-A1CE-F2C7EA9CD767}"/>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195137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AAA39-3FEA-8441-868A-3CA9A5C45D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70684-BE6E-9346-BDC3-4BC65022B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36B1C-B209-8148-8182-92ACDF1A8C4C}"/>
              </a:ext>
            </a:extLst>
          </p:cNvPr>
          <p:cNvSpPr>
            <a:spLocks noGrp="1"/>
          </p:cNvSpPr>
          <p:nvPr>
            <p:ph type="dt" sz="half" idx="10"/>
          </p:nvPr>
        </p:nvSpPr>
        <p:spPr/>
        <p:txBody>
          <a:bodyPr/>
          <a:lstStyle/>
          <a:p>
            <a:fld id="{4EDBAE8F-DCDA-7D49-BE85-57DEAA2D9DF3}" type="datetime1">
              <a:rPr lang="en-US" smtClean="0"/>
              <a:t>1/27/21</a:t>
            </a:fld>
            <a:endParaRPr lang="en-US"/>
          </a:p>
        </p:txBody>
      </p:sp>
      <p:sp>
        <p:nvSpPr>
          <p:cNvPr id="5" name="Footer Placeholder 4">
            <a:extLst>
              <a:ext uri="{FF2B5EF4-FFF2-40B4-BE49-F238E27FC236}">
                <a16:creationId xmlns:a16="http://schemas.microsoft.com/office/drawing/2014/main" id="{B4F85C11-5F7A-BF43-AB8C-29E8B0973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30139-2DD2-6741-84CC-CFAB79BED57E}"/>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255514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B834-95F0-1440-BE12-ADE426969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E662D-625A-764F-8C67-EA5C2A2D5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972CB-B19B-614B-8331-EFAEDD13AF12}"/>
              </a:ext>
            </a:extLst>
          </p:cNvPr>
          <p:cNvSpPr>
            <a:spLocks noGrp="1"/>
          </p:cNvSpPr>
          <p:nvPr>
            <p:ph type="dt" sz="half" idx="10"/>
          </p:nvPr>
        </p:nvSpPr>
        <p:spPr/>
        <p:txBody>
          <a:bodyPr/>
          <a:lstStyle/>
          <a:p>
            <a:fld id="{89E1D72F-7FB4-544C-8679-9E4BA532F044}" type="datetime1">
              <a:rPr lang="en-US" smtClean="0"/>
              <a:t>1/27/21</a:t>
            </a:fld>
            <a:endParaRPr lang="en-US"/>
          </a:p>
        </p:txBody>
      </p:sp>
      <p:sp>
        <p:nvSpPr>
          <p:cNvPr id="5" name="Footer Placeholder 4">
            <a:extLst>
              <a:ext uri="{FF2B5EF4-FFF2-40B4-BE49-F238E27FC236}">
                <a16:creationId xmlns:a16="http://schemas.microsoft.com/office/drawing/2014/main" id="{ED38E80C-ABFC-C449-B3D6-B95CC42DF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24C-969C-F34C-85A3-EDD7AF5F1FEE}"/>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910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B830-0028-7C48-A027-D1FD291ECE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4F4E18-F143-0D4F-A25C-1FB2CC24C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708B84-36F8-A349-89E1-7219B982F6BD}"/>
              </a:ext>
            </a:extLst>
          </p:cNvPr>
          <p:cNvSpPr>
            <a:spLocks noGrp="1"/>
          </p:cNvSpPr>
          <p:nvPr>
            <p:ph type="dt" sz="half" idx="10"/>
          </p:nvPr>
        </p:nvSpPr>
        <p:spPr/>
        <p:txBody>
          <a:bodyPr/>
          <a:lstStyle/>
          <a:p>
            <a:fld id="{2B3AB10F-B633-9840-8915-5E83318806A1}" type="datetime1">
              <a:rPr lang="en-US" smtClean="0"/>
              <a:t>1/27/21</a:t>
            </a:fld>
            <a:endParaRPr lang="en-US"/>
          </a:p>
        </p:txBody>
      </p:sp>
      <p:sp>
        <p:nvSpPr>
          <p:cNvPr id="5" name="Footer Placeholder 4">
            <a:extLst>
              <a:ext uri="{FF2B5EF4-FFF2-40B4-BE49-F238E27FC236}">
                <a16:creationId xmlns:a16="http://schemas.microsoft.com/office/drawing/2014/main" id="{FA4EC8D9-A803-4541-A9AE-0BAA863D8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CCD32-31B9-8046-9C50-7B071DD18E39}"/>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209874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4E3E-77F0-1749-85C2-FE470D1F1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EB0BD-385A-2348-AB28-138D700182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DC2F12-6926-934F-87A0-902E1BF6C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3C0FAD-2E78-9A4A-9989-3AF79A351CF3}"/>
              </a:ext>
            </a:extLst>
          </p:cNvPr>
          <p:cNvSpPr>
            <a:spLocks noGrp="1"/>
          </p:cNvSpPr>
          <p:nvPr>
            <p:ph type="dt" sz="half" idx="10"/>
          </p:nvPr>
        </p:nvSpPr>
        <p:spPr/>
        <p:txBody>
          <a:bodyPr/>
          <a:lstStyle/>
          <a:p>
            <a:fld id="{512EEBBA-0EEF-B94C-B1A3-FD02352C9628}" type="datetime1">
              <a:rPr lang="en-US" smtClean="0"/>
              <a:t>1/27/21</a:t>
            </a:fld>
            <a:endParaRPr lang="en-US"/>
          </a:p>
        </p:txBody>
      </p:sp>
      <p:sp>
        <p:nvSpPr>
          <p:cNvPr id="6" name="Footer Placeholder 5">
            <a:extLst>
              <a:ext uri="{FF2B5EF4-FFF2-40B4-BE49-F238E27FC236}">
                <a16:creationId xmlns:a16="http://schemas.microsoft.com/office/drawing/2014/main" id="{11C1540D-37E1-2E41-A506-7AB1E40CD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0BFE5-A815-1741-B636-CE5085E1FF05}"/>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45402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B93A-4C6A-1249-A001-9B52F25402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7D858D-A7E6-064B-8146-F55938699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F31FD-8D95-5143-8B28-E3039F2B1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609B56-7B30-6D49-8CB3-C0E6AE5BA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50D966-3197-E44F-A7EF-11570CF72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4AC12-E592-8E4F-AE6A-4C223C27B54B}"/>
              </a:ext>
            </a:extLst>
          </p:cNvPr>
          <p:cNvSpPr>
            <a:spLocks noGrp="1"/>
          </p:cNvSpPr>
          <p:nvPr>
            <p:ph type="dt" sz="half" idx="10"/>
          </p:nvPr>
        </p:nvSpPr>
        <p:spPr/>
        <p:txBody>
          <a:bodyPr/>
          <a:lstStyle/>
          <a:p>
            <a:fld id="{A21709C9-FBF4-5E48-8699-BA9D472C8261}" type="datetime1">
              <a:rPr lang="en-US" smtClean="0"/>
              <a:t>1/27/21</a:t>
            </a:fld>
            <a:endParaRPr lang="en-US"/>
          </a:p>
        </p:txBody>
      </p:sp>
      <p:sp>
        <p:nvSpPr>
          <p:cNvPr id="8" name="Footer Placeholder 7">
            <a:extLst>
              <a:ext uri="{FF2B5EF4-FFF2-40B4-BE49-F238E27FC236}">
                <a16:creationId xmlns:a16="http://schemas.microsoft.com/office/drawing/2014/main" id="{A8DD0722-795E-BA45-9602-C10FC0AC43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BDD613-8958-944C-85BD-BD44ADA026D4}"/>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82336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D931D-6547-1B43-B3A9-3ABFADEB31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D7FA72-7023-2043-9C52-7E297AD035A2}"/>
              </a:ext>
            </a:extLst>
          </p:cNvPr>
          <p:cNvSpPr>
            <a:spLocks noGrp="1"/>
          </p:cNvSpPr>
          <p:nvPr>
            <p:ph type="dt" sz="half" idx="10"/>
          </p:nvPr>
        </p:nvSpPr>
        <p:spPr/>
        <p:txBody>
          <a:bodyPr/>
          <a:lstStyle/>
          <a:p>
            <a:fld id="{817A5534-04A4-DC4B-9EC7-9B191A95F08E}" type="datetime1">
              <a:rPr lang="en-US" smtClean="0"/>
              <a:t>1/27/21</a:t>
            </a:fld>
            <a:endParaRPr lang="en-US"/>
          </a:p>
        </p:txBody>
      </p:sp>
      <p:sp>
        <p:nvSpPr>
          <p:cNvPr id="4" name="Footer Placeholder 3">
            <a:extLst>
              <a:ext uri="{FF2B5EF4-FFF2-40B4-BE49-F238E27FC236}">
                <a16:creationId xmlns:a16="http://schemas.microsoft.com/office/drawing/2014/main" id="{5D91049D-9E98-5F4C-87C9-E3A6D10127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FA1BF1-DC28-CC4C-AB78-BCF0BD2CB77B}"/>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409136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319DB8-AC72-8B49-92A5-ED2FB70DC207}"/>
              </a:ext>
            </a:extLst>
          </p:cNvPr>
          <p:cNvSpPr>
            <a:spLocks noGrp="1"/>
          </p:cNvSpPr>
          <p:nvPr>
            <p:ph type="dt" sz="half" idx="10"/>
          </p:nvPr>
        </p:nvSpPr>
        <p:spPr/>
        <p:txBody>
          <a:bodyPr/>
          <a:lstStyle/>
          <a:p>
            <a:fld id="{6216DD1C-3235-DA45-B010-4CEDE83DBC66}" type="datetime1">
              <a:rPr lang="en-US" smtClean="0"/>
              <a:t>1/27/21</a:t>
            </a:fld>
            <a:endParaRPr lang="en-US"/>
          </a:p>
        </p:txBody>
      </p:sp>
      <p:sp>
        <p:nvSpPr>
          <p:cNvPr id="3" name="Footer Placeholder 2">
            <a:extLst>
              <a:ext uri="{FF2B5EF4-FFF2-40B4-BE49-F238E27FC236}">
                <a16:creationId xmlns:a16="http://schemas.microsoft.com/office/drawing/2014/main" id="{A8D968C1-77C9-574B-BCF2-F76174E02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B3B0B7-9051-9648-9ABB-CE039187D75A}"/>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75298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104E-98DA-3E40-827C-4D55C0CF4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912CEC-E579-FA43-AB2F-1CD747667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95815-D9B6-2740-8ACB-625436FD5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8286B-FD68-F648-B4D5-5B1FC649E521}"/>
              </a:ext>
            </a:extLst>
          </p:cNvPr>
          <p:cNvSpPr>
            <a:spLocks noGrp="1"/>
          </p:cNvSpPr>
          <p:nvPr>
            <p:ph type="dt" sz="half" idx="10"/>
          </p:nvPr>
        </p:nvSpPr>
        <p:spPr/>
        <p:txBody>
          <a:bodyPr/>
          <a:lstStyle/>
          <a:p>
            <a:fld id="{9F924084-48FA-3749-9B21-97CBE1AAB42D}" type="datetime1">
              <a:rPr lang="en-US" smtClean="0"/>
              <a:t>1/27/21</a:t>
            </a:fld>
            <a:endParaRPr lang="en-US"/>
          </a:p>
        </p:txBody>
      </p:sp>
      <p:sp>
        <p:nvSpPr>
          <p:cNvPr id="6" name="Footer Placeholder 5">
            <a:extLst>
              <a:ext uri="{FF2B5EF4-FFF2-40B4-BE49-F238E27FC236}">
                <a16:creationId xmlns:a16="http://schemas.microsoft.com/office/drawing/2014/main" id="{959BB58D-CAAD-8444-9697-19B7D2C8E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648FA-8E95-5A44-867D-33EBA6F68E84}"/>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401968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59DF-A1D2-7843-A426-2EAF7F2D27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648086-F9FE-CD46-B636-1F9911C1D6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3725D6-6316-3B42-B6A0-79CCE2BA3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1B590-E5EE-164E-A257-8BCA9CB82AF0}"/>
              </a:ext>
            </a:extLst>
          </p:cNvPr>
          <p:cNvSpPr>
            <a:spLocks noGrp="1"/>
          </p:cNvSpPr>
          <p:nvPr>
            <p:ph type="dt" sz="half" idx="10"/>
          </p:nvPr>
        </p:nvSpPr>
        <p:spPr/>
        <p:txBody>
          <a:bodyPr/>
          <a:lstStyle/>
          <a:p>
            <a:fld id="{BF55790E-424A-B347-A273-23AE660B8A24}" type="datetime1">
              <a:rPr lang="en-US" smtClean="0"/>
              <a:t>1/27/21</a:t>
            </a:fld>
            <a:endParaRPr lang="en-US"/>
          </a:p>
        </p:txBody>
      </p:sp>
      <p:sp>
        <p:nvSpPr>
          <p:cNvPr id="6" name="Footer Placeholder 5">
            <a:extLst>
              <a:ext uri="{FF2B5EF4-FFF2-40B4-BE49-F238E27FC236}">
                <a16:creationId xmlns:a16="http://schemas.microsoft.com/office/drawing/2014/main" id="{B7C331AF-95CA-384D-A9E5-BE7A4D23F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8E9B4-AB9D-0E4E-BD10-82270632B439}"/>
              </a:ext>
            </a:extLst>
          </p:cNvPr>
          <p:cNvSpPr>
            <a:spLocks noGrp="1"/>
          </p:cNvSpPr>
          <p:nvPr>
            <p:ph type="sldNum" sz="quarter" idx="12"/>
          </p:nvPr>
        </p:nvSpPr>
        <p:spPr/>
        <p:txBody>
          <a:bodyPr/>
          <a:lstStyle/>
          <a:p>
            <a:fld id="{38E18A3D-EC89-0644-97C4-9A82A5C56AF3}" type="slidenum">
              <a:rPr lang="en-US" smtClean="0"/>
              <a:t>‹#›</a:t>
            </a:fld>
            <a:endParaRPr lang="en-US"/>
          </a:p>
        </p:txBody>
      </p:sp>
    </p:spTree>
    <p:extLst>
      <p:ext uri="{BB962C8B-B14F-4D97-AF65-F5344CB8AC3E}">
        <p14:creationId xmlns:p14="http://schemas.microsoft.com/office/powerpoint/2010/main" val="1491185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B0253-05BE-4346-9FDD-D158E59E4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DE7828-3BF4-E548-9ECE-4A0105105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74150-7362-9140-83E9-253F22CAB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168A9-BDDD-E947-B1EA-583F75BE806B}" type="datetime1">
              <a:rPr lang="en-US" smtClean="0"/>
              <a:t>1/27/21</a:t>
            </a:fld>
            <a:endParaRPr lang="en-US"/>
          </a:p>
        </p:txBody>
      </p:sp>
      <p:sp>
        <p:nvSpPr>
          <p:cNvPr id="5" name="Footer Placeholder 4">
            <a:extLst>
              <a:ext uri="{FF2B5EF4-FFF2-40B4-BE49-F238E27FC236}">
                <a16:creationId xmlns:a16="http://schemas.microsoft.com/office/drawing/2014/main" id="{702029E5-5806-7841-B852-964C55153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C636B3-71D1-3948-BA4C-21719066A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18A3D-EC89-0644-97C4-9A82A5C56AF3}" type="slidenum">
              <a:rPr lang="en-US" smtClean="0"/>
              <a:t>‹#›</a:t>
            </a:fld>
            <a:endParaRPr lang="en-US"/>
          </a:p>
        </p:txBody>
      </p:sp>
    </p:spTree>
    <p:extLst>
      <p:ext uri="{BB962C8B-B14F-4D97-AF65-F5344CB8AC3E}">
        <p14:creationId xmlns:p14="http://schemas.microsoft.com/office/powerpoint/2010/main" val="4240963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tif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www.wglt.org/people/tim-shelle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www.ncsl.org/research/elections-and-campaigns/automatic-voter-registration.asp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https://fivethirtyeight.com/wp-content/uploads/2020/11/bronner-wiederkehr-rakich-BLUE-SHIFT-3-u.png" TargetMode="External"/><Relationship Id="rId7" Type="http://schemas.openxmlformats.org/officeDocument/2006/relationships/image" Target="../media/image1.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https://fivethirtyeight.com/wp-content/uploads/2020/11/bronner-wiederkehr-rakich-BLUE-SHIFT-2.png"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file:////var/folders/xc/vhllm7nn0jz21gsd543rg_bm0000gn/T/com.microsoft.Word/WebArchiveCopyPasteTempFiles/page1image3452661344"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3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file:////var/folders/xc/vhllm7nn0jz21gsd543rg_bm0000gn/T/com.microsoft.Word/WebArchiveCopyPasteTempFiles/politics_poll_inline_01.jpg"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file:////var/folders/xc/vhllm7nn0jz21gsd543rg_bm0000gn/T/com.microsoft.Word/WebArchiveCopyPasteTempFiles/23459.jpe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ACB679E-6722-7648-AC26-7895E371D185}"/>
              </a:ext>
            </a:extLst>
          </p:cNvPr>
          <p:cNvSpPr>
            <a:spLocks noGrp="1"/>
          </p:cNvSpPr>
          <p:nvPr>
            <p:ph type="subTitle" idx="1"/>
          </p:nvPr>
        </p:nvSpPr>
        <p:spPr>
          <a:xfrm>
            <a:off x="804672" y="4343051"/>
            <a:ext cx="9163757" cy="1687635"/>
          </a:xfrm>
        </p:spPr>
        <p:txBody>
          <a:bodyPr anchor="ctr">
            <a:normAutofit/>
          </a:bodyPr>
          <a:lstStyle/>
          <a:p>
            <a:pPr algn="l"/>
            <a:r>
              <a:rPr lang="en-US" sz="4400" b="1" dirty="0">
                <a:solidFill>
                  <a:schemeClr val="tx2"/>
                </a:solidFill>
              </a:rPr>
              <a:t>How to Change Election Rules so Voters Trust the Results</a:t>
            </a:r>
          </a:p>
          <a:p>
            <a:pPr algn="l"/>
            <a:endParaRPr lang="en-US" sz="2000" dirty="0">
              <a:solidFill>
                <a:schemeClr val="tx2"/>
              </a:solidFill>
            </a:endParaRPr>
          </a:p>
        </p:txBody>
      </p:sp>
      <p:grpSp>
        <p:nvGrpSpPr>
          <p:cNvPr id="19" name="Group 18">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20" name="Freeform: Shape 19">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C2963843-3D37-FD4B-B93E-6C902C3206E4}"/>
              </a:ext>
            </a:extLst>
          </p:cNvPr>
          <p:cNvPicPr>
            <a:picLocks noChangeAspect="1"/>
          </p:cNvPicPr>
          <p:nvPr/>
        </p:nvPicPr>
        <p:blipFill>
          <a:blip r:embed="rId2"/>
          <a:stretch>
            <a:fillRect/>
          </a:stretch>
        </p:blipFill>
        <p:spPr>
          <a:xfrm>
            <a:off x="818048" y="733650"/>
            <a:ext cx="10555905" cy="3008432"/>
          </a:xfrm>
          <a:prstGeom prst="rect">
            <a:avLst/>
          </a:prstGeom>
        </p:spPr>
      </p:pic>
      <p:grpSp>
        <p:nvGrpSpPr>
          <p:cNvPr id="25" name="Group 24">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6" name="Freeform: Shape 25">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1566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B71-BC1E-D044-A829-344C562F02BB}"/>
              </a:ext>
            </a:extLst>
          </p:cNvPr>
          <p:cNvSpPr>
            <a:spLocks noGrp="1"/>
          </p:cNvSpPr>
          <p:nvPr>
            <p:ph type="title"/>
          </p:nvPr>
        </p:nvSpPr>
        <p:spPr/>
        <p:txBody>
          <a:bodyPr>
            <a:normAutofit/>
          </a:bodyPr>
          <a:lstStyle/>
          <a:p>
            <a:pPr algn="ctr"/>
            <a:r>
              <a:rPr lang="en-US" sz="3600" b="1" i="1" dirty="0"/>
              <a:t>2016 Election- Trump V. Clinton</a:t>
            </a:r>
          </a:p>
        </p:txBody>
      </p:sp>
      <p:sp>
        <p:nvSpPr>
          <p:cNvPr id="3" name="Content Placeholder 2">
            <a:extLst>
              <a:ext uri="{FF2B5EF4-FFF2-40B4-BE49-F238E27FC236}">
                <a16:creationId xmlns:a16="http://schemas.microsoft.com/office/drawing/2014/main" id="{AE0F9920-8CA5-9441-A86B-669A7A60DDF4}"/>
              </a:ext>
            </a:extLst>
          </p:cNvPr>
          <p:cNvSpPr>
            <a:spLocks noGrp="1"/>
          </p:cNvSpPr>
          <p:nvPr>
            <p:ph idx="1"/>
          </p:nvPr>
        </p:nvSpPr>
        <p:spPr/>
        <p:txBody>
          <a:bodyPr>
            <a:normAutofit lnSpcReduction="10000"/>
          </a:bodyPr>
          <a:lstStyle/>
          <a:p>
            <a:pPr marL="0" indent="0">
              <a:buNone/>
            </a:pPr>
            <a:r>
              <a:rPr lang="en-US" sz="1800" dirty="0"/>
              <a:t>Hillary Clinton won the popular vote by 2,868,691 votes. Trump won the Electoral College 304 to 227.  </a:t>
            </a:r>
          </a:p>
          <a:p>
            <a:pPr lvl="1"/>
            <a:endParaRPr lang="en-US" sz="1400" dirty="0"/>
          </a:p>
          <a:p>
            <a:pPr marL="0" lvl="1" indent="0"/>
            <a:r>
              <a:rPr lang="en-US" sz="1800" dirty="0"/>
              <a:t>Trump won Wisconsin (22,748), Michigan (10,704), and Pennsylvania (44,292) by a total of 77,744.</a:t>
            </a:r>
          </a:p>
          <a:p>
            <a:pPr marL="640080" lvl="1"/>
            <a:r>
              <a:rPr lang="en-US" sz="1800" dirty="0"/>
              <a:t>If he had lost these states, Clinton would have won the Electoral College.</a:t>
            </a:r>
          </a:p>
          <a:p>
            <a:pPr marL="0" lvl="1"/>
            <a:endParaRPr lang="en-US" sz="1800" dirty="0"/>
          </a:p>
          <a:p>
            <a:pPr marL="0" lvl="1" indent="0">
              <a:buNone/>
            </a:pPr>
            <a:r>
              <a:rPr lang="en-US" sz="2000" dirty="0"/>
              <a:t>Factors enabling Trump to win in these three states included: </a:t>
            </a:r>
          </a:p>
          <a:p>
            <a:pPr marL="640080" lvl="1" indent="-342900"/>
            <a:r>
              <a:rPr lang="en-US" sz="1800" dirty="0"/>
              <a:t>Revoking registrations: Michigan and Pennsylvania removed 400,793 and 855,524 voters from the rolls.*</a:t>
            </a:r>
          </a:p>
          <a:p>
            <a:pPr marL="640080" lvl="1" indent="-342900"/>
            <a:r>
              <a:rPr lang="en-US" sz="1800" dirty="0"/>
              <a:t>Restrictive and misapplied voter ID laws: Wisconsin passed a strict Voter ID law that removed 300,000 people, primarily Democrats, from the voting rolls. Lowest turnout in 3 decades. The Republican Attorney General stated that Voter ID laws enabled Trump to win Wisconsin. *</a:t>
            </a:r>
          </a:p>
          <a:p>
            <a:pPr marL="640080" lvl="1" indent="-342900"/>
            <a:r>
              <a:rPr lang="en-US" sz="1800" dirty="0"/>
              <a:t>Michigan and Pennsylvania also blocked people without IDs from voting, even though they had no ID laws. *</a:t>
            </a:r>
          </a:p>
          <a:p>
            <a:pPr marL="640080" lvl="1" indent="-342900"/>
            <a:r>
              <a:rPr lang="en-US" sz="1800" dirty="0"/>
              <a:t>Out of state college students were not put on the voter rolls, even though they were registered, making it difficult for them to vote. *</a:t>
            </a:r>
          </a:p>
          <a:p>
            <a:pPr marL="640080" lvl="1" indent="-342900"/>
            <a:r>
              <a:rPr lang="en-US" sz="1800" dirty="0"/>
              <a:t>Machine breakdowns, in Detroit and Philadelphia, and long lines in all minority districts limited voting.</a:t>
            </a:r>
          </a:p>
          <a:p>
            <a:pPr marL="640080" lvl="1" indent="-342900"/>
            <a:r>
              <a:rPr lang="en-US" sz="1800" dirty="0"/>
              <a:t>These 3 states, rejected 37,872 votes, including 27,171 in Pennsylvania. *</a:t>
            </a:r>
          </a:p>
          <a:p>
            <a:pPr marL="640080" lvl="1" indent="0">
              <a:buNone/>
            </a:pPr>
            <a:endParaRPr lang="en-US" sz="1800" dirty="0"/>
          </a:p>
          <a:p>
            <a:pPr marL="342900" lvl="1" indent="-342900"/>
            <a:endParaRPr lang="en-US" sz="2000" dirty="0"/>
          </a:p>
        </p:txBody>
      </p:sp>
      <p:sp>
        <p:nvSpPr>
          <p:cNvPr id="4" name="Slide Number Placeholder 3">
            <a:extLst>
              <a:ext uri="{FF2B5EF4-FFF2-40B4-BE49-F238E27FC236}">
                <a16:creationId xmlns:a16="http://schemas.microsoft.com/office/drawing/2014/main" id="{E583430E-0733-974E-9DDA-E17227CC121C}"/>
              </a:ext>
            </a:extLst>
          </p:cNvPr>
          <p:cNvSpPr>
            <a:spLocks noGrp="1"/>
          </p:cNvSpPr>
          <p:nvPr>
            <p:ph type="sldNum" sz="quarter" idx="12"/>
          </p:nvPr>
        </p:nvSpPr>
        <p:spPr/>
        <p:txBody>
          <a:bodyPr/>
          <a:lstStyle/>
          <a:p>
            <a:fld id="{38E18A3D-EC89-0644-97C4-9A82A5C56AF3}" type="slidenum">
              <a:rPr lang="en-US" smtClean="0"/>
              <a:t>10</a:t>
            </a:fld>
            <a:endParaRPr lang="en-US"/>
          </a:p>
        </p:txBody>
      </p:sp>
      <p:sp>
        <p:nvSpPr>
          <p:cNvPr id="6" name="TextBox 5">
            <a:extLst>
              <a:ext uri="{FF2B5EF4-FFF2-40B4-BE49-F238E27FC236}">
                <a16:creationId xmlns:a16="http://schemas.microsoft.com/office/drawing/2014/main" id="{E2230FB1-F81E-F548-BE46-17CEBAFA0E9B}"/>
              </a:ext>
            </a:extLst>
          </p:cNvPr>
          <p:cNvSpPr txBox="1"/>
          <p:nvPr/>
        </p:nvSpPr>
        <p:spPr>
          <a:xfrm>
            <a:off x="598713" y="6176963"/>
            <a:ext cx="9394373" cy="246221"/>
          </a:xfrm>
          <a:prstGeom prst="rect">
            <a:avLst/>
          </a:prstGeom>
          <a:noFill/>
        </p:spPr>
        <p:txBody>
          <a:bodyPr wrap="square" rtlCol="0">
            <a:spAutoFit/>
          </a:bodyPr>
          <a:lstStyle/>
          <a:p>
            <a:pPr marL="171450" indent="-171450">
              <a:buFont typeface="Arial" panose="020B0604020202020204" pitchFamily="34" charset="0"/>
              <a:buChar char="•"/>
            </a:pPr>
            <a:r>
              <a:rPr lang="en-US" sz="1000" dirty="0"/>
              <a:t>*Registration and rejected vote numbers from the Election Administration &amp; Voting Survey report to the 115th Congress. Voter suppression from Priorities USA, May 9, 2017. </a:t>
            </a:r>
          </a:p>
        </p:txBody>
      </p:sp>
      <p:pic>
        <p:nvPicPr>
          <p:cNvPr id="7" name="Picture 6">
            <a:extLst>
              <a:ext uri="{FF2B5EF4-FFF2-40B4-BE49-F238E27FC236}">
                <a16:creationId xmlns:a16="http://schemas.microsoft.com/office/drawing/2014/main" id="{DD33764B-5EB6-204A-ADC9-993283ABD916}"/>
              </a:ext>
            </a:extLst>
          </p:cNvPr>
          <p:cNvPicPr>
            <a:picLocks noChangeAspect="1"/>
          </p:cNvPicPr>
          <p:nvPr/>
        </p:nvPicPr>
        <p:blipFill>
          <a:blip r:embed="rId2"/>
          <a:stretch>
            <a:fillRect/>
          </a:stretch>
        </p:blipFill>
        <p:spPr>
          <a:xfrm>
            <a:off x="0" y="-54429"/>
            <a:ext cx="3086100" cy="876300"/>
          </a:xfrm>
          <a:prstGeom prst="rect">
            <a:avLst/>
          </a:prstGeom>
        </p:spPr>
      </p:pic>
    </p:spTree>
    <p:extLst>
      <p:ext uri="{BB962C8B-B14F-4D97-AF65-F5344CB8AC3E}">
        <p14:creationId xmlns:p14="http://schemas.microsoft.com/office/powerpoint/2010/main" val="220276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9DEA-2237-ED4C-A34D-7940170C54FE}"/>
              </a:ext>
            </a:extLst>
          </p:cNvPr>
          <p:cNvSpPr>
            <a:spLocks noGrp="1"/>
          </p:cNvSpPr>
          <p:nvPr>
            <p:ph type="title"/>
          </p:nvPr>
        </p:nvSpPr>
        <p:spPr/>
        <p:txBody>
          <a:bodyPr>
            <a:normAutofit/>
          </a:bodyPr>
          <a:lstStyle/>
          <a:p>
            <a:pPr algn="ctr"/>
            <a:r>
              <a:rPr lang="en-US" sz="3600" b="1" i="1" dirty="0"/>
              <a:t>2016 Election Recap</a:t>
            </a:r>
          </a:p>
        </p:txBody>
      </p:sp>
      <p:sp>
        <p:nvSpPr>
          <p:cNvPr id="8" name="Content Placeholder 7">
            <a:extLst>
              <a:ext uri="{FF2B5EF4-FFF2-40B4-BE49-F238E27FC236}">
                <a16:creationId xmlns:a16="http://schemas.microsoft.com/office/drawing/2014/main" id="{C2E008D3-95A1-D943-920A-FB7B21A327D7}"/>
              </a:ext>
            </a:extLst>
          </p:cNvPr>
          <p:cNvSpPr>
            <a:spLocks noGrp="1"/>
          </p:cNvSpPr>
          <p:nvPr>
            <p:ph idx="1"/>
          </p:nvPr>
        </p:nvSpPr>
        <p:spPr>
          <a:xfrm>
            <a:off x="838200" y="1535723"/>
            <a:ext cx="10515600" cy="4641240"/>
          </a:xfrm>
        </p:spPr>
        <p:txBody>
          <a:bodyPr>
            <a:normAutofit fontScale="92500" lnSpcReduction="10000"/>
          </a:bodyPr>
          <a:lstStyle/>
          <a:p>
            <a:pPr marL="342900" lvl="1" indent="-342900">
              <a:lnSpc>
                <a:spcPct val="110000"/>
              </a:lnSpc>
              <a:spcBef>
                <a:spcPts val="0"/>
              </a:spcBef>
            </a:pPr>
            <a:r>
              <a:rPr lang="en-US" sz="2200" b="1" dirty="0"/>
              <a:t>Wisconsin </a:t>
            </a:r>
          </a:p>
          <a:p>
            <a:pPr lvl="1">
              <a:lnSpc>
                <a:spcPct val="120000"/>
              </a:lnSpc>
              <a:spcBef>
                <a:spcPts val="0"/>
              </a:spcBef>
            </a:pPr>
            <a:r>
              <a:rPr lang="en-US" sz="1900" b="1" dirty="0"/>
              <a:t>Margin 22,748- </a:t>
            </a:r>
          </a:p>
          <a:p>
            <a:pPr lvl="1">
              <a:lnSpc>
                <a:spcPct val="120000"/>
              </a:lnSpc>
              <a:spcBef>
                <a:spcPts val="0"/>
              </a:spcBef>
            </a:pPr>
            <a:r>
              <a:rPr lang="en-US" sz="1900" b="1" dirty="0"/>
              <a:t>Eliminated Votes- 86,117</a:t>
            </a:r>
            <a:endParaRPr lang="en-US" sz="2000" b="1" dirty="0"/>
          </a:p>
          <a:p>
            <a:pPr marL="342900" lvl="1" indent="-342900">
              <a:lnSpc>
                <a:spcPct val="120000"/>
              </a:lnSpc>
            </a:pPr>
            <a:r>
              <a:rPr lang="en-US" sz="2000" b="1" dirty="0"/>
              <a:t>Michigan </a:t>
            </a:r>
          </a:p>
          <a:p>
            <a:pPr lvl="1">
              <a:lnSpc>
                <a:spcPct val="120000"/>
              </a:lnSpc>
              <a:spcBef>
                <a:spcPts val="0"/>
              </a:spcBef>
            </a:pPr>
            <a:r>
              <a:rPr lang="en-US" sz="1900" b="1" dirty="0"/>
              <a:t>Margin-10,704- </a:t>
            </a:r>
          </a:p>
          <a:p>
            <a:pPr lvl="1">
              <a:lnSpc>
                <a:spcPct val="120000"/>
              </a:lnSpc>
              <a:spcBef>
                <a:spcPts val="0"/>
              </a:spcBef>
            </a:pPr>
            <a:r>
              <a:rPr lang="en-US" sz="1900" b="1" dirty="0"/>
              <a:t>Eliminated Votes-98,584</a:t>
            </a:r>
          </a:p>
          <a:p>
            <a:pPr marL="0" lvl="2" indent="-342900"/>
            <a:r>
              <a:rPr lang="en-US" b="1" dirty="0"/>
              <a:t>Pennsylvania </a:t>
            </a:r>
          </a:p>
          <a:p>
            <a:pPr marL="685800" lvl="2">
              <a:lnSpc>
                <a:spcPct val="120000"/>
              </a:lnSpc>
              <a:spcBef>
                <a:spcPts val="0"/>
              </a:spcBef>
            </a:pPr>
            <a:r>
              <a:rPr lang="en-US" sz="1900" b="1" dirty="0"/>
              <a:t>Margin 44,292-</a:t>
            </a:r>
          </a:p>
          <a:p>
            <a:pPr marL="685800" lvl="2">
              <a:lnSpc>
                <a:spcPct val="120000"/>
              </a:lnSpc>
              <a:spcBef>
                <a:spcPts val="0"/>
              </a:spcBef>
            </a:pPr>
            <a:r>
              <a:rPr lang="en-US" sz="1900" b="1" dirty="0"/>
              <a:t>Eliminated Votes- 170,171</a:t>
            </a:r>
          </a:p>
          <a:p>
            <a:pPr marL="0" lvl="2" indent="0">
              <a:buNone/>
            </a:pPr>
            <a:endParaRPr lang="en-US" dirty="0"/>
          </a:p>
          <a:p>
            <a:pPr marL="0" lvl="2" indent="0">
              <a:buNone/>
            </a:pPr>
            <a:r>
              <a:rPr lang="en-US" dirty="0"/>
              <a:t>Without the issues of removal of registrations, voter I.D.s, machine breakdowns, registration of college students, long lines, and rejected votes, Clinton could have won these 3 states. </a:t>
            </a:r>
          </a:p>
          <a:p>
            <a:pPr marL="0" lvl="2" indent="0">
              <a:buNone/>
            </a:pPr>
            <a:endParaRPr lang="en-US" dirty="0"/>
          </a:p>
          <a:p>
            <a:pPr marL="0" lvl="2" indent="0">
              <a:buNone/>
            </a:pPr>
            <a:r>
              <a:rPr lang="en-US" b="1" dirty="0"/>
              <a:t>If these voting issues had not existed, who would have won the 2016 Presidential election? </a:t>
            </a:r>
          </a:p>
          <a:p>
            <a:pPr marL="0" lvl="2" indent="0">
              <a:buNone/>
            </a:pPr>
            <a:r>
              <a:rPr lang="en-US" b="1" dirty="0"/>
              <a:t>Let’s vote.</a:t>
            </a:r>
          </a:p>
        </p:txBody>
      </p:sp>
      <p:sp>
        <p:nvSpPr>
          <p:cNvPr id="3" name="Slide Number Placeholder 2">
            <a:extLst>
              <a:ext uri="{FF2B5EF4-FFF2-40B4-BE49-F238E27FC236}">
                <a16:creationId xmlns:a16="http://schemas.microsoft.com/office/drawing/2014/main" id="{3BDC5333-6A08-B948-9694-DB43C6BCEEFD}"/>
              </a:ext>
            </a:extLst>
          </p:cNvPr>
          <p:cNvSpPr>
            <a:spLocks noGrp="1"/>
          </p:cNvSpPr>
          <p:nvPr>
            <p:ph type="sldNum" sz="quarter" idx="12"/>
          </p:nvPr>
        </p:nvSpPr>
        <p:spPr/>
        <p:txBody>
          <a:bodyPr/>
          <a:lstStyle/>
          <a:p>
            <a:fld id="{38E18A3D-EC89-0644-97C4-9A82A5C56AF3}" type="slidenum">
              <a:rPr lang="en-US" smtClean="0"/>
              <a:t>11</a:t>
            </a:fld>
            <a:endParaRPr lang="en-US"/>
          </a:p>
        </p:txBody>
      </p:sp>
      <p:pic>
        <p:nvPicPr>
          <p:cNvPr id="4" name="Picture 3">
            <a:extLst>
              <a:ext uri="{FF2B5EF4-FFF2-40B4-BE49-F238E27FC236}">
                <a16:creationId xmlns:a16="http://schemas.microsoft.com/office/drawing/2014/main" id="{6F020A66-361A-3B4A-95F7-75C0371735E4}"/>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400797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21A1-8648-FD4D-A203-321D4325E069}"/>
              </a:ext>
            </a:extLst>
          </p:cNvPr>
          <p:cNvSpPr>
            <a:spLocks noGrp="1"/>
          </p:cNvSpPr>
          <p:nvPr>
            <p:ph type="title"/>
          </p:nvPr>
        </p:nvSpPr>
        <p:spPr/>
        <p:txBody>
          <a:bodyPr>
            <a:normAutofit/>
          </a:bodyPr>
          <a:lstStyle/>
          <a:p>
            <a:pPr algn="ctr"/>
            <a:r>
              <a:rPr lang="en-US" sz="3600" b="1" i="1" dirty="0"/>
              <a:t>2020- Trump V. Biden</a:t>
            </a:r>
          </a:p>
        </p:txBody>
      </p:sp>
      <p:sp>
        <p:nvSpPr>
          <p:cNvPr id="9" name="Content Placeholder 8">
            <a:extLst>
              <a:ext uri="{FF2B5EF4-FFF2-40B4-BE49-F238E27FC236}">
                <a16:creationId xmlns:a16="http://schemas.microsoft.com/office/drawing/2014/main" id="{1C4D90C7-C49F-824D-850C-827B434DD202}"/>
              </a:ext>
            </a:extLst>
          </p:cNvPr>
          <p:cNvSpPr>
            <a:spLocks noGrp="1"/>
          </p:cNvSpPr>
          <p:nvPr>
            <p:ph idx="1"/>
          </p:nvPr>
        </p:nvSpPr>
        <p:spPr/>
        <p:txBody>
          <a:bodyPr>
            <a:normAutofit/>
          </a:bodyPr>
          <a:lstStyle/>
          <a:p>
            <a:pPr marL="0" indent="0">
              <a:buNone/>
            </a:pPr>
            <a:r>
              <a:rPr lang="en-US" sz="2000" dirty="0"/>
              <a:t>In 2020, Joe Biden won a plurality of 7,059,741 votes and the Electoral College 306-232.</a:t>
            </a:r>
          </a:p>
          <a:p>
            <a:pPr marL="285750" indent="-285750"/>
            <a:r>
              <a:rPr lang="en-US" sz="2000" dirty="0"/>
              <a:t>However, if 41,596 votes had changed, in Georgia, Arizona, and Wisconsin, the Electoral College would have been tied and Trump likely would have won in the House of Representatives, because more states are under Republican control. </a:t>
            </a:r>
          </a:p>
          <a:p>
            <a:r>
              <a:rPr lang="en-US" sz="2000" dirty="0"/>
              <a:t>Trump’s argument for winning is that illegal mail-in votes swayed the election to Biden. As he Tweeted: </a:t>
            </a:r>
          </a:p>
          <a:p>
            <a:pPr lvl="1"/>
            <a:r>
              <a:rPr lang="en-US" sz="2000" i="1" dirty="0"/>
              <a:t>“Dominion Voting Systems…“DELETED 2.7 MILLION TRUMP VOTES NATIONWIDE” and… “221,000 PENNSYLVANIA VOTES” had been “SWITCHED FROM PRESIDENT TRUMP TO BIDEN.” </a:t>
            </a:r>
          </a:p>
          <a:p>
            <a:r>
              <a:rPr lang="en-US" sz="2000" dirty="0"/>
              <a:t>Trump also </a:t>
            </a:r>
            <a:r>
              <a:rPr lang="en-US" sz="1800" dirty="0"/>
              <a:t>suggested that many votes were cast by dead people. </a:t>
            </a:r>
          </a:p>
          <a:p>
            <a:pPr marL="457200" lvl="1" indent="0">
              <a:buNone/>
            </a:pPr>
            <a:r>
              <a:rPr lang="en-US" sz="1800" dirty="0"/>
              <a:t>. </a:t>
            </a:r>
          </a:p>
          <a:p>
            <a:r>
              <a:rPr lang="en-US" sz="2000" dirty="0"/>
              <a:t>While there is no evidence that many people voted illegally,  it would be useful to consider why Trump believed the election had been stolen. </a:t>
            </a:r>
          </a:p>
          <a:p>
            <a:pPr marL="0" indent="0">
              <a:buNone/>
            </a:pPr>
            <a:endParaRPr lang="en-US" sz="2000" dirty="0"/>
          </a:p>
        </p:txBody>
      </p:sp>
      <p:sp>
        <p:nvSpPr>
          <p:cNvPr id="3" name="Slide Number Placeholder 2">
            <a:extLst>
              <a:ext uri="{FF2B5EF4-FFF2-40B4-BE49-F238E27FC236}">
                <a16:creationId xmlns:a16="http://schemas.microsoft.com/office/drawing/2014/main" id="{F5D8D8A0-2E11-A348-A5F0-A6485BF4E811}"/>
              </a:ext>
            </a:extLst>
          </p:cNvPr>
          <p:cNvSpPr>
            <a:spLocks noGrp="1"/>
          </p:cNvSpPr>
          <p:nvPr>
            <p:ph type="sldNum" sz="quarter" idx="12"/>
          </p:nvPr>
        </p:nvSpPr>
        <p:spPr/>
        <p:txBody>
          <a:bodyPr/>
          <a:lstStyle/>
          <a:p>
            <a:fld id="{38E18A3D-EC89-0644-97C4-9A82A5C56AF3}" type="slidenum">
              <a:rPr lang="en-US" smtClean="0"/>
              <a:t>12</a:t>
            </a:fld>
            <a:endParaRPr lang="en-US"/>
          </a:p>
        </p:txBody>
      </p:sp>
      <p:pic>
        <p:nvPicPr>
          <p:cNvPr id="4" name="Picture 3">
            <a:extLst>
              <a:ext uri="{FF2B5EF4-FFF2-40B4-BE49-F238E27FC236}">
                <a16:creationId xmlns:a16="http://schemas.microsoft.com/office/drawing/2014/main" id="{5FBDB7E7-204B-2843-AFD0-B9E20158DCEF}"/>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243011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57A6-E55E-E94C-8459-6084FB43DDEA}"/>
              </a:ext>
            </a:extLst>
          </p:cNvPr>
          <p:cNvSpPr>
            <a:spLocks noGrp="1"/>
          </p:cNvSpPr>
          <p:nvPr>
            <p:ph type="title"/>
          </p:nvPr>
        </p:nvSpPr>
        <p:spPr>
          <a:xfrm>
            <a:off x="838200" y="681037"/>
            <a:ext cx="10515600" cy="1009651"/>
          </a:xfrm>
        </p:spPr>
        <p:txBody>
          <a:bodyPr>
            <a:normAutofit/>
          </a:bodyPr>
          <a:lstStyle/>
          <a:p>
            <a:pPr algn="ctr"/>
            <a:r>
              <a:rPr lang="en-US" sz="3600" b="1" i="1" dirty="0"/>
              <a:t>What Happened to Rejections of Mail-In Votes?</a:t>
            </a:r>
          </a:p>
        </p:txBody>
      </p:sp>
      <p:sp>
        <p:nvSpPr>
          <p:cNvPr id="3" name="Content Placeholder 2">
            <a:extLst>
              <a:ext uri="{FF2B5EF4-FFF2-40B4-BE49-F238E27FC236}">
                <a16:creationId xmlns:a16="http://schemas.microsoft.com/office/drawing/2014/main" id="{576EF013-633D-2140-AE1B-985AF7187A59}"/>
              </a:ext>
            </a:extLst>
          </p:cNvPr>
          <p:cNvSpPr>
            <a:spLocks noGrp="1"/>
          </p:cNvSpPr>
          <p:nvPr>
            <p:ph idx="1"/>
          </p:nvPr>
        </p:nvSpPr>
        <p:spPr>
          <a:xfrm>
            <a:off x="838200" y="1690687"/>
            <a:ext cx="10515600" cy="4486275"/>
          </a:xfrm>
        </p:spPr>
        <p:txBody>
          <a:bodyPr>
            <a:normAutofit fontScale="92500" lnSpcReduction="10000"/>
          </a:bodyPr>
          <a:lstStyle/>
          <a:p>
            <a:pPr marL="0" indent="0">
              <a:buNone/>
            </a:pPr>
            <a:r>
              <a:rPr lang="en-US" sz="2000" dirty="0"/>
              <a:t>According to Ballotpedia, the average state rejected 1.6% of mail-in votes in  2016 and 2.45% in 2018. </a:t>
            </a:r>
          </a:p>
          <a:p>
            <a:pPr marL="228600" lvl="1"/>
            <a:endParaRPr lang="en-US" sz="2000" dirty="0"/>
          </a:p>
          <a:p>
            <a:pPr marL="228600" lvl="1"/>
            <a:r>
              <a:rPr lang="en-US" sz="1900" dirty="0"/>
              <a:t>In 2020, experts believed rejections would be higher. According to a report by 538 on Oct. 13,2020</a:t>
            </a:r>
          </a:p>
          <a:p>
            <a:pPr marL="685800" lvl="2"/>
            <a:r>
              <a:rPr lang="en-US" sz="1800" b="1" i="1" dirty="0"/>
              <a:t>“This year,… rejection rates could be much higher because so many people are voting by mail for the first time and may not know the rules….voters without experience voting by mail are up to three times more likely to have their ballots rejected.”</a:t>
            </a:r>
          </a:p>
          <a:p>
            <a:r>
              <a:rPr lang="en-US" sz="1900" dirty="0"/>
              <a:t>Yet instead of increasing, the percentage of rejected votes in 2020 declined dramatically. </a:t>
            </a:r>
          </a:p>
          <a:p>
            <a:r>
              <a:rPr lang="en-US" sz="1900" dirty="0"/>
              <a:t>While few states have reported rejected votes, those that have showed a rejection rate of 1.01% compared to 2.93% in 2018, and 1.55% in 2016. </a:t>
            </a:r>
          </a:p>
          <a:p>
            <a:r>
              <a:rPr lang="en-US" sz="1900" dirty="0"/>
              <a:t>Georgia, had a huge reduction in rejections.</a:t>
            </a:r>
          </a:p>
          <a:p>
            <a:pPr lvl="5"/>
            <a:r>
              <a:rPr lang="en-US" sz="1900" dirty="0"/>
              <a:t>Rejection rate in Georgia</a:t>
            </a:r>
          </a:p>
          <a:p>
            <a:pPr marL="960120" lvl="7"/>
            <a:r>
              <a:rPr lang="en-US" sz="1900" dirty="0"/>
              <a:t>General Election			Primary</a:t>
            </a:r>
          </a:p>
          <a:p>
            <a:pPr marL="685800" lvl="5"/>
            <a:r>
              <a:rPr lang="en-US" sz="1900" dirty="0"/>
              <a:t>2016	2018	2020		2016	2020</a:t>
            </a:r>
          </a:p>
          <a:p>
            <a:pPr marL="685800" lvl="5"/>
            <a:r>
              <a:rPr lang="en-US" sz="1900" dirty="0"/>
              <a:t>6.42%	3.10	0.35%		17.8%	0.9%</a:t>
            </a:r>
          </a:p>
          <a:p>
            <a:pPr marL="457200" lvl="5" indent="0">
              <a:buNone/>
            </a:pPr>
            <a:r>
              <a:rPr lang="en-US" sz="1900" dirty="0"/>
              <a:t>Georgia’s huge reduction in rejection does open questions about its counting of votes. </a:t>
            </a:r>
          </a:p>
          <a:p>
            <a:pPr marL="457200" lvl="5" indent="0">
              <a:buNone/>
            </a:pPr>
            <a:endParaRPr lang="en-US" dirty="0"/>
          </a:p>
          <a:p>
            <a:endParaRPr lang="en-US" sz="2000" dirty="0"/>
          </a:p>
          <a:p>
            <a:pPr marL="457200" lvl="2" indent="0">
              <a:buNone/>
            </a:pPr>
            <a:endParaRPr lang="en-US" sz="1800" b="1" i="1" dirty="0"/>
          </a:p>
          <a:p>
            <a:pPr marL="685800" lvl="2"/>
            <a:endParaRPr lang="en-US" sz="1600" dirty="0"/>
          </a:p>
        </p:txBody>
      </p:sp>
      <p:sp>
        <p:nvSpPr>
          <p:cNvPr id="4" name="Slide Number Placeholder 3">
            <a:extLst>
              <a:ext uri="{FF2B5EF4-FFF2-40B4-BE49-F238E27FC236}">
                <a16:creationId xmlns:a16="http://schemas.microsoft.com/office/drawing/2014/main" id="{7439B515-62D2-534C-AC34-EA7E37DDE470}"/>
              </a:ext>
            </a:extLst>
          </p:cNvPr>
          <p:cNvSpPr>
            <a:spLocks noGrp="1"/>
          </p:cNvSpPr>
          <p:nvPr>
            <p:ph type="sldNum" sz="quarter" idx="12"/>
          </p:nvPr>
        </p:nvSpPr>
        <p:spPr/>
        <p:txBody>
          <a:bodyPr/>
          <a:lstStyle/>
          <a:p>
            <a:fld id="{38E18A3D-EC89-0644-97C4-9A82A5C56AF3}" type="slidenum">
              <a:rPr lang="en-US" smtClean="0"/>
              <a:t>13</a:t>
            </a:fld>
            <a:endParaRPr lang="en-US"/>
          </a:p>
        </p:txBody>
      </p:sp>
      <p:pic>
        <p:nvPicPr>
          <p:cNvPr id="6" name="Picture 5">
            <a:extLst>
              <a:ext uri="{FF2B5EF4-FFF2-40B4-BE49-F238E27FC236}">
                <a16:creationId xmlns:a16="http://schemas.microsoft.com/office/drawing/2014/main" id="{E0252478-3C45-B843-9FE8-122B39C49E3D}"/>
              </a:ext>
            </a:extLst>
          </p:cNvPr>
          <p:cNvPicPr>
            <a:picLocks noChangeAspect="1"/>
          </p:cNvPicPr>
          <p:nvPr/>
        </p:nvPicPr>
        <p:blipFill>
          <a:blip r:embed="rId2"/>
          <a:stretch>
            <a:fillRect/>
          </a:stretch>
        </p:blipFill>
        <p:spPr>
          <a:xfrm>
            <a:off x="0" y="0"/>
            <a:ext cx="3086100" cy="876300"/>
          </a:xfrm>
          <a:prstGeom prst="rect">
            <a:avLst/>
          </a:prstGeom>
        </p:spPr>
      </p:pic>
    </p:spTree>
    <p:extLst>
      <p:ext uri="{BB962C8B-B14F-4D97-AF65-F5344CB8AC3E}">
        <p14:creationId xmlns:p14="http://schemas.microsoft.com/office/powerpoint/2010/main" val="153182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AD3B-9E7E-8747-849A-B45A1E28D076}"/>
              </a:ext>
            </a:extLst>
          </p:cNvPr>
          <p:cNvSpPr>
            <a:spLocks noGrp="1"/>
          </p:cNvSpPr>
          <p:nvPr>
            <p:ph type="title"/>
          </p:nvPr>
        </p:nvSpPr>
        <p:spPr/>
        <p:txBody>
          <a:bodyPr>
            <a:normAutofit/>
          </a:bodyPr>
          <a:lstStyle/>
          <a:p>
            <a:pPr algn="ctr"/>
            <a:r>
              <a:rPr lang="en-US" sz="3600" b="1" i="1" dirty="0"/>
              <a:t>Could Trump Have Won?</a:t>
            </a:r>
          </a:p>
        </p:txBody>
      </p:sp>
      <p:sp>
        <p:nvSpPr>
          <p:cNvPr id="7" name="Content Placeholder 6">
            <a:extLst>
              <a:ext uri="{FF2B5EF4-FFF2-40B4-BE49-F238E27FC236}">
                <a16:creationId xmlns:a16="http://schemas.microsoft.com/office/drawing/2014/main" id="{4CF91E45-315A-594E-AF9D-770D50950C69}"/>
              </a:ext>
            </a:extLst>
          </p:cNvPr>
          <p:cNvSpPr>
            <a:spLocks noGrp="1"/>
          </p:cNvSpPr>
          <p:nvPr>
            <p:ph idx="1"/>
          </p:nvPr>
        </p:nvSpPr>
        <p:spPr/>
        <p:txBody>
          <a:bodyPr>
            <a:normAutofit/>
          </a:bodyPr>
          <a:lstStyle/>
          <a:p>
            <a:pPr marL="0" indent="0">
              <a:buNone/>
            </a:pPr>
            <a:r>
              <a:rPr lang="en-US" sz="2000" dirty="0"/>
              <a:t>In 2020, Democrats voted by mail at more than twice the rate of Republicans. </a:t>
            </a:r>
          </a:p>
          <a:p>
            <a:pPr marL="285750" indent="-285750"/>
            <a:r>
              <a:rPr lang="en-US" sz="1800" dirty="0"/>
              <a:t>If the percentage of rejected votes had remained the same as in 2016 (most people expected it to rise), Trump would have won Georgia and Pennsylvania. </a:t>
            </a:r>
          </a:p>
          <a:p>
            <a:pPr marL="285750" indent="-285750"/>
            <a:r>
              <a:rPr lang="en-US" sz="1800" dirty="0"/>
              <a:t>While no rejection rate numbers have been submitted from Wisconsin and Arizona, given the pattern from other states, it is likely Trump would have won those as well.</a:t>
            </a:r>
          </a:p>
          <a:p>
            <a:pPr marL="285750" indent="-285750"/>
            <a:r>
              <a:rPr lang="en-US" sz="1800" dirty="0"/>
              <a:t>This would have given Trump 290 votes and the Electoral College.</a:t>
            </a:r>
          </a:p>
          <a:p>
            <a:pPr marL="0" lvl="1" indent="0">
              <a:buNone/>
            </a:pPr>
            <a:endParaRPr lang="en-US" sz="2000" dirty="0"/>
          </a:p>
          <a:p>
            <a:pPr marL="0" lvl="1" indent="0">
              <a:buNone/>
            </a:pPr>
            <a:r>
              <a:rPr lang="en-US" sz="1800" b="1" dirty="0"/>
              <a:t>To believe Trump lost, you have to believe that between the time of the primaries and the general election, while dealing with the COVID pandemic and the largest increase in mail-in voting ever, election authorities and Americans suddenly learned how to deal with mail-in votes. </a:t>
            </a:r>
          </a:p>
          <a:p>
            <a:pPr marL="0" lvl="1" indent="0">
              <a:buNone/>
            </a:pPr>
            <a:endParaRPr lang="en-US" sz="2000" b="1" dirty="0"/>
          </a:p>
          <a:p>
            <a:pPr marL="0" lvl="1" indent="0">
              <a:buNone/>
            </a:pPr>
            <a:r>
              <a:rPr lang="en-US" sz="2000" b="1" dirty="0"/>
              <a:t>Who should have won the 2020 election? Let’s vote. </a:t>
            </a:r>
          </a:p>
        </p:txBody>
      </p:sp>
      <p:sp>
        <p:nvSpPr>
          <p:cNvPr id="3" name="Slide Number Placeholder 2">
            <a:extLst>
              <a:ext uri="{FF2B5EF4-FFF2-40B4-BE49-F238E27FC236}">
                <a16:creationId xmlns:a16="http://schemas.microsoft.com/office/drawing/2014/main" id="{7DD09062-F394-7A4C-9ECB-A7F730151867}"/>
              </a:ext>
            </a:extLst>
          </p:cNvPr>
          <p:cNvSpPr>
            <a:spLocks noGrp="1"/>
          </p:cNvSpPr>
          <p:nvPr>
            <p:ph type="sldNum" sz="quarter" idx="12"/>
          </p:nvPr>
        </p:nvSpPr>
        <p:spPr/>
        <p:txBody>
          <a:bodyPr/>
          <a:lstStyle/>
          <a:p>
            <a:fld id="{38E18A3D-EC89-0644-97C4-9A82A5C56AF3}" type="slidenum">
              <a:rPr lang="en-US" smtClean="0"/>
              <a:t>14</a:t>
            </a:fld>
            <a:endParaRPr lang="en-US"/>
          </a:p>
        </p:txBody>
      </p:sp>
      <p:pic>
        <p:nvPicPr>
          <p:cNvPr id="4" name="Picture 3">
            <a:extLst>
              <a:ext uri="{FF2B5EF4-FFF2-40B4-BE49-F238E27FC236}">
                <a16:creationId xmlns:a16="http://schemas.microsoft.com/office/drawing/2014/main" id="{D9EECF36-B2C6-E643-8AC8-F00783FE2AEF}"/>
              </a:ext>
            </a:extLst>
          </p:cNvPr>
          <p:cNvPicPr>
            <a:picLocks noChangeAspect="1"/>
          </p:cNvPicPr>
          <p:nvPr/>
        </p:nvPicPr>
        <p:blipFill>
          <a:blip r:embed="rId2"/>
          <a:stretch>
            <a:fillRect/>
          </a:stretch>
        </p:blipFill>
        <p:spPr>
          <a:xfrm>
            <a:off x="-84365" y="-73025"/>
            <a:ext cx="3086100" cy="876300"/>
          </a:xfrm>
          <a:prstGeom prst="rect">
            <a:avLst/>
          </a:prstGeom>
        </p:spPr>
      </p:pic>
    </p:spTree>
    <p:extLst>
      <p:ext uri="{BB962C8B-B14F-4D97-AF65-F5344CB8AC3E}">
        <p14:creationId xmlns:p14="http://schemas.microsoft.com/office/powerpoint/2010/main" val="11044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C211-24A5-544C-8938-66DDCE042B89}"/>
              </a:ext>
            </a:extLst>
          </p:cNvPr>
          <p:cNvSpPr>
            <a:spLocks noGrp="1"/>
          </p:cNvSpPr>
          <p:nvPr>
            <p:ph type="title"/>
          </p:nvPr>
        </p:nvSpPr>
        <p:spPr/>
        <p:txBody>
          <a:bodyPr>
            <a:normAutofit/>
          </a:bodyPr>
          <a:lstStyle/>
          <a:p>
            <a:pPr algn="ctr"/>
            <a:r>
              <a:rPr lang="en-US" sz="3600" b="1" i="1" dirty="0"/>
              <a:t>The U.S. has a problem</a:t>
            </a:r>
          </a:p>
        </p:txBody>
      </p:sp>
      <p:sp>
        <p:nvSpPr>
          <p:cNvPr id="3" name="Content Placeholder 2">
            <a:extLst>
              <a:ext uri="{FF2B5EF4-FFF2-40B4-BE49-F238E27FC236}">
                <a16:creationId xmlns:a16="http://schemas.microsoft.com/office/drawing/2014/main" id="{763B51B9-B53D-614A-A36F-2C5FE43EE409}"/>
              </a:ext>
            </a:extLst>
          </p:cNvPr>
          <p:cNvSpPr>
            <a:spLocks noGrp="1"/>
          </p:cNvSpPr>
          <p:nvPr>
            <p:ph idx="1"/>
          </p:nvPr>
        </p:nvSpPr>
        <p:spPr/>
        <p:txBody>
          <a:bodyPr>
            <a:normAutofit/>
          </a:bodyPr>
          <a:lstStyle/>
          <a:p>
            <a:r>
              <a:rPr lang="en-US" sz="2000" dirty="0"/>
              <a:t>If the U.S. ranks behind Estonia, Cyprus in terms of trust of vote counting, and behind Latvia and Lithuania in terms of honesty of elections, </a:t>
            </a:r>
          </a:p>
          <a:p>
            <a:r>
              <a:rPr lang="en-US" sz="2000" dirty="0"/>
              <a:t>If 6 in 10 Americans do not trust the honesty of American elections, </a:t>
            </a:r>
          </a:p>
          <a:p>
            <a:r>
              <a:rPr lang="en-US" sz="2000" dirty="0"/>
              <a:t>If a large percentage of Americans do not trust the results of 3 of the last 6 elections, </a:t>
            </a:r>
          </a:p>
          <a:p>
            <a:endParaRPr lang="en-US" sz="2200" b="1" dirty="0"/>
          </a:p>
          <a:p>
            <a:r>
              <a:rPr lang="en-US" sz="2200" b="1" dirty="0"/>
              <a:t>The U.S. has a problem. </a:t>
            </a:r>
          </a:p>
          <a:p>
            <a:pPr marL="0" indent="0" algn="ctr">
              <a:buNone/>
            </a:pPr>
            <a:r>
              <a:rPr lang="en-US" sz="2600" b="1" dirty="0"/>
              <a:t>How do we fix it?</a:t>
            </a:r>
          </a:p>
          <a:p>
            <a:endParaRPr lang="en-US" sz="2000" dirty="0"/>
          </a:p>
          <a:p>
            <a:pPr marL="0" indent="0">
              <a:buNone/>
            </a:pPr>
            <a:r>
              <a:rPr lang="en-US" sz="2000" dirty="0"/>
              <a:t> </a:t>
            </a:r>
          </a:p>
          <a:p>
            <a:endParaRPr lang="en-US" sz="2000" dirty="0"/>
          </a:p>
          <a:p>
            <a:endParaRPr lang="en-US" sz="2000" dirty="0"/>
          </a:p>
        </p:txBody>
      </p:sp>
      <p:sp>
        <p:nvSpPr>
          <p:cNvPr id="4" name="Slide Number Placeholder 3">
            <a:extLst>
              <a:ext uri="{FF2B5EF4-FFF2-40B4-BE49-F238E27FC236}">
                <a16:creationId xmlns:a16="http://schemas.microsoft.com/office/drawing/2014/main" id="{E0AB4431-95B6-DF46-B952-520F769D5C34}"/>
              </a:ext>
            </a:extLst>
          </p:cNvPr>
          <p:cNvSpPr>
            <a:spLocks noGrp="1"/>
          </p:cNvSpPr>
          <p:nvPr>
            <p:ph type="sldNum" sz="quarter" idx="12"/>
          </p:nvPr>
        </p:nvSpPr>
        <p:spPr/>
        <p:txBody>
          <a:bodyPr/>
          <a:lstStyle/>
          <a:p>
            <a:fld id="{38E18A3D-EC89-0644-97C4-9A82A5C56AF3}" type="slidenum">
              <a:rPr lang="en-US" smtClean="0"/>
              <a:t>15</a:t>
            </a:fld>
            <a:endParaRPr lang="en-US"/>
          </a:p>
        </p:txBody>
      </p:sp>
      <p:pic>
        <p:nvPicPr>
          <p:cNvPr id="6" name="Picture 5">
            <a:extLst>
              <a:ext uri="{FF2B5EF4-FFF2-40B4-BE49-F238E27FC236}">
                <a16:creationId xmlns:a16="http://schemas.microsoft.com/office/drawing/2014/main" id="{6FB49F77-F93B-F646-B587-8BA9EC748689}"/>
              </a:ext>
            </a:extLst>
          </p:cNvPr>
          <p:cNvPicPr>
            <a:picLocks noChangeAspect="1"/>
          </p:cNvPicPr>
          <p:nvPr/>
        </p:nvPicPr>
        <p:blipFill>
          <a:blip r:embed="rId2"/>
          <a:stretch>
            <a:fillRect/>
          </a:stretch>
        </p:blipFill>
        <p:spPr>
          <a:xfrm>
            <a:off x="0" y="0"/>
            <a:ext cx="3086100" cy="876300"/>
          </a:xfrm>
          <a:prstGeom prst="rect">
            <a:avLst/>
          </a:prstGeom>
        </p:spPr>
      </p:pic>
    </p:spTree>
    <p:extLst>
      <p:ext uri="{BB962C8B-B14F-4D97-AF65-F5344CB8AC3E}">
        <p14:creationId xmlns:p14="http://schemas.microsoft.com/office/powerpoint/2010/main" val="1673801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2269-F1D3-184F-A4A6-03FF8FA155E3}"/>
              </a:ext>
            </a:extLst>
          </p:cNvPr>
          <p:cNvSpPr>
            <a:spLocks noGrp="1"/>
          </p:cNvSpPr>
          <p:nvPr>
            <p:ph type="title"/>
          </p:nvPr>
        </p:nvSpPr>
        <p:spPr>
          <a:xfrm>
            <a:off x="838200" y="365125"/>
            <a:ext cx="10515600" cy="1062983"/>
          </a:xfrm>
        </p:spPr>
        <p:txBody>
          <a:bodyPr>
            <a:normAutofit/>
          </a:bodyPr>
          <a:lstStyle/>
          <a:p>
            <a:pPr algn="ctr"/>
            <a:br>
              <a:rPr lang="en-US" sz="3100" b="1" i="1" dirty="0"/>
            </a:br>
            <a:r>
              <a:rPr lang="en-US" sz="3600" b="1" i="1" dirty="0"/>
              <a:t>Problems with Our Election System</a:t>
            </a:r>
            <a:endParaRPr lang="en-US" sz="3600" dirty="0"/>
          </a:p>
        </p:txBody>
      </p:sp>
      <p:sp>
        <p:nvSpPr>
          <p:cNvPr id="3" name="Content Placeholder 2">
            <a:extLst>
              <a:ext uri="{FF2B5EF4-FFF2-40B4-BE49-F238E27FC236}">
                <a16:creationId xmlns:a16="http://schemas.microsoft.com/office/drawing/2014/main" id="{4D2DF381-929F-4045-9B2E-D8C23BD74EE1}"/>
              </a:ext>
            </a:extLst>
          </p:cNvPr>
          <p:cNvSpPr>
            <a:spLocks noGrp="1"/>
          </p:cNvSpPr>
          <p:nvPr>
            <p:ph idx="1"/>
          </p:nvPr>
        </p:nvSpPr>
        <p:spPr>
          <a:xfrm>
            <a:off x="838200" y="1428108"/>
            <a:ext cx="10515600" cy="4748855"/>
          </a:xfrm>
        </p:spPr>
        <p:txBody>
          <a:bodyPr>
            <a:normAutofit/>
          </a:bodyPr>
          <a:lstStyle/>
          <a:p>
            <a:pPr marL="0" indent="0">
              <a:buNone/>
            </a:pPr>
            <a:r>
              <a:rPr lang="en-US" sz="2000" dirty="0"/>
              <a:t>The problems with our election system can be divided into registration, voting systems, mail-in voting, processing, reporting, auditing, and Federal oversight. </a:t>
            </a:r>
          </a:p>
          <a:p>
            <a:pPr>
              <a:buFont typeface="Wingdings" pitchFamily="2" charset="2"/>
              <a:buChar char="v"/>
            </a:pPr>
            <a:r>
              <a:rPr lang="en-US" sz="2600" b="1" dirty="0"/>
              <a:t>. </a:t>
            </a:r>
            <a:r>
              <a:rPr lang="en-US" sz="2000" b="1" dirty="0"/>
              <a:t>Registration</a:t>
            </a:r>
          </a:p>
          <a:p>
            <a:pPr marL="502920">
              <a:lnSpc>
                <a:spcPct val="100000"/>
              </a:lnSpc>
              <a:spcBef>
                <a:spcPts val="0"/>
              </a:spcBef>
            </a:pPr>
            <a:r>
              <a:rPr lang="en-US" sz="1800" dirty="0"/>
              <a:t>Registering to vote is difficult and haphazard</a:t>
            </a:r>
          </a:p>
          <a:p>
            <a:pPr marL="502920">
              <a:lnSpc>
                <a:spcPct val="100000"/>
              </a:lnSpc>
              <a:spcBef>
                <a:spcPts val="0"/>
              </a:spcBef>
            </a:pPr>
            <a:r>
              <a:rPr lang="en-US" sz="1800" dirty="0"/>
              <a:t>States do a poor job maintaining their lists. Voters are often purged for no reason. Others, who change addresses, often go to the wrong poling places and are rejected. </a:t>
            </a:r>
          </a:p>
          <a:p>
            <a:pPr marL="502920">
              <a:lnSpc>
                <a:spcPct val="100000"/>
              </a:lnSpc>
              <a:spcBef>
                <a:spcPts val="0"/>
              </a:spcBef>
            </a:pPr>
            <a:r>
              <a:rPr lang="en-US" sz="1800" dirty="0"/>
              <a:t>There are loopholes, especially when people have residences in multiple states.</a:t>
            </a:r>
          </a:p>
          <a:p>
            <a:pPr>
              <a:buFont typeface="Wingdings" pitchFamily="2" charset="2"/>
              <a:buChar char="v"/>
            </a:pPr>
            <a:r>
              <a:rPr lang="en-US" sz="2000" b="1" dirty="0"/>
              <a:t>. Voting Systems</a:t>
            </a:r>
            <a:endParaRPr lang="en-US" sz="2000" dirty="0"/>
          </a:p>
          <a:p>
            <a:pPr marL="502920">
              <a:lnSpc>
                <a:spcPct val="100000"/>
              </a:lnSpc>
              <a:spcBef>
                <a:spcPts val="0"/>
              </a:spcBef>
            </a:pPr>
            <a:r>
              <a:rPr lang="en-US" sz="1800" dirty="0"/>
              <a:t>Voting systems are outmoded, making it difficult to identify voters. </a:t>
            </a:r>
          </a:p>
          <a:p>
            <a:pPr marL="502920">
              <a:lnSpc>
                <a:spcPct val="100000"/>
              </a:lnSpc>
              <a:spcBef>
                <a:spcPts val="0"/>
              </a:spcBef>
            </a:pPr>
            <a:r>
              <a:rPr lang="en-US" sz="1800" dirty="0"/>
              <a:t>When people go to vote, many are not on the list- long lines are created – provisional votes- which are usually rejected- are cast- and people have suspicions about voting. </a:t>
            </a:r>
          </a:p>
          <a:p>
            <a:pPr marL="502920">
              <a:lnSpc>
                <a:spcPct val="100000"/>
              </a:lnSpc>
              <a:spcBef>
                <a:spcPts val="0"/>
              </a:spcBef>
            </a:pPr>
            <a:r>
              <a:rPr lang="en-US" sz="1800" dirty="0"/>
              <a:t>We do not have good systems for preventing hacking, which at some point will taint an election. </a:t>
            </a:r>
          </a:p>
          <a:p>
            <a:pPr>
              <a:buFont typeface="Wingdings" pitchFamily="2" charset="2"/>
              <a:buChar char="v"/>
            </a:pPr>
            <a:r>
              <a:rPr lang="en-US" sz="2000" b="1" dirty="0"/>
              <a:t>3. Mail-In Voting</a:t>
            </a:r>
          </a:p>
          <a:p>
            <a:pPr marL="502920">
              <a:spcBef>
                <a:spcPts val="0"/>
              </a:spcBef>
            </a:pPr>
            <a:r>
              <a:rPr lang="en-US" sz="1800" dirty="0"/>
              <a:t>A high percentage of voting disputes and most rejected votes are related to mail-in voting. </a:t>
            </a:r>
          </a:p>
          <a:p>
            <a:pPr marL="502920" lvl="0">
              <a:lnSpc>
                <a:spcPct val="100000"/>
              </a:lnSpc>
              <a:spcBef>
                <a:spcPts val="0"/>
              </a:spcBef>
              <a:buNone/>
            </a:pPr>
            <a:endParaRPr lang="en-US" sz="1800" dirty="0"/>
          </a:p>
          <a:p>
            <a:pPr marL="0" lvl="0" indent="0">
              <a:buNone/>
            </a:pPr>
            <a:endParaRPr lang="en-US" dirty="0"/>
          </a:p>
        </p:txBody>
      </p:sp>
      <p:sp>
        <p:nvSpPr>
          <p:cNvPr id="4" name="Slide Number Placeholder 3">
            <a:extLst>
              <a:ext uri="{FF2B5EF4-FFF2-40B4-BE49-F238E27FC236}">
                <a16:creationId xmlns:a16="http://schemas.microsoft.com/office/drawing/2014/main" id="{ADCA1BF0-B521-2A44-8E78-23B67A96A247}"/>
              </a:ext>
            </a:extLst>
          </p:cNvPr>
          <p:cNvSpPr>
            <a:spLocks noGrp="1"/>
          </p:cNvSpPr>
          <p:nvPr>
            <p:ph type="sldNum" sz="quarter" idx="12"/>
          </p:nvPr>
        </p:nvSpPr>
        <p:spPr/>
        <p:txBody>
          <a:bodyPr/>
          <a:lstStyle/>
          <a:p>
            <a:fld id="{38E18A3D-EC89-0644-97C4-9A82A5C56AF3}" type="slidenum">
              <a:rPr lang="en-US" smtClean="0"/>
              <a:t>16</a:t>
            </a:fld>
            <a:endParaRPr lang="en-US"/>
          </a:p>
        </p:txBody>
      </p:sp>
      <p:pic>
        <p:nvPicPr>
          <p:cNvPr id="6" name="Picture 5">
            <a:extLst>
              <a:ext uri="{FF2B5EF4-FFF2-40B4-BE49-F238E27FC236}">
                <a16:creationId xmlns:a16="http://schemas.microsoft.com/office/drawing/2014/main" id="{220A2723-2E74-3941-A47B-227308E75C02}"/>
              </a:ext>
            </a:extLst>
          </p:cNvPr>
          <p:cNvPicPr>
            <a:picLocks noChangeAspect="1"/>
          </p:cNvPicPr>
          <p:nvPr/>
        </p:nvPicPr>
        <p:blipFill>
          <a:blip r:embed="rId2"/>
          <a:stretch>
            <a:fillRect/>
          </a:stretch>
        </p:blipFill>
        <p:spPr>
          <a:xfrm>
            <a:off x="-65314" y="-43543"/>
            <a:ext cx="3086100" cy="876300"/>
          </a:xfrm>
          <a:prstGeom prst="rect">
            <a:avLst/>
          </a:prstGeom>
        </p:spPr>
      </p:pic>
    </p:spTree>
    <p:extLst>
      <p:ext uri="{BB962C8B-B14F-4D97-AF65-F5344CB8AC3E}">
        <p14:creationId xmlns:p14="http://schemas.microsoft.com/office/powerpoint/2010/main" val="320657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48A5-8022-E347-B4A2-21D1E4D702E6}"/>
              </a:ext>
            </a:extLst>
          </p:cNvPr>
          <p:cNvSpPr>
            <a:spLocks noGrp="1"/>
          </p:cNvSpPr>
          <p:nvPr>
            <p:ph type="title"/>
          </p:nvPr>
        </p:nvSpPr>
        <p:spPr/>
        <p:txBody>
          <a:bodyPr>
            <a:normAutofit/>
          </a:bodyPr>
          <a:lstStyle/>
          <a:p>
            <a:pPr algn="ctr"/>
            <a:r>
              <a:rPr lang="en-US" sz="3600" b="1" i="1" dirty="0"/>
              <a:t>Problems with Our Electoral System</a:t>
            </a:r>
            <a:endParaRPr lang="en-US" sz="3600" dirty="0"/>
          </a:p>
        </p:txBody>
      </p:sp>
      <p:sp>
        <p:nvSpPr>
          <p:cNvPr id="3" name="Content Placeholder 2">
            <a:extLst>
              <a:ext uri="{FF2B5EF4-FFF2-40B4-BE49-F238E27FC236}">
                <a16:creationId xmlns:a16="http://schemas.microsoft.com/office/drawing/2014/main" id="{6BC56435-C021-A24C-B9F3-C74900FA2713}"/>
              </a:ext>
            </a:extLst>
          </p:cNvPr>
          <p:cNvSpPr>
            <a:spLocks noGrp="1"/>
          </p:cNvSpPr>
          <p:nvPr>
            <p:ph idx="1"/>
          </p:nvPr>
        </p:nvSpPr>
        <p:spPr/>
        <p:txBody>
          <a:bodyPr>
            <a:normAutofit/>
          </a:bodyPr>
          <a:lstStyle/>
          <a:p>
            <a:pPr>
              <a:buFont typeface="Wingdings" pitchFamily="2" charset="2"/>
              <a:buChar char="v"/>
            </a:pPr>
            <a:r>
              <a:rPr lang="en-US" sz="2200" b="1" dirty="0"/>
              <a:t>. </a:t>
            </a:r>
            <a:r>
              <a:rPr lang="en-US" sz="2000" b="1" dirty="0"/>
              <a:t>Processing and Counting</a:t>
            </a:r>
          </a:p>
          <a:p>
            <a:pPr marL="502920">
              <a:lnSpc>
                <a:spcPct val="110000"/>
              </a:lnSpc>
              <a:spcBef>
                <a:spcPts val="0"/>
              </a:spcBef>
            </a:pPr>
            <a:r>
              <a:rPr lang="en-US" sz="1900" dirty="0"/>
              <a:t>Processing and counting delays result in late reporting that cause voters to question results. </a:t>
            </a:r>
          </a:p>
          <a:p>
            <a:pPr>
              <a:buFont typeface="Wingdings" pitchFamily="2" charset="2"/>
              <a:buChar char="v"/>
            </a:pPr>
            <a:r>
              <a:rPr lang="en-US" sz="2000" b="1" dirty="0"/>
              <a:t>. Reporting</a:t>
            </a:r>
          </a:p>
          <a:p>
            <a:pPr marL="502920">
              <a:lnSpc>
                <a:spcPct val="110000"/>
              </a:lnSpc>
              <a:spcBef>
                <a:spcPts val="0"/>
              </a:spcBef>
            </a:pPr>
            <a:r>
              <a:rPr lang="en-US" sz="1800" dirty="0"/>
              <a:t>Most states report in-person votes first and then mail-in votes, leading to suspicions about results. </a:t>
            </a:r>
          </a:p>
          <a:p>
            <a:pPr lvl="0">
              <a:buFont typeface="Wingdings" pitchFamily="2" charset="2"/>
              <a:buChar char="v"/>
            </a:pPr>
            <a:r>
              <a:rPr lang="en-US" sz="2000" b="1" dirty="0"/>
              <a:t>. Auditing</a:t>
            </a:r>
          </a:p>
          <a:p>
            <a:pPr marL="502920" lvl="0">
              <a:lnSpc>
                <a:spcPct val="100000"/>
              </a:lnSpc>
              <a:spcBef>
                <a:spcPts val="0"/>
              </a:spcBef>
            </a:pPr>
            <a:r>
              <a:rPr lang="en-US" sz="1800" dirty="0"/>
              <a:t>States spend little on auditing their results, limiting their ability to resolve problems. </a:t>
            </a:r>
          </a:p>
          <a:p>
            <a:pPr marL="0" lvl="0" indent="-285750">
              <a:lnSpc>
                <a:spcPct val="100000"/>
              </a:lnSpc>
              <a:spcBef>
                <a:spcPts val="0"/>
              </a:spcBef>
              <a:buFont typeface="Wingdings" pitchFamily="2" charset="2"/>
              <a:buChar char="v"/>
            </a:pPr>
            <a:endParaRPr lang="en-US" sz="2000" b="1" dirty="0"/>
          </a:p>
          <a:p>
            <a:pPr marL="0" lvl="0" indent="-285750">
              <a:lnSpc>
                <a:spcPct val="100000"/>
              </a:lnSpc>
              <a:spcBef>
                <a:spcPts val="0"/>
              </a:spcBef>
              <a:buFont typeface="Wingdings" pitchFamily="2" charset="2"/>
              <a:buChar char="v"/>
            </a:pPr>
            <a:r>
              <a:rPr lang="en-US" sz="2000" b="1" dirty="0"/>
              <a:t>Federal Oversight of Elections</a:t>
            </a:r>
          </a:p>
          <a:p>
            <a:pPr marL="0" lvl="0" indent="0">
              <a:buNone/>
            </a:pPr>
            <a:endParaRPr lang="en-US" dirty="0"/>
          </a:p>
          <a:p>
            <a:pPr marL="0" lvl="0" indent="0">
              <a:buNone/>
            </a:pPr>
            <a:r>
              <a:rPr lang="en-US" b="1" dirty="0"/>
              <a:t>Until these issues are resolved, we will not increase confidence in our voting system. </a:t>
            </a:r>
          </a:p>
          <a:p>
            <a:pPr marL="0" indent="0">
              <a:buNone/>
            </a:pPr>
            <a:endParaRPr lang="en-US" b="1" dirty="0"/>
          </a:p>
        </p:txBody>
      </p:sp>
      <p:sp>
        <p:nvSpPr>
          <p:cNvPr id="4" name="Slide Number Placeholder 3">
            <a:extLst>
              <a:ext uri="{FF2B5EF4-FFF2-40B4-BE49-F238E27FC236}">
                <a16:creationId xmlns:a16="http://schemas.microsoft.com/office/drawing/2014/main" id="{F2C1EE85-A058-474A-84AA-19C042BEF1F9}"/>
              </a:ext>
            </a:extLst>
          </p:cNvPr>
          <p:cNvSpPr>
            <a:spLocks noGrp="1"/>
          </p:cNvSpPr>
          <p:nvPr>
            <p:ph type="sldNum" sz="quarter" idx="12"/>
          </p:nvPr>
        </p:nvSpPr>
        <p:spPr/>
        <p:txBody>
          <a:bodyPr/>
          <a:lstStyle/>
          <a:p>
            <a:fld id="{38E18A3D-EC89-0644-97C4-9A82A5C56AF3}" type="slidenum">
              <a:rPr lang="en-US" smtClean="0"/>
              <a:t>17</a:t>
            </a:fld>
            <a:endParaRPr lang="en-US"/>
          </a:p>
        </p:txBody>
      </p:sp>
      <p:pic>
        <p:nvPicPr>
          <p:cNvPr id="6" name="Picture 5">
            <a:extLst>
              <a:ext uri="{FF2B5EF4-FFF2-40B4-BE49-F238E27FC236}">
                <a16:creationId xmlns:a16="http://schemas.microsoft.com/office/drawing/2014/main" id="{7F008D8A-248A-5C40-A4B0-07277BE78883}"/>
              </a:ext>
            </a:extLst>
          </p:cNvPr>
          <p:cNvPicPr>
            <a:picLocks noChangeAspect="1"/>
          </p:cNvPicPr>
          <p:nvPr/>
        </p:nvPicPr>
        <p:blipFill>
          <a:blip r:embed="rId2"/>
          <a:stretch>
            <a:fillRect/>
          </a:stretch>
        </p:blipFill>
        <p:spPr>
          <a:xfrm>
            <a:off x="-21771" y="-73025"/>
            <a:ext cx="3086100" cy="876300"/>
          </a:xfrm>
          <a:prstGeom prst="rect">
            <a:avLst/>
          </a:prstGeom>
        </p:spPr>
      </p:pic>
    </p:spTree>
    <p:extLst>
      <p:ext uri="{BB962C8B-B14F-4D97-AF65-F5344CB8AC3E}">
        <p14:creationId xmlns:p14="http://schemas.microsoft.com/office/powerpoint/2010/main" val="339566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70E2-BA07-9F41-8B64-1B09B66F827D}"/>
              </a:ext>
            </a:extLst>
          </p:cNvPr>
          <p:cNvSpPr>
            <a:spLocks noGrp="1"/>
          </p:cNvSpPr>
          <p:nvPr>
            <p:ph type="title"/>
          </p:nvPr>
        </p:nvSpPr>
        <p:spPr/>
        <p:txBody>
          <a:bodyPr>
            <a:normAutofit/>
          </a:bodyPr>
          <a:lstStyle/>
          <a:p>
            <a:pPr marL="571500" indent="-571500" algn="ctr">
              <a:buFont typeface="Wingdings" pitchFamily="2" charset="2"/>
              <a:buChar char="v"/>
            </a:pPr>
            <a:r>
              <a:rPr lang="en-US" sz="3600" b="1" i="1" dirty="0"/>
              <a:t>Registration Issues </a:t>
            </a:r>
          </a:p>
        </p:txBody>
      </p:sp>
      <p:sp>
        <p:nvSpPr>
          <p:cNvPr id="3" name="Content Placeholder 2">
            <a:extLst>
              <a:ext uri="{FF2B5EF4-FFF2-40B4-BE49-F238E27FC236}">
                <a16:creationId xmlns:a16="http://schemas.microsoft.com/office/drawing/2014/main" id="{506D8844-8C2B-0E4B-82BA-00C74039C5DE}"/>
              </a:ext>
            </a:extLst>
          </p:cNvPr>
          <p:cNvSpPr>
            <a:spLocks noGrp="1"/>
          </p:cNvSpPr>
          <p:nvPr>
            <p:ph idx="1"/>
          </p:nvPr>
        </p:nvSpPr>
        <p:spPr>
          <a:xfrm>
            <a:off x="838200" y="1600200"/>
            <a:ext cx="10515600" cy="4576763"/>
          </a:xfrm>
        </p:spPr>
        <p:txBody>
          <a:bodyPr>
            <a:normAutofit/>
          </a:bodyPr>
          <a:lstStyle/>
          <a:p>
            <a:pPr marL="0" lvl="1" indent="0">
              <a:buNone/>
            </a:pPr>
            <a:r>
              <a:rPr lang="en-US" sz="2000" b="1" dirty="0"/>
              <a:t>Voter registration is a chaotic hodgepodge and the Achilles heel of voting. </a:t>
            </a:r>
          </a:p>
          <a:p>
            <a:pPr marL="342900" lvl="1" indent="-342900"/>
            <a:r>
              <a:rPr lang="en-US" sz="1800" dirty="0"/>
              <a:t>When people get a driver’s license, they go to the motor vehicle bureau. </a:t>
            </a:r>
          </a:p>
          <a:p>
            <a:pPr marL="342900" lvl="1" indent="-342900"/>
            <a:r>
              <a:rPr lang="en-US" sz="1800" dirty="0"/>
              <a:t>When people pay taxes, they go to the IRS. </a:t>
            </a:r>
          </a:p>
          <a:p>
            <a:pPr marL="0" lvl="1" indent="0">
              <a:buNone/>
            </a:pPr>
            <a:endParaRPr lang="en-US" sz="2000" b="1" dirty="0"/>
          </a:p>
          <a:p>
            <a:pPr marL="0" lvl="1" indent="0">
              <a:buNone/>
            </a:pPr>
            <a:r>
              <a:rPr lang="en-US" sz="2000" b="1" dirty="0"/>
              <a:t>When people register to vote, there are multiple venues. *</a:t>
            </a:r>
          </a:p>
          <a:p>
            <a:pPr marL="274320" indent="0">
              <a:lnSpc>
                <a:spcPct val="120000"/>
              </a:lnSpc>
              <a:spcBef>
                <a:spcPts val="0"/>
              </a:spcBef>
              <a:buNone/>
            </a:pPr>
            <a:r>
              <a:rPr lang="en-US" sz="1600" dirty="0"/>
              <a:t>12.3% by mail			9.2% in person			20% online</a:t>
            </a:r>
          </a:p>
          <a:p>
            <a:pPr marL="274320" indent="0">
              <a:lnSpc>
                <a:spcPct val="120000"/>
              </a:lnSpc>
              <a:spcBef>
                <a:spcPts val="0"/>
              </a:spcBef>
              <a:buNone/>
            </a:pPr>
            <a:r>
              <a:rPr lang="en-US" sz="1600" dirty="0"/>
              <a:t>51.8% motor vehicle office		2.2% public assistance office		0.2% Disability Office</a:t>
            </a:r>
          </a:p>
          <a:p>
            <a:pPr marL="274320" indent="0">
              <a:lnSpc>
                <a:spcPct val="120000"/>
              </a:lnSpc>
              <a:spcBef>
                <a:spcPts val="0"/>
              </a:spcBef>
              <a:buNone/>
            </a:pPr>
            <a:r>
              <a:rPr lang="en-US" sz="1600" dirty="0"/>
              <a:t>0.1%  Armed services office		2.2% other state agencies		4.3% advocacy groups</a:t>
            </a:r>
          </a:p>
          <a:p>
            <a:pPr marL="274320" indent="0">
              <a:lnSpc>
                <a:spcPct val="120000"/>
              </a:lnSpc>
              <a:spcBef>
                <a:spcPts val="0"/>
              </a:spcBef>
              <a:buNone/>
            </a:pPr>
            <a:r>
              <a:rPr lang="en-US" sz="1600" dirty="0"/>
              <a:t>2.9% other			7.3% not categorized</a:t>
            </a:r>
          </a:p>
          <a:p>
            <a:pPr marL="0" indent="0">
              <a:lnSpc>
                <a:spcPct val="120000"/>
              </a:lnSpc>
              <a:spcBef>
                <a:spcPts val="0"/>
              </a:spcBef>
              <a:buNone/>
            </a:pPr>
            <a:endParaRPr lang="en-US" sz="1800" dirty="0"/>
          </a:p>
          <a:p>
            <a:pPr marL="0" indent="0">
              <a:lnSpc>
                <a:spcPct val="120000"/>
              </a:lnSpc>
              <a:spcBef>
                <a:spcPts val="0"/>
              </a:spcBef>
              <a:buNone/>
            </a:pPr>
            <a:r>
              <a:rPr lang="en-US" sz="1800" dirty="0"/>
              <a:t>With all of these entities submitting documents, it is little wonder that voter registration is a chaotic hodgepodge. </a:t>
            </a:r>
          </a:p>
        </p:txBody>
      </p:sp>
      <p:sp>
        <p:nvSpPr>
          <p:cNvPr id="4" name="Slide Number Placeholder 3">
            <a:extLst>
              <a:ext uri="{FF2B5EF4-FFF2-40B4-BE49-F238E27FC236}">
                <a16:creationId xmlns:a16="http://schemas.microsoft.com/office/drawing/2014/main" id="{8ECC44C7-551C-0644-8FDB-C5EEEE72609F}"/>
              </a:ext>
            </a:extLst>
          </p:cNvPr>
          <p:cNvSpPr>
            <a:spLocks noGrp="1"/>
          </p:cNvSpPr>
          <p:nvPr>
            <p:ph type="sldNum" sz="quarter" idx="12"/>
          </p:nvPr>
        </p:nvSpPr>
        <p:spPr/>
        <p:txBody>
          <a:bodyPr/>
          <a:lstStyle/>
          <a:p>
            <a:fld id="{38E18A3D-EC89-0644-97C4-9A82A5C56AF3}" type="slidenum">
              <a:rPr lang="en-US" smtClean="0"/>
              <a:t>18</a:t>
            </a:fld>
            <a:endParaRPr lang="en-US"/>
          </a:p>
        </p:txBody>
      </p:sp>
      <p:sp>
        <p:nvSpPr>
          <p:cNvPr id="6" name="TextBox 5">
            <a:extLst>
              <a:ext uri="{FF2B5EF4-FFF2-40B4-BE49-F238E27FC236}">
                <a16:creationId xmlns:a16="http://schemas.microsoft.com/office/drawing/2014/main" id="{3DF9BF36-C982-254F-B2BE-46A13F6A73F0}"/>
              </a:ext>
            </a:extLst>
          </p:cNvPr>
          <p:cNvSpPr txBox="1"/>
          <p:nvPr/>
        </p:nvSpPr>
        <p:spPr>
          <a:xfrm>
            <a:off x="838200" y="6542314"/>
            <a:ext cx="4330032" cy="246221"/>
          </a:xfrm>
          <a:prstGeom prst="rect">
            <a:avLst/>
          </a:prstGeom>
          <a:noFill/>
        </p:spPr>
        <p:txBody>
          <a:bodyPr wrap="none" rtlCol="0">
            <a:spAutoFit/>
          </a:bodyPr>
          <a:lstStyle/>
          <a:p>
            <a:r>
              <a:rPr lang="en-US" sz="1000" dirty="0"/>
              <a:t>*Source- Election Administration &amp; Voting Survey report to the 115th Congress </a:t>
            </a:r>
          </a:p>
        </p:txBody>
      </p:sp>
      <p:pic>
        <p:nvPicPr>
          <p:cNvPr id="7" name="Picture 6">
            <a:extLst>
              <a:ext uri="{FF2B5EF4-FFF2-40B4-BE49-F238E27FC236}">
                <a16:creationId xmlns:a16="http://schemas.microsoft.com/office/drawing/2014/main" id="{0A62173F-B49D-0A41-AE22-FD4C0FE8E0CD}"/>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208346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6EE7-9A64-B840-A8C2-B76BD8137F00}"/>
              </a:ext>
            </a:extLst>
          </p:cNvPr>
          <p:cNvSpPr>
            <a:spLocks noGrp="1"/>
          </p:cNvSpPr>
          <p:nvPr>
            <p:ph type="title"/>
          </p:nvPr>
        </p:nvSpPr>
        <p:spPr>
          <a:xfrm>
            <a:off x="838200" y="860424"/>
            <a:ext cx="10515600" cy="830264"/>
          </a:xfrm>
        </p:spPr>
        <p:txBody>
          <a:bodyPr>
            <a:normAutofit/>
          </a:bodyPr>
          <a:lstStyle/>
          <a:p>
            <a:pPr algn="ctr"/>
            <a:r>
              <a:rPr lang="en-US" sz="3600" b="1" i="1" dirty="0"/>
              <a:t>List Maintenance-Even More Hodgepodge</a:t>
            </a:r>
          </a:p>
        </p:txBody>
      </p:sp>
      <p:sp>
        <p:nvSpPr>
          <p:cNvPr id="3" name="Content Placeholder 2">
            <a:extLst>
              <a:ext uri="{FF2B5EF4-FFF2-40B4-BE49-F238E27FC236}">
                <a16:creationId xmlns:a16="http://schemas.microsoft.com/office/drawing/2014/main" id="{B4A6A469-2C93-AB4D-8E77-FAFBA2D54598}"/>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lang="en-US" sz="2000" b="1" dirty="0"/>
              <a:t>If registering is chaotic, it is nothing compared to how states maintain their voter lists. </a:t>
            </a:r>
          </a:p>
          <a:p>
            <a:pPr marL="502920">
              <a:lnSpc>
                <a:spcPct val="110000"/>
              </a:lnSpc>
              <a:spcBef>
                <a:spcPts val="0"/>
              </a:spcBef>
            </a:pPr>
            <a:r>
              <a:rPr lang="en-US" sz="1800" dirty="0"/>
              <a:t>States spend little keeping their voter lists up-to-date. </a:t>
            </a:r>
          </a:p>
          <a:p>
            <a:pPr marL="502920">
              <a:lnSpc>
                <a:spcPct val="110000"/>
              </a:lnSpc>
              <a:spcBef>
                <a:spcPts val="0"/>
              </a:spcBef>
            </a:pPr>
            <a:r>
              <a:rPr lang="en-US" sz="1800" dirty="0"/>
              <a:t>The primary method is sending letters through the USPS to a small number of voters, many of whom do not reply. </a:t>
            </a:r>
          </a:p>
          <a:p>
            <a:pPr marL="0" indent="0">
              <a:buNone/>
            </a:pPr>
            <a:endParaRPr lang="en-US" sz="1800" dirty="0"/>
          </a:p>
          <a:p>
            <a:pPr marL="0" indent="0">
              <a:buNone/>
            </a:pPr>
            <a:r>
              <a:rPr lang="en-US" sz="1800" dirty="0"/>
              <a:t>In 2018, according to the Election Administration Voting Survey for the 116</a:t>
            </a:r>
            <a:r>
              <a:rPr lang="en-US" sz="1800" baseline="30000" dirty="0"/>
              <a:t>th</a:t>
            </a:r>
            <a:r>
              <a:rPr lang="en-US" sz="1800" dirty="0"/>
              <a:t> Congress</a:t>
            </a:r>
          </a:p>
          <a:p>
            <a:pPr lvl="1"/>
            <a:r>
              <a:rPr lang="en-US" sz="1800" dirty="0"/>
              <a:t>Notices were sent to 11.6% of all registered voters. </a:t>
            </a:r>
          </a:p>
          <a:p>
            <a:pPr lvl="1">
              <a:lnSpc>
                <a:spcPct val="100000"/>
              </a:lnSpc>
              <a:spcBef>
                <a:spcPts val="0"/>
              </a:spcBef>
            </a:pPr>
            <a:r>
              <a:rPr lang="en-US" sz="1800" dirty="0"/>
              <a:t>11.7% of people who were sent letters responded (1.8% of all voters). </a:t>
            </a:r>
          </a:p>
          <a:p>
            <a:pPr lvl="1">
              <a:lnSpc>
                <a:spcPct val="100000"/>
              </a:lnSpc>
              <a:spcBef>
                <a:spcPts val="0"/>
              </a:spcBef>
            </a:pPr>
            <a:r>
              <a:rPr lang="en-US" sz="1800" dirty="0"/>
              <a:t>38% of the responses were marked invalid, meaning only 1.1% of all voters were marked valid. .</a:t>
            </a:r>
          </a:p>
          <a:p>
            <a:pPr lvl="1">
              <a:spcBef>
                <a:spcPts val="0"/>
              </a:spcBef>
            </a:pPr>
            <a:r>
              <a:rPr lang="en-US" sz="1800" dirty="0"/>
              <a:t>N.Y. , with 13.9 million voters, reported 16,980 valid confirmations.</a:t>
            </a:r>
          </a:p>
          <a:p>
            <a:pPr lvl="1">
              <a:spcBef>
                <a:spcPts val="0"/>
              </a:spcBef>
            </a:pPr>
            <a:r>
              <a:rPr lang="en-US" sz="1800" dirty="0"/>
              <a:t>N.J., with 3.2 million voters, reported 0 valid confirmations. </a:t>
            </a:r>
          </a:p>
          <a:p>
            <a:pPr lvl="1">
              <a:spcBef>
                <a:spcPts val="0"/>
              </a:spcBef>
            </a:pPr>
            <a:r>
              <a:rPr lang="en-US" sz="1800" dirty="0"/>
              <a:t>Michigan, with 4.3 million voters, reported 119 valid confirmations. In 2016, Michigan reported 64 valid confirmations. In 2 election cycles, for 4.3 million voters, Michigan received 183 valid confirmations. </a:t>
            </a:r>
          </a:p>
          <a:p>
            <a:endParaRPr lang="en-US" sz="2000" dirty="0"/>
          </a:p>
          <a:p>
            <a:r>
              <a:rPr lang="en-US" sz="2000" dirty="0"/>
              <a:t>How can a state have a valid election if it only identified 183 valid voters out of more than 4.3 million over 4 years? </a:t>
            </a:r>
          </a:p>
        </p:txBody>
      </p:sp>
      <p:sp>
        <p:nvSpPr>
          <p:cNvPr id="6" name="Slide Number Placeholder 5">
            <a:extLst>
              <a:ext uri="{FF2B5EF4-FFF2-40B4-BE49-F238E27FC236}">
                <a16:creationId xmlns:a16="http://schemas.microsoft.com/office/drawing/2014/main" id="{546D5969-37A4-D34E-825C-1365949C99DC}"/>
              </a:ext>
            </a:extLst>
          </p:cNvPr>
          <p:cNvSpPr>
            <a:spLocks noGrp="1"/>
          </p:cNvSpPr>
          <p:nvPr>
            <p:ph type="sldNum" sz="quarter" idx="12"/>
          </p:nvPr>
        </p:nvSpPr>
        <p:spPr/>
        <p:txBody>
          <a:bodyPr/>
          <a:lstStyle/>
          <a:p>
            <a:fld id="{38E18A3D-EC89-0644-97C4-9A82A5C56AF3}" type="slidenum">
              <a:rPr lang="en-US" smtClean="0"/>
              <a:t>19</a:t>
            </a:fld>
            <a:endParaRPr lang="en-US"/>
          </a:p>
        </p:txBody>
      </p:sp>
      <p:pic>
        <p:nvPicPr>
          <p:cNvPr id="8" name="Picture 7">
            <a:extLst>
              <a:ext uri="{FF2B5EF4-FFF2-40B4-BE49-F238E27FC236}">
                <a16:creationId xmlns:a16="http://schemas.microsoft.com/office/drawing/2014/main" id="{AFC682B6-9333-B146-AAAC-C107A1B006BD}"/>
              </a:ext>
            </a:extLst>
          </p:cNvPr>
          <p:cNvPicPr>
            <a:picLocks noChangeAspect="1"/>
          </p:cNvPicPr>
          <p:nvPr/>
        </p:nvPicPr>
        <p:blipFill>
          <a:blip r:embed="rId2"/>
          <a:stretch>
            <a:fillRect/>
          </a:stretch>
        </p:blipFill>
        <p:spPr>
          <a:xfrm>
            <a:off x="0" y="-38894"/>
            <a:ext cx="3086100" cy="876300"/>
          </a:xfrm>
          <a:prstGeom prst="rect">
            <a:avLst/>
          </a:prstGeom>
        </p:spPr>
      </p:pic>
    </p:spTree>
    <p:extLst>
      <p:ext uri="{BB962C8B-B14F-4D97-AF65-F5344CB8AC3E}">
        <p14:creationId xmlns:p14="http://schemas.microsoft.com/office/powerpoint/2010/main" val="246422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3BF5-AD63-5349-A2F2-3A78CED6A025}"/>
              </a:ext>
            </a:extLst>
          </p:cNvPr>
          <p:cNvSpPr>
            <a:spLocks noGrp="1"/>
          </p:cNvSpPr>
          <p:nvPr>
            <p:ph type="title"/>
          </p:nvPr>
        </p:nvSpPr>
        <p:spPr>
          <a:xfrm>
            <a:off x="838200" y="871369"/>
            <a:ext cx="6858000" cy="1284002"/>
          </a:xfrm>
        </p:spPr>
        <p:txBody>
          <a:bodyPr>
            <a:noAutofit/>
          </a:bodyPr>
          <a:lstStyle/>
          <a:p>
            <a:pPr algn="ctr"/>
            <a:r>
              <a:rPr lang="en-US" sz="3600" b="1" i="1" dirty="0"/>
              <a:t>Americans Don’t Trust the Honesty of their Elections</a:t>
            </a:r>
          </a:p>
        </p:txBody>
      </p:sp>
      <p:sp>
        <p:nvSpPr>
          <p:cNvPr id="3" name="Content Placeholder 2">
            <a:extLst>
              <a:ext uri="{FF2B5EF4-FFF2-40B4-BE49-F238E27FC236}">
                <a16:creationId xmlns:a16="http://schemas.microsoft.com/office/drawing/2014/main" id="{02E4F21A-D6C6-5840-8206-9365A0332CC3}"/>
              </a:ext>
            </a:extLst>
          </p:cNvPr>
          <p:cNvSpPr>
            <a:spLocks noGrp="1"/>
          </p:cNvSpPr>
          <p:nvPr>
            <p:ph idx="1"/>
          </p:nvPr>
        </p:nvSpPr>
        <p:spPr>
          <a:xfrm>
            <a:off x="838200" y="2155371"/>
            <a:ext cx="6957646" cy="4021592"/>
          </a:xfrm>
        </p:spPr>
        <p:txBody>
          <a:bodyPr>
            <a:normAutofit/>
          </a:bodyPr>
          <a:lstStyle/>
          <a:p>
            <a:pPr marL="0" indent="0">
              <a:buNone/>
            </a:pPr>
            <a:endParaRPr lang="en-US" sz="1800" dirty="0">
              <a:solidFill>
                <a:srgbClr val="525971"/>
              </a:solidFill>
              <a:latin typeface="StyreneB"/>
            </a:endParaRPr>
          </a:p>
          <a:p>
            <a:pPr marL="0" indent="0">
              <a:buNone/>
            </a:pPr>
            <a:r>
              <a:rPr lang="en-US" sz="1800" dirty="0">
                <a:solidFill>
                  <a:srgbClr val="525971"/>
                </a:solidFill>
                <a:latin typeface="StyreneB"/>
              </a:rPr>
              <a:t>In 2019, Gallup asked, “Do you have confidence in the honesty of elections?”</a:t>
            </a:r>
          </a:p>
          <a:p>
            <a:r>
              <a:rPr lang="en-US" sz="1800" dirty="0">
                <a:solidFill>
                  <a:srgbClr val="525971"/>
                </a:solidFill>
                <a:latin typeface="StyreneB"/>
              </a:rPr>
              <a:t>59% of Americans said “No,” beating only Chile and Mexico. </a:t>
            </a:r>
          </a:p>
          <a:p>
            <a:r>
              <a:rPr lang="en-US" sz="1800" dirty="0">
                <a:solidFill>
                  <a:srgbClr val="525971"/>
                </a:solidFill>
                <a:latin typeface="StyreneB"/>
              </a:rPr>
              <a:t>40% of Americans said ”Yes” vote, tied with Lithuania for 27</a:t>
            </a:r>
            <a:r>
              <a:rPr lang="en-US" sz="1800" baseline="30000" dirty="0">
                <a:solidFill>
                  <a:srgbClr val="525971"/>
                </a:solidFill>
                <a:latin typeface="StyreneB"/>
              </a:rPr>
              <a:t>th</a:t>
            </a:r>
            <a:r>
              <a:rPr lang="en-US" sz="1800" dirty="0">
                <a:solidFill>
                  <a:srgbClr val="525971"/>
                </a:solidFill>
                <a:latin typeface="StyreneB"/>
              </a:rPr>
              <a:t> of 32. </a:t>
            </a:r>
          </a:p>
          <a:p>
            <a:pPr marL="0" indent="0">
              <a:buNone/>
            </a:pPr>
            <a:endParaRPr lang="en-US" dirty="0"/>
          </a:p>
        </p:txBody>
      </p:sp>
      <p:graphicFrame>
        <p:nvGraphicFramePr>
          <p:cNvPr id="9" name="Object 8">
            <a:extLst>
              <a:ext uri="{FF2B5EF4-FFF2-40B4-BE49-F238E27FC236}">
                <a16:creationId xmlns:a16="http://schemas.microsoft.com/office/drawing/2014/main" id="{A66212AC-F55B-5445-84A1-0B849842958D}"/>
              </a:ext>
            </a:extLst>
          </p:cNvPr>
          <p:cNvGraphicFramePr>
            <a:graphicFrameLocks noChangeAspect="1"/>
          </p:cNvGraphicFramePr>
          <p:nvPr>
            <p:extLst>
              <p:ext uri="{D42A27DB-BD31-4B8C-83A1-F6EECF244321}">
                <p14:modId xmlns:p14="http://schemas.microsoft.com/office/powerpoint/2010/main" val="3879651417"/>
              </p:ext>
            </p:extLst>
          </p:nvPr>
        </p:nvGraphicFramePr>
        <p:xfrm>
          <a:off x="7795846" y="515815"/>
          <a:ext cx="3821724" cy="5988783"/>
        </p:xfrm>
        <a:graphic>
          <a:graphicData uri="http://schemas.openxmlformats.org/presentationml/2006/ole">
            <mc:AlternateContent xmlns:mc="http://schemas.openxmlformats.org/markup-compatibility/2006">
              <mc:Choice xmlns:v="urn:schemas-microsoft-com:vml" Requires="v">
                <p:oleObj spid="_x0000_s7226" name="Worksheet" r:id="rId3" imgW="3517900" imgH="7480300" progId="Excel.Sheet.12">
                  <p:embed/>
                </p:oleObj>
              </mc:Choice>
              <mc:Fallback>
                <p:oleObj name="Worksheet" r:id="rId3" imgW="3517900" imgH="7480300" progId="Excel.Sheet.12">
                  <p:embed/>
                  <p:pic>
                    <p:nvPicPr>
                      <p:cNvPr id="0" name=""/>
                      <p:cNvPicPr/>
                      <p:nvPr/>
                    </p:nvPicPr>
                    <p:blipFill>
                      <a:blip r:embed="rId4"/>
                      <a:stretch>
                        <a:fillRect/>
                      </a:stretch>
                    </p:blipFill>
                    <p:spPr>
                      <a:xfrm>
                        <a:off x="7795846" y="515815"/>
                        <a:ext cx="3821724" cy="598878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F65083A1-2D73-384A-8E4A-935CB9476645}"/>
              </a:ext>
            </a:extLst>
          </p:cNvPr>
          <p:cNvSpPr>
            <a:spLocks noGrp="1"/>
          </p:cNvSpPr>
          <p:nvPr>
            <p:ph type="sldNum" sz="quarter" idx="12"/>
          </p:nvPr>
        </p:nvSpPr>
        <p:spPr/>
        <p:txBody>
          <a:bodyPr/>
          <a:lstStyle/>
          <a:p>
            <a:fld id="{38E18A3D-EC89-0644-97C4-9A82A5C56AF3}" type="slidenum">
              <a:rPr lang="en-US" smtClean="0"/>
              <a:t>2</a:t>
            </a:fld>
            <a:endParaRPr lang="en-US"/>
          </a:p>
        </p:txBody>
      </p:sp>
      <p:pic>
        <p:nvPicPr>
          <p:cNvPr id="10" name="Picture 9">
            <a:extLst>
              <a:ext uri="{FF2B5EF4-FFF2-40B4-BE49-F238E27FC236}">
                <a16:creationId xmlns:a16="http://schemas.microsoft.com/office/drawing/2014/main" id="{450C30CD-8E1A-BC46-AA96-D88C69ED9677}"/>
              </a:ext>
            </a:extLst>
          </p:cNvPr>
          <p:cNvPicPr>
            <a:picLocks noChangeAspect="1"/>
          </p:cNvPicPr>
          <p:nvPr/>
        </p:nvPicPr>
        <p:blipFill>
          <a:blip r:embed="rId5"/>
          <a:stretch>
            <a:fillRect/>
          </a:stretch>
        </p:blipFill>
        <p:spPr>
          <a:xfrm>
            <a:off x="-80712" y="-29503"/>
            <a:ext cx="3086100" cy="876300"/>
          </a:xfrm>
          <a:prstGeom prst="rect">
            <a:avLst/>
          </a:prstGeom>
        </p:spPr>
      </p:pic>
    </p:spTree>
    <p:extLst>
      <p:ext uri="{BB962C8B-B14F-4D97-AF65-F5344CB8AC3E}">
        <p14:creationId xmlns:p14="http://schemas.microsoft.com/office/powerpoint/2010/main" val="814039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E625-C1BD-2D44-85F1-67C052FB5A57}"/>
              </a:ext>
            </a:extLst>
          </p:cNvPr>
          <p:cNvSpPr>
            <a:spLocks noGrp="1"/>
          </p:cNvSpPr>
          <p:nvPr>
            <p:ph type="title"/>
          </p:nvPr>
        </p:nvSpPr>
        <p:spPr>
          <a:xfrm>
            <a:off x="838200" y="681036"/>
            <a:ext cx="10515600" cy="799421"/>
          </a:xfrm>
        </p:spPr>
        <p:txBody>
          <a:bodyPr>
            <a:normAutofit/>
          </a:bodyPr>
          <a:lstStyle/>
          <a:p>
            <a:pPr algn="ctr"/>
            <a:r>
              <a:rPr lang="en-US" sz="3600" b="1" i="1" dirty="0"/>
              <a:t>Revocation of Registration</a:t>
            </a:r>
          </a:p>
        </p:txBody>
      </p:sp>
      <p:sp>
        <p:nvSpPr>
          <p:cNvPr id="3" name="Content Placeholder 2">
            <a:extLst>
              <a:ext uri="{FF2B5EF4-FFF2-40B4-BE49-F238E27FC236}">
                <a16:creationId xmlns:a16="http://schemas.microsoft.com/office/drawing/2014/main" id="{142376B0-2C59-8641-88FF-167618B8B4B9}"/>
              </a:ext>
            </a:extLst>
          </p:cNvPr>
          <p:cNvSpPr>
            <a:spLocks noGrp="1"/>
          </p:cNvSpPr>
          <p:nvPr>
            <p:ph idx="1"/>
          </p:nvPr>
        </p:nvSpPr>
        <p:spPr>
          <a:xfrm>
            <a:off x="838200" y="1480457"/>
            <a:ext cx="10515600" cy="4696506"/>
          </a:xfrm>
        </p:spPr>
        <p:txBody>
          <a:bodyPr>
            <a:normAutofit fontScale="92500" lnSpcReduction="10000"/>
          </a:bodyPr>
          <a:lstStyle/>
          <a:p>
            <a:pPr marL="0" indent="0">
              <a:buNone/>
            </a:pPr>
            <a:r>
              <a:rPr lang="en-US" sz="2200" b="1" dirty="0"/>
              <a:t>Even though states do not maintain their lists, they have no difficulty removing voters.</a:t>
            </a:r>
          </a:p>
          <a:p>
            <a:pPr marL="0" indent="0">
              <a:buNone/>
            </a:pPr>
            <a:r>
              <a:rPr lang="en-US" sz="1900" dirty="0"/>
              <a:t>In 2018, 17,300,470 voters, (8.2%) were removed from state voter lists. Some moved, some died, and a few requested to deregister, but the largest group were those who did not return their notices.</a:t>
            </a:r>
          </a:p>
          <a:p>
            <a:pPr marL="0" indent="0">
              <a:buNone/>
            </a:pPr>
            <a:r>
              <a:rPr lang="en-US" sz="2000" dirty="0"/>
              <a:t>			</a:t>
            </a:r>
            <a:r>
              <a:rPr lang="en-US" sz="1600" dirty="0"/>
              <a:t>Cause of Removal</a:t>
            </a:r>
          </a:p>
          <a:p>
            <a:pPr marL="0" indent="0">
              <a:lnSpc>
                <a:spcPct val="100000"/>
              </a:lnSpc>
              <a:spcBef>
                <a:spcPts val="0"/>
              </a:spcBef>
              <a:buNone/>
            </a:pPr>
            <a:r>
              <a:rPr lang="en-US" sz="1600" dirty="0"/>
              <a:t>	Moved out of State				24.7%</a:t>
            </a:r>
          </a:p>
          <a:p>
            <a:pPr marL="0" indent="0">
              <a:lnSpc>
                <a:spcPct val="100000"/>
              </a:lnSpc>
              <a:spcBef>
                <a:spcPts val="0"/>
              </a:spcBef>
              <a:buNone/>
            </a:pPr>
            <a:r>
              <a:rPr lang="en-US" sz="1600" dirty="0"/>
              <a:t>	Death					21.6%</a:t>
            </a:r>
          </a:p>
          <a:p>
            <a:pPr marL="0" indent="0">
              <a:lnSpc>
                <a:spcPct val="100000"/>
              </a:lnSpc>
              <a:spcBef>
                <a:spcPts val="0"/>
              </a:spcBef>
              <a:buNone/>
            </a:pPr>
            <a:r>
              <a:rPr lang="en-US" sz="1600" dirty="0"/>
              <a:t>	Failure to return confirmation notice		35.3%</a:t>
            </a:r>
          </a:p>
          <a:p>
            <a:pPr marL="0" indent="0">
              <a:lnSpc>
                <a:spcPct val="100000"/>
              </a:lnSpc>
              <a:spcBef>
                <a:spcPts val="0"/>
              </a:spcBef>
              <a:buNone/>
            </a:pPr>
            <a:r>
              <a:rPr lang="en-US" sz="1600" dirty="0"/>
              <a:t>	Voter’s Request				  3.1%</a:t>
            </a:r>
          </a:p>
          <a:p>
            <a:pPr marL="0" indent="0">
              <a:lnSpc>
                <a:spcPct val="100000"/>
              </a:lnSpc>
              <a:spcBef>
                <a:spcPts val="0"/>
              </a:spcBef>
              <a:buNone/>
            </a:pPr>
            <a:r>
              <a:rPr lang="en-US" sz="1600" dirty="0"/>
              <a:t>	Felony Conviction				  2.5%</a:t>
            </a:r>
          </a:p>
          <a:p>
            <a:pPr marL="0" indent="0">
              <a:lnSpc>
                <a:spcPct val="100000"/>
              </a:lnSpc>
              <a:spcBef>
                <a:spcPts val="0"/>
              </a:spcBef>
              <a:buNone/>
            </a:pPr>
            <a:r>
              <a:rPr lang="en-US" sz="1600" dirty="0"/>
              <a:t>	Mental Incompetence				  0.08%</a:t>
            </a:r>
          </a:p>
          <a:p>
            <a:pPr marL="0" indent="0">
              <a:lnSpc>
                <a:spcPct val="100000"/>
              </a:lnSpc>
              <a:spcBef>
                <a:spcPts val="0"/>
              </a:spcBef>
              <a:buNone/>
            </a:pPr>
            <a:r>
              <a:rPr lang="en-US" sz="1600" dirty="0"/>
              <a:t>	Other					 13.6%</a:t>
            </a:r>
          </a:p>
          <a:p>
            <a:pPr marL="0" indent="0">
              <a:buNone/>
            </a:pPr>
            <a:endParaRPr lang="en-US" sz="2000" dirty="0"/>
          </a:p>
          <a:p>
            <a:pPr marL="0" indent="0">
              <a:buNone/>
            </a:pPr>
            <a:r>
              <a:rPr lang="en-US" sz="1900" dirty="0"/>
              <a:t>Indiana (28.7%), Virginia (16.3%), and Wisconsin (16.2%) removed voters at twice the national average. </a:t>
            </a:r>
          </a:p>
          <a:p>
            <a:pPr marL="502920">
              <a:lnSpc>
                <a:spcPct val="110000"/>
              </a:lnSpc>
              <a:spcBef>
                <a:spcPts val="0"/>
              </a:spcBef>
            </a:pPr>
            <a:r>
              <a:rPr lang="en-US" sz="1800" dirty="0"/>
              <a:t>In Indiana, less than 1% moved and only 5.7% died. Most were removed because they did not respond to to their notices or for other reasons. </a:t>
            </a:r>
          </a:p>
          <a:p>
            <a:pPr marL="502920">
              <a:lnSpc>
                <a:spcPct val="110000"/>
              </a:lnSpc>
              <a:spcBef>
                <a:spcPts val="0"/>
              </a:spcBef>
            </a:pPr>
            <a:r>
              <a:rPr lang="en-US" sz="1800" dirty="0"/>
              <a:t>In Wisconsin, more than 56% were removed for failure to return the confirmation notice. </a:t>
            </a:r>
          </a:p>
          <a:p>
            <a:pPr marL="274320" indent="0">
              <a:lnSpc>
                <a:spcPct val="110000"/>
              </a:lnSpc>
              <a:spcBef>
                <a:spcPts val="0"/>
              </a:spcBef>
              <a:buNone/>
            </a:pPr>
            <a:r>
              <a:rPr lang="en-US" sz="2000" b="1" dirty="0"/>
              <a:t>Is failure to return a notice a good reason for removing a voter from the rolls? </a:t>
            </a:r>
          </a:p>
        </p:txBody>
      </p:sp>
      <p:sp>
        <p:nvSpPr>
          <p:cNvPr id="4" name="Slide Number Placeholder 3">
            <a:extLst>
              <a:ext uri="{FF2B5EF4-FFF2-40B4-BE49-F238E27FC236}">
                <a16:creationId xmlns:a16="http://schemas.microsoft.com/office/drawing/2014/main" id="{05DA44DC-3FB6-B544-87CC-2727F371FF71}"/>
              </a:ext>
            </a:extLst>
          </p:cNvPr>
          <p:cNvSpPr>
            <a:spLocks noGrp="1"/>
          </p:cNvSpPr>
          <p:nvPr>
            <p:ph type="sldNum" sz="quarter" idx="12"/>
          </p:nvPr>
        </p:nvSpPr>
        <p:spPr/>
        <p:txBody>
          <a:bodyPr/>
          <a:lstStyle/>
          <a:p>
            <a:fld id="{38E18A3D-EC89-0644-97C4-9A82A5C56AF3}" type="slidenum">
              <a:rPr lang="en-US" smtClean="0"/>
              <a:t>20</a:t>
            </a:fld>
            <a:endParaRPr lang="en-US"/>
          </a:p>
        </p:txBody>
      </p:sp>
      <p:pic>
        <p:nvPicPr>
          <p:cNvPr id="6" name="Picture 5">
            <a:extLst>
              <a:ext uri="{FF2B5EF4-FFF2-40B4-BE49-F238E27FC236}">
                <a16:creationId xmlns:a16="http://schemas.microsoft.com/office/drawing/2014/main" id="{468691E8-DE5B-6F46-9037-1CD0EC4996FE}"/>
              </a:ext>
            </a:extLst>
          </p:cNvPr>
          <p:cNvPicPr>
            <a:picLocks noChangeAspect="1"/>
          </p:cNvPicPr>
          <p:nvPr/>
        </p:nvPicPr>
        <p:blipFill>
          <a:blip r:embed="rId2"/>
          <a:stretch>
            <a:fillRect/>
          </a:stretch>
        </p:blipFill>
        <p:spPr>
          <a:xfrm>
            <a:off x="0" y="-73024"/>
            <a:ext cx="3086100" cy="876300"/>
          </a:xfrm>
          <a:prstGeom prst="rect">
            <a:avLst/>
          </a:prstGeom>
        </p:spPr>
      </p:pic>
    </p:spTree>
    <p:extLst>
      <p:ext uri="{BB962C8B-B14F-4D97-AF65-F5344CB8AC3E}">
        <p14:creationId xmlns:p14="http://schemas.microsoft.com/office/powerpoint/2010/main" val="95157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25C9-9A97-0745-9099-357DAD201323}"/>
              </a:ext>
            </a:extLst>
          </p:cNvPr>
          <p:cNvSpPr>
            <a:spLocks noGrp="1"/>
          </p:cNvSpPr>
          <p:nvPr>
            <p:ph type="title"/>
          </p:nvPr>
        </p:nvSpPr>
        <p:spPr/>
        <p:txBody>
          <a:bodyPr>
            <a:normAutofit/>
          </a:bodyPr>
          <a:lstStyle/>
          <a:p>
            <a:pPr algn="ctr"/>
            <a:r>
              <a:rPr lang="en-US" sz="3600" b="1" i="1" dirty="0"/>
              <a:t>Excluding Felons from Voting</a:t>
            </a:r>
          </a:p>
        </p:txBody>
      </p:sp>
      <p:sp>
        <p:nvSpPr>
          <p:cNvPr id="3" name="Content Placeholder 2">
            <a:extLst>
              <a:ext uri="{FF2B5EF4-FFF2-40B4-BE49-F238E27FC236}">
                <a16:creationId xmlns:a16="http://schemas.microsoft.com/office/drawing/2014/main" id="{1EBCE1C4-EEE0-C64E-B4DD-8AE50A4DD534}"/>
              </a:ext>
            </a:extLst>
          </p:cNvPr>
          <p:cNvSpPr>
            <a:spLocks noGrp="1"/>
          </p:cNvSpPr>
          <p:nvPr>
            <p:ph idx="1"/>
          </p:nvPr>
        </p:nvSpPr>
        <p:spPr/>
        <p:txBody>
          <a:bodyPr>
            <a:normAutofit/>
          </a:bodyPr>
          <a:lstStyle/>
          <a:p>
            <a:pPr marL="0" indent="0">
              <a:buNone/>
            </a:pPr>
            <a:r>
              <a:rPr lang="en-US" sz="2000" dirty="0"/>
              <a:t>Felons represent a unique voting issue. </a:t>
            </a:r>
          </a:p>
          <a:p>
            <a:pPr marL="502920">
              <a:lnSpc>
                <a:spcPct val="100000"/>
              </a:lnSpc>
              <a:spcBef>
                <a:spcPts val="400"/>
              </a:spcBef>
            </a:pPr>
            <a:r>
              <a:rPr lang="en-US" sz="1800" dirty="0"/>
              <a:t>In 48 states, felons lose the right to vote when they are incarcerated. </a:t>
            </a:r>
          </a:p>
          <a:p>
            <a:pPr marL="502920">
              <a:lnSpc>
                <a:spcPct val="100000"/>
              </a:lnSpc>
              <a:spcBef>
                <a:spcPts val="400"/>
              </a:spcBef>
            </a:pPr>
            <a:r>
              <a:rPr lang="en-US" sz="1800" dirty="0"/>
              <a:t>The right to vote is restored after release in only 18 states, and in most Felons have to reregister. </a:t>
            </a:r>
          </a:p>
          <a:p>
            <a:pPr marL="502920">
              <a:lnSpc>
                <a:spcPct val="100000"/>
              </a:lnSpc>
              <a:spcBef>
                <a:spcPts val="400"/>
              </a:spcBef>
            </a:pPr>
            <a:r>
              <a:rPr lang="en-US" sz="1800" dirty="0"/>
              <a:t>The Sentencing Project estimates 5.2 million have been barred from voting because of felony convictions. </a:t>
            </a:r>
          </a:p>
          <a:p>
            <a:pPr marL="960120" lvl="1">
              <a:lnSpc>
                <a:spcPct val="100000"/>
              </a:lnSpc>
              <a:spcBef>
                <a:spcPts val="0"/>
              </a:spcBef>
            </a:pPr>
            <a:r>
              <a:rPr lang="en-US" sz="1800" dirty="0"/>
              <a:t>While a Constitutional Amendment in Florida allowed felons to vote, barriers, such as having to pay court fees, prohibited most from voting. </a:t>
            </a:r>
          </a:p>
          <a:p>
            <a:pPr marL="960120" lvl="1">
              <a:lnSpc>
                <a:spcPct val="100000"/>
              </a:lnSpc>
              <a:spcBef>
                <a:spcPts val="0"/>
              </a:spcBef>
            </a:pPr>
            <a:r>
              <a:rPr lang="en-US" sz="1800" dirty="0"/>
              <a:t>Had these barriers not been erected, more than 900,000 felons would have been eligible to vote, likely shifting Florida to Biden. </a:t>
            </a:r>
          </a:p>
          <a:p>
            <a:pPr marL="502920">
              <a:lnSpc>
                <a:spcPct val="100000"/>
              </a:lnSpc>
              <a:spcBef>
                <a:spcPts val="400"/>
              </a:spcBef>
            </a:pPr>
            <a:r>
              <a:rPr lang="en-US" sz="1800" dirty="0"/>
              <a:t>The actual number is likely much higher because states have complex rules for reregistering. </a:t>
            </a:r>
          </a:p>
          <a:p>
            <a:pPr marL="502920">
              <a:lnSpc>
                <a:spcPct val="100000"/>
              </a:lnSpc>
              <a:spcBef>
                <a:spcPts val="400"/>
              </a:spcBef>
            </a:pPr>
            <a:r>
              <a:rPr lang="en-US" sz="1800" dirty="0"/>
              <a:t>Many felons who go to vote are turned away because of confusion at the polls over voting laws. </a:t>
            </a:r>
          </a:p>
          <a:p>
            <a:pPr marL="0" indent="0">
              <a:lnSpc>
                <a:spcPct val="100000"/>
              </a:lnSpc>
              <a:spcBef>
                <a:spcPts val="400"/>
              </a:spcBef>
              <a:buNone/>
            </a:pPr>
            <a:endParaRPr lang="en-US" sz="1800" b="1" dirty="0"/>
          </a:p>
          <a:p>
            <a:pPr marL="0" indent="0">
              <a:lnSpc>
                <a:spcPct val="100000"/>
              </a:lnSpc>
              <a:spcBef>
                <a:spcPts val="400"/>
              </a:spcBef>
              <a:buNone/>
            </a:pPr>
            <a:r>
              <a:rPr lang="en-US" sz="1800" b="1" dirty="0"/>
              <a:t>Why should people who have served their terms be prevented from voting?</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2B6C92C-B454-DB4D-AB7C-334EDE6943E8}"/>
              </a:ext>
            </a:extLst>
          </p:cNvPr>
          <p:cNvSpPr>
            <a:spLocks noGrp="1"/>
          </p:cNvSpPr>
          <p:nvPr>
            <p:ph type="sldNum" sz="quarter" idx="12"/>
          </p:nvPr>
        </p:nvSpPr>
        <p:spPr/>
        <p:txBody>
          <a:bodyPr/>
          <a:lstStyle/>
          <a:p>
            <a:fld id="{38E18A3D-EC89-0644-97C4-9A82A5C56AF3}" type="slidenum">
              <a:rPr lang="en-US" smtClean="0"/>
              <a:t>21</a:t>
            </a:fld>
            <a:endParaRPr lang="en-US"/>
          </a:p>
        </p:txBody>
      </p:sp>
      <p:pic>
        <p:nvPicPr>
          <p:cNvPr id="7" name="Picture 6">
            <a:extLst>
              <a:ext uri="{FF2B5EF4-FFF2-40B4-BE49-F238E27FC236}">
                <a16:creationId xmlns:a16="http://schemas.microsoft.com/office/drawing/2014/main" id="{211F6312-0C61-B149-942B-9583F0F773D6}"/>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4087980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E667-CCDD-5245-A850-35002480B71A}"/>
              </a:ext>
            </a:extLst>
          </p:cNvPr>
          <p:cNvSpPr>
            <a:spLocks noGrp="1"/>
          </p:cNvSpPr>
          <p:nvPr>
            <p:ph type="title"/>
          </p:nvPr>
        </p:nvSpPr>
        <p:spPr/>
        <p:txBody>
          <a:bodyPr>
            <a:normAutofit/>
          </a:bodyPr>
          <a:lstStyle/>
          <a:p>
            <a:pPr algn="ctr"/>
            <a:r>
              <a:rPr lang="en-US" sz="3600" b="1" i="1" dirty="0"/>
              <a:t>Voting in Multiple States</a:t>
            </a:r>
          </a:p>
        </p:txBody>
      </p:sp>
      <p:sp>
        <p:nvSpPr>
          <p:cNvPr id="3" name="Content Placeholder 2">
            <a:extLst>
              <a:ext uri="{FF2B5EF4-FFF2-40B4-BE49-F238E27FC236}">
                <a16:creationId xmlns:a16="http://schemas.microsoft.com/office/drawing/2014/main" id="{43B1745A-8588-E240-9C8E-B43834EDACDA}"/>
              </a:ext>
            </a:extLst>
          </p:cNvPr>
          <p:cNvSpPr>
            <a:spLocks noGrp="1"/>
          </p:cNvSpPr>
          <p:nvPr>
            <p:ph idx="1"/>
          </p:nvPr>
        </p:nvSpPr>
        <p:spPr>
          <a:xfrm>
            <a:off x="838200" y="1876996"/>
            <a:ext cx="10515600" cy="4351338"/>
          </a:xfrm>
        </p:spPr>
        <p:txBody>
          <a:bodyPr>
            <a:normAutofit/>
          </a:bodyPr>
          <a:lstStyle/>
          <a:p>
            <a:pPr marL="0" indent="0">
              <a:buNone/>
            </a:pPr>
            <a:r>
              <a:rPr lang="en-US" sz="1900" dirty="0"/>
              <a:t>Because states control the voting process, the biggest voting loophole occurs when people with multiple residences-(out of state college students or people with homes in multiple states), attempt to vote in both states, because there is no national system to verify primary residence. </a:t>
            </a:r>
          </a:p>
          <a:p>
            <a:r>
              <a:rPr lang="en-US" sz="1900" dirty="0"/>
              <a:t>This problem can impact not only general elections, but also special elections, such as run-offs. </a:t>
            </a:r>
          </a:p>
          <a:p>
            <a:pPr marL="960120" lvl="1" fontAlgn="base"/>
            <a:r>
              <a:rPr lang="en-US" sz="1900" dirty="0"/>
              <a:t>A Republican lawyer from Florida, advocated voters finding an address in Georgia for a few weeks, so they could vote in the Senate run-off. </a:t>
            </a:r>
          </a:p>
          <a:p>
            <a:pPr marL="0" lvl="1" indent="0" fontAlgn="base">
              <a:buNone/>
            </a:pPr>
            <a:endParaRPr lang="en-US" sz="1900" dirty="0"/>
          </a:p>
          <a:p>
            <a:pPr marL="0" lvl="2" indent="0" fontAlgn="base">
              <a:buNone/>
            </a:pPr>
            <a:r>
              <a:rPr lang="en-US" sz="1800" b="1" dirty="0"/>
              <a:t>While there is not a lot of evidence that people vote in more than one state; as long as many believe that they do (for example, college students being bussed in to vote), eliminating the uncertainty is essential. </a:t>
            </a:r>
          </a:p>
          <a:p>
            <a:pPr marL="960120" lvl="1" fontAlgn="base"/>
            <a:endParaRPr lang="en-US" sz="1800" b="1" dirty="0"/>
          </a:p>
          <a:p>
            <a:pPr marL="0" indent="-457200"/>
            <a:endParaRPr lang="en-US" dirty="0"/>
          </a:p>
        </p:txBody>
      </p:sp>
      <p:sp>
        <p:nvSpPr>
          <p:cNvPr id="4" name="Slide Number Placeholder 3">
            <a:extLst>
              <a:ext uri="{FF2B5EF4-FFF2-40B4-BE49-F238E27FC236}">
                <a16:creationId xmlns:a16="http://schemas.microsoft.com/office/drawing/2014/main" id="{ECB00170-B7DA-1645-8613-F466F72C2C4C}"/>
              </a:ext>
            </a:extLst>
          </p:cNvPr>
          <p:cNvSpPr>
            <a:spLocks noGrp="1"/>
          </p:cNvSpPr>
          <p:nvPr>
            <p:ph type="sldNum" sz="quarter" idx="12"/>
          </p:nvPr>
        </p:nvSpPr>
        <p:spPr/>
        <p:txBody>
          <a:bodyPr/>
          <a:lstStyle/>
          <a:p>
            <a:fld id="{38E18A3D-EC89-0644-97C4-9A82A5C56AF3}" type="slidenum">
              <a:rPr lang="en-US" smtClean="0"/>
              <a:t>22</a:t>
            </a:fld>
            <a:endParaRPr lang="en-US"/>
          </a:p>
        </p:txBody>
      </p:sp>
      <p:pic>
        <p:nvPicPr>
          <p:cNvPr id="6" name="Picture 5">
            <a:extLst>
              <a:ext uri="{FF2B5EF4-FFF2-40B4-BE49-F238E27FC236}">
                <a16:creationId xmlns:a16="http://schemas.microsoft.com/office/drawing/2014/main" id="{BAFDEA2D-1587-B640-8CC8-ED45A792EF98}"/>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133179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4C07-DDF3-9B40-B9B6-947028E86606}"/>
              </a:ext>
            </a:extLst>
          </p:cNvPr>
          <p:cNvSpPr>
            <a:spLocks noGrp="1"/>
          </p:cNvSpPr>
          <p:nvPr>
            <p:ph type="title"/>
          </p:nvPr>
        </p:nvSpPr>
        <p:spPr>
          <a:xfrm>
            <a:off x="838200" y="737507"/>
            <a:ext cx="10515600" cy="953181"/>
          </a:xfrm>
        </p:spPr>
        <p:txBody>
          <a:bodyPr>
            <a:normAutofit/>
          </a:bodyPr>
          <a:lstStyle/>
          <a:p>
            <a:pPr algn="ctr"/>
            <a:r>
              <a:rPr lang="en-US" sz="3600" b="1" i="1" dirty="0"/>
              <a:t> Four Steps to Fix The Registration Process</a:t>
            </a:r>
          </a:p>
        </p:txBody>
      </p:sp>
      <p:sp>
        <p:nvSpPr>
          <p:cNvPr id="3" name="Content Placeholder 2">
            <a:extLst>
              <a:ext uri="{FF2B5EF4-FFF2-40B4-BE49-F238E27FC236}">
                <a16:creationId xmlns:a16="http://schemas.microsoft.com/office/drawing/2014/main" id="{F3831738-F7F7-0A40-B636-47F520CE507B}"/>
              </a:ext>
            </a:extLst>
          </p:cNvPr>
          <p:cNvSpPr>
            <a:spLocks noGrp="1"/>
          </p:cNvSpPr>
          <p:nvPr>
            <p:ph idx="1"/>
          </p:nvPr>
        </p:nvSpPr>
        <p:spPr>
          <a:xfrm>
            <a:off x="838200" y="1690688"/>
            <a:ext cx="10515600" cy="4486275"/>
          </a:xfrm>
        </p:spPr>
        <p:txBody>
          <a:bodyPr>
            <a:normAutofit fontScale="92500" lnSpcReduction="10000"/>
          </a:bodyPr>
          <a:lstStyle/>
          <a:p>
            <a:pPr marL="0" indent="0" fontAlgn="base">
              <a:buNone/>
            </a:pPr>
            <a:r>
              <a:rPr lang="en-US" sz="2000" dirty="0"/>
              <a:t>The first step in improving registration is a creating unified state-wide system for voter registration. </a:t>
            </a:r>
          </a:p>
          <a:p>
            <a:pPr marL="0" indent="0" fontAlgn="base">
              <a:buNone/>
            </a:pPr>
            <a:r>
              <a:rPr lang="en-US" sz="2000" b="1" dirty="0"/>
              <a:t>1. Automatic Voter Registration (AVR)</a:t>
            </a:r>
            <a:r>
              <a:rPr lang="en-US" sz="2000" dirty="0"/>
              <a:t> is the cheapest, easiest, and most accurate system for registering voters. </a:t>
            </a:r>
          </a:p>
          <a:p>
            <a:pPr fontAlgn="base"/>
            <a:r>
              <a:rPr lang="en-US" sz="2000" dirty="0"/>
              <a:t>Anytime a citizen has a direct interaction with a government- I.e. getting a driver’s license, paying local taxes, collecting unemployment, etc. they can automatically become registered to vote.</a:t>
            </a:r>
          </a:p>
          <a:p>
            <a:pPr lvl="1" fontAlgn="base"/>
            <a:r>
              <a:rPr lang="en-US" sz="1600" dirty="0"/>
              <a:t>If a non-citizen applies for a driver’s license or pays taxes, the state-based systems can refuse to offer AVR. </a:t>
            </a:r>
          </a:p>
          <a:p>
            <a:pPr lvl="1" fontAlgn="base"/>
            <a:r>
              <a:rPr lang="en-US" sz="1600" dirty="0"/>
              <a:t>There are significant penalties for non-citizens registering to vote, but some errors are made. </a:t>
            </a:r>
          </a:p>
          <a:p>
            <a:pPr lvl="1" fontAlgn="base"/>
            <a:r>
              <a:rPr lang="en-US" sz="1600" dirty="0"/>
              <a:t>According to NPR, a glitch in the system resulted in 574 citizens Illinois being mistakenly registered.  16 cast votes in 2018.*</a:t>
            </a:r>
          </a:p>
          <a:p>
            <a:pPr fontAlgn="base"/>
            <a:r>
              <a:rPr lang="en-US" sz="2000" dirty="0"/>
              <a:t>Since virtually every citizen interacts with some form of government, existing data bases can be utilized, saving money and providing more accurate registration. </a:t>
            </a:r>
          </a:p>
          <a:p>
            <a:pPr fontAlgn="base"/>
            <a:r>
              <a:rPr lang="en-US" sz="2000" dirty="0"/>
              <a:t>Citizens should be automatically registered. If they do not want to vote, that is their prerogative.</a:t>
            </a:r>
          </a:p>
          <a:p>
            <a:pPr fontAlgn="base"/>
            <a:r>
              <a:rPr lang="en-US" sz="2000" dirty="0"/>
              <a:t>Felons can be included in the AVR system and can receive their registration upon completing their sentence or parole, depending on the state.</a:t>
            </a:r>
          </a:p>
          <a:p>
            <a:pPr fontAlgn="base"/>
            <a:r>
              <a:rPr lang="en-US" sz="2000" dirty="0"/>
              <a:t> Records can then be sent directly to the registrar, providing more up-to-date voter roles. </a:t>
            </a:r>
          </a:p>
          <a:p>
            <a:pPr fontAlgn="base"/>
            <a:endParaRPr lang="en-US" sz="2000" dirty="0"/>
          </a:p>
          <a:p>
            <a:pPr fontAlgn="base"/>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id="{B0DA72D9-FCFD-6C45-91F8-D4B7330778C7}"/>
              </a:ext>
            </a:extLst>
          </p:cNvPr>
          <p:cNvSpPr>
            <a:spLocks noGrp="1"/>
          </p:cNvSpPr>
          <p:nvPr>
            <p:ph type="sldNum" sz="quarter" idx="12"/>
          </p:nvPr>
        </p:nvSpPr>
        <p:spPr/>
        <p:txBody>
          <a:bodyPr/>
          <a:lstStyle/>
          <a:p>
            <a:fld id="{38E18A3D-EC89-0644-97C4-9A82A5C56AF3}" type="slidenum">
              <a:rPr lang="en-US" smtClean="0"/>
              <a:t>23</a:t>
            </a:fld>
            <a:endParaRPr lang="en-US"/>
          </a:p>
        </p:txBody>
      </p:sp>
      <p:sp>
        <p:nvSpPr>
          <p:cNvPr id="6" name="TextBox 5">
            <a:extLst>
              <a:ext uri="{FF2B5EF4-FFF2-40B4-BE49-F238E27FC236}">
                <a16:creationId xmlns:a16="http://schemas.microsoft.com/office/drawing/2014/main" id="{C1221B7A-9C2B-4E4A-AD51-BF8CE8C4CAAD}"/>
              </a:ext>
            </a:extLst>
          </p:cNvPr>
          <p:cNvSpPr txBox="1"/>
          <p:nvPr/>
        </p:nvSpPr>
        <p:spPr>
          <a:xfrm>
            <a:off x="1066800" y="6487886"/>
            <a:ext cx="9764486" cy="523220"/>
          </a:xfrm>
          <a:prstGeom prst="rect">
            <a:avLst/>
          </a:prstGeom>
          <a:noFill/>
        </p:spPr>
        <p:txBody>
          <a:bodyPr wrap="square" rtlCol="0">
            <a:spAutoFit/>
          </a:bodyPr>
          <a:lstStyle/>
          <a:p>
            <a:r>
              <a:rPr lang="en-US" sz="1000" dirty="0"/>
              <a:t>*Source-</a:t>
            </a:r>
            <a:r>
              <a:rPr lang="en-US" sz="1000" b="1" dirty="0"/>
              <a:t>574 Non-Citizens Were Registered to Vote Under Illinois' AVR System. Lawmakers Aren't Happy. </a:t>
            </a:r>
            <a:r>
              <a:rPr lang="en-US" sz="1000" dirty="0"/>
              <a:t>By </a:t>
            </a:r>
            <a:r>
              <a:rPr lang="en-US" sz="1000" cap="all" dirty="0">
                <a:hlinkClick r:id="rId2"/>
              </a:rPr>
              <a:t>TIM SHELLEY</a:t>
            </a:r>
            <a:r>
              <a:rPr lang="en-US" sz="1000" dirty="0"/>
              <a:t> </a:t>
            </a:r>
            <a:r>
              <a:rPr lang="en-US" sz="1000" i="1" dirty="0"/>
              <a:t>•</a:t>
            </a:r>
            <a:r>
              <a:rPr lang="en-US" sz="1000" dirty="0"/>
              <a:t> </a:t>
            </a:r>
            <a:r>
              <a:rPr lang="en-US" sz="1000" cap="all" dirty="0"/>
              <a:t>JAN 21, 2020</a:t>
            </a:r>
            <a:endParaRPr lang="en-US" sz="1000" dirty="0"/>
          </a:p>
          <a:p>
            <a:endParaRPr lang="en-US" dirty="0"/>
          </a:p>
        </p:txBody>
      </p:sp>
      <p:pic>
        <p:nvPicPr>
          <p:cNvPr id="7" name="Picture 6">
            <a:extLst>
              <a:ext uri="{FF2B5EF4-FFF2-40B4-BE49-F238E27FC236}">
                <a16:creationId xmlns:a16="http://schemas.microsoft.com/office/drawing/2014/main" id="{053ADA28-5021-7142-A00E-48B6961D3249}"/>
              </a:ext>
            </a:extLst>
          </p:cNvPr>
          <p:cNvPicPr>
            <a:picLocks noChangeAspect="1"/>
          </p:cNvPicPr>
          <p:nvPr/>
        </p:nvPicPr>
        <p:blipFill>
          <a:blip r:embed="rId3"/>
          <a:stretch>
            <a:fillRect/>
          </a:stretch>
        </p:blipFill>
        <p:spPr>
          <a:xfrm>
            <a:off x="0" y="-138793"/>
            <a:ext cx="3086100" cy="876300"/>
          </a:xfrm>
          <a:prstGeom prst="rect">
            <a:avLst/>
          </a:prstGeom>
        </p:spPr>
      </p:pic>
    </p:spTree>
    <p:extLst>
      <p:ext uri="{BB962C8B-B14F-4D97-AF65-F5344CB8AC3E}">
        <p14:creationId xmlns:p14="http://schemas.microsoft.com/office/powerpoint/2010/main" val="2272401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DA94-9AC2-5D4D-9263-64655FBF7416}"/>
              </a:ext>
            </a:extLst>
          </p:cNvPr>
          <p:cNvSpPr>
            <a:spLocks noGrp="1"/>
          </p:cNvSpPr>
          <p:nvPr>
            <p:ph type="title"/>
          </p:nvPr>
        </p:nvSpPr>
        <p:spPr>
          <a:xfrm>
            <a:off x="838200" y="1076979"/>
            <a:ext cx="10591800" cy="613709"/>
          </a:xfrm>
        </p:spPr>
        <p:txBody>
          <a:bodyPr>
            <a:normAutofit/>
          </a:bodyPr>
          <a:lstStyle/>
          <a:p>
            <a:pPr algn="ctr"/>
            <a:r>
              <a:rPr lang="en-US" sz="3600" b="1" i="1" dirty="0"/>
              <a:t>AVR has been Effective in Adding Registrations</a:t>
            </a:r>
          </a:p>
        </p:txBody>
      </p:sp>
      <p:sp>
        <p:nvSpPr>
          <p:cNvPr id="3" name="Content Placeholder 2">
            <a:extLst>
              <a:ext uri="{FF2B5EF4-FFF2-40B4-BE49-F238E27FC236}">
                <a16:creationId xmlns:a16="http://schemas.microsoft.com/office/drawing/2014/main" id="{7CE3704E-FF59-F04B-A03D-A607D423C0E4}"/>
              </a:ext>
            </a:extLst>
          </p:cNvPr>
          <p:cNvSpPr>
            <a:spLocks noGrp="1"/>
          </p:cNvSpPr>
          <p:nvPr>
            <p:ph idx="1"/>
          </p:nvPr>
        </p:nvSpPr>
        <p:spPr>
          <a:xfrm>
            <a:off x="838200" y="2002971"/>
            <a:ext cx="10515600" cy="4173992"/>
          </a:xfrm>
        </p:spPr>
        <p:txBody>
          <a:bodyPr>
            <a:normAutofit fontScale="85000" lnSpcReduction="20000"/>
          </a:bodyPr>
          <a:lstStyle/>
          <a:p>
            <a:pPr marL="0" indent="0" fontAlgn="base">
              <a:buNone/>
            </a:pPr>
            <a:r>
              <a:rPr lang="en-US" sz="2200" dirty="0"/>
              <a:t>AVR has been very effective in registering new voters According to Five-Thirty Eight,* millions of new voters have been registered through the AVR process prior to the 2018 election. </a:t>
            </a:r>
          </a:p>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endParaRPr lang="en-US" dirty="0"/>
          </a:p>
          <a:p>
            <a:pPr fontAlgn="base"/>
            <a:r>
              <a:rPr lang="en-US" sz="1800" dirty="0"/>
              <a:t>While the increase in registration is very positive, it should be noted that the turnout rate for these voters lags that of the general population. </a:t>
            </a:r>
            <a:endParaRPr lang="en-US" sz="2100" dirty="0"/>
          </a:p>
          <a:p>
            <a:pPr fontAlgn="base"/>
            <a:r>
              <a:rPr lang="en-US" sz="2100" dirty="0"/>
              <a:t>Nineteen states and the District of Columbia are already runn</a:t>
            </a:r>
            <a:r>
              <a:rPr lang="en-US" sz="2100" dirty="0">
                <a:hlinkClick r:id="rId2">
                  <a:extLst>
                    <a:ext uri="{A12FA001-AC4F-418D-AE19-62706E023703}">
                      <ahyp:hlinkClr xmlns:ahyp="http://schemas.microsoft.com/office/drawing/2018/hyperlinkcolor" val="tx"/>
                    </a:ext>
                  </a:extLst>
                </a:hlinkClick>
              </a:rPr>
              <a:t>i</a:t>
            </a:r>
            <a:r>
              <a:rPr lang="en-US" sz="2100" dirty="0"/>
              <a:t>ng versions of such a system. This should be expanded nationwide.</a:t>
            </a:r>
          </a:p>
        </p:txBody>
      </p:sp>
      <p:sp>
        <p:nvSpPr>
          <p:cNvPr id="4" name="Slide Number Placeholder 3">
            <a:extLst>
              <a:ext uri="{FF2B5EF4-FFF2-40B4-BE49-F238E27FC236}">
                <a16:creationId xmlns:a16="http://schemas.microsoft.com/office/drawing/2014/main" id="{86C4FA17-A833-C641-8B98-91ECDF9618DB}"/>
              </a:ext>
            </a:extLst>
          </p:cNvPr>
          <p:cNvSpPr>
            <a:spLocks noGrp="1"/>
          </p:cNvSpPr>
          <p:nvPr>
            <p:ph type="sldNum" sz="quarter" idx="12"/>
          </p:nvPr>
        </p:nvSpPr>
        <p:spPr/>
        <p:txBody>
          <a:bodyPr/>
          <a:lstStyle/>
          <a:p>
            <a:fld id="{38E18A3D-EC89-0644-97C4-9A82A5C56AF3}" type="slidenum">
              <a:rPr lang="en-US" smtClean="0"/>
              <a:t>24</a:t>
            </a:fld>
            <a:endParaRPr lang="en-US"/>
          </a:p>
        </p:txBody>
      </p:sp>
      <p:graphicFrame>
        <p:nvGraphicFramePr>
          <p:cNvPr id="10" name="Table 9">
            <a:extLst>
              <a:ext uri="{FF2B5EF4-FFF2-40B4-BE49-F238E27FC236}">
                <a16:creationId xmlns:a16="http://schemas.microsoft.com/office/drawing/2014/main" id="{8653E07F-42B6-1C49-8A4D-C2B08F867C92}"/>
              </a:ext>
            </a:extLst>
          </p:cNvPr>
          <p:cNvGraphicFramePr>
            <a:graphicFrameLocks noGrp="1"/>
          </p:cNvGraphicFramePr>
          <p:nvPr>
            <p:extLst>
              <p:ext uri="{D42A27DB-BD31-4B8C-83A1-F6EECF244321}">
                <p14:modId xmlns:p14="http://schemas.microsoft.com/office/powerpoint/2010/main" val="1497496623"/>
              </p:ext>
            </p:extLst>
          </p:nvPr>
        </p:nvGraphicFramePr>
        <p:xfrm>
          <a:off x="4169229" y="2296886"/>
          <a:ext cx="6161313" cy="2586232"/>
        </p:xfrm>
        <a:graphic>
          <a:graphicData uri="http://schemas.openxmlformats.org/drawingml/2006/table">
            <a:tbl>
              <a:tblPr firstRow="1" firstCol="1" bandRow="1"/>
              <a:tblGrid>
                <a:gridCol w="1571581">
                  <a:extLst>
                    <a:ext uri="{9D8B030D-6E8A-4147-A177-3AD203B41FA5}">
                      <a16:colId xmlns:a16="http://schemas.microsoft.com/office/drawing/2014/main" val="714266731"/>
                    </a:ext>
                  </a:extLst>
                </a:gridCol>
                <a:gridCol w="1786602">
                  <a:extLst>
                    <a:ext uri="{9D8B030D-6E8A-4147-A177-3AD203B41FA5}">
                      <a16:colId xmlns:a16="http://schemas.microsoft.com/office/drawing/2014/main" val="911103608"/>
                    </a:ext>
                  </a:extLst>
                </a:gridCol>
                <a:gridCol w="990811">
                  <a:extLst>
                    <a:ext uri="{9D8B030D-6E8A-4147-A177-3AD203B41FA5}">
                      <a16:colId xmlns:a16="http://schemas.microsoft.com/office/drawing/2014/main" val="592878419"/>
                    </a:ext>
                  </a:extLst>
                </a:gridCol>
                <a:gridCol w="1812319">
                  <a:extLst>
                    <a:ext uri="{9D8B030D-6E8A-4147-A177-3AD203B41FA5}">
                      <a16:colId xmlns:a16="http://schemas.microsoft.com/office/drawing/2014/main" val="3278622438"/>
                    </a:ext>
                  </a:extLst>
                </a:gridCol>
              </a:tblGrid>
              <a:tr h="475636">
                <a:tc>
                  <a:txBody>
                    <a:bodyPr/>
                    <a:lstStyle/>
                    <a:p>
                      <a:pPr marL="0" marR="0">
                        <a:lnSpc>
                          <a:spcPts val="1680"/>
                        </a:lnSpc>
                        <a:spcBef>
                          <a:spcPts val="0"/>
                        </a:spcBef>
                        <a:spcAft>
                          <a:spcPts val="0"/>
                        </a:spcAft>
                      </a:pPr>
                      <a:r>
                        <a:rPr lang="en-US" sz="750" cap="all" dirty="0">
                          <a:effectLst/>
                          <a:latin typeface="inherit"/>
                          <a:ea typeface="Times New Roman" panose="02020603050405020304" pitchFamily="18" charset="0"/>
                          <a:cs typeface="Arial" panose="020B0604020202020204" pitchFamily="34" charset="0"/>
                        </a:rPr>
                        <a:t>JURISDICTION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76200" marB="30480" anchor="b">
                    <a:lnL>
                      <a:noFill/>
                    </a:lnL>
                    <a:lnR>
                      <a:noFill/>
                    </a:lnR>
                    <a:lnT>
                      <a:noFill/>
                    </a:lnT>
                    <a:lnB>
                      <a:noFill/>
                    </a:lnB>
                  </a:tcPr>
                </a:tc>
                <a:tc>
                  <a:txBody>
                    <a:bodyPr/>
                    <a:lstStyle/>
                    <a:p>
                      <a:pPr marL="0" marR="0">
                        <a:lnSpc>
                          <a:spcPts val="1680"/>
                        </a:lnSpc>
                        <a:spcBef>
                          <a:spcPts val="0"/>
                        </a:spcBef>
                        <a:spcAft>
                          <a:spcPts val="0"/>
                        </a:spcAft>
                      </a:pPr>
                      <a:r>
                        <a:rPr lang="en-US" sz="750" cap="all">
                          <a:effectLst/>
                          <a:latin typeface="inherit"/>
                          <a:ea typeface="Times New Roman" panose="02020603050405020304" pitchFamily="18" charset="0"/>
                          <a:cs typeface="Arial" panose="020B0604020202020204" pitchFamily="34" charset="0"/>
                        </a:rPr>
                        <a:t>START OF AVR DATA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76200" marB="30480" anchor="b">
                    <a:lnL>
                      <a:noFill/>
                    </a:lnL>
                    <a:lnR>
                      <a:noFill/>
                    </a:lnR>
                    <a:lnT>
                      <a:noFill/>
                    </a:lnT>
                    <a:lnB>
                      <a:noFill/>
                    </a:lnB>
                  </a:tcPr>
                </a:tc>
                <a:tc>
                  <a:txBody>
                    <a:bodyPr/>
                    <a:lstStyle/>
                    <a:p>
                      <a:pPr marL="0" marR="0" algn="r">
                        <a:lnSpc>
                          <a:spcPts val="1680"/>
                        </a:lnSpc>
                        <a:spcBef>
                          <a:spcPts val="0"/>
                        </a:spcBef>
                        <a:spcAft>
                          <a:spcPts val="0"/>
                        </a:spcAft>
                      </a:pPr>
                      <a:r>
                        <a:rPr lang="en-US" sz="750" cap="all">
                          <a:effectLst/>
                          <a:latin typeface="inherit"/>
                          <a:ea typeface="Times New Roman" panose="02020603050405020304" pitchFamily="18" charset="0"/>
                          <a:cs typeface="Arial" panose="020B0604020202020204" pitchFamily="34" charset="0"/>
                        </a:rPr>
                        <a:t>NEW AVR REGISTRANTS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76200" marB="30480" anchor="b">
                    <a:lnL>
                      <a:noFill/>
                    </a:lnL>
                    <a:lnR>
                      <a:noFill/>
                    </a:lnR>
                    <a:lnT>
                      <a:noFill/>
                    </a:lnT>
                    <a:lnB>
                      <a:noFill/>
                    </a:lnB>
                  </a:tcPr>
                </a:tc>
                <a:tc>
                  <a:txBody>
                    <a:bodyPr/>
                    <a:lstStyle/>
                    <a:p>
                      <a:pPr marL="0" marR="0" algn="r">
                        <a:lnSpc>
                          <a:spcPts val="1680"/>
                        </a:lnSpc>
                        <a:spcBef>
                          <a:spcPts val="0"/>
                        </a:spcBef>
                        <a:spcAft>
                          <a:spcPts val="0"/>
                        </a:spcAft>
                      </a:pPr>
                      <a:r>
                        <a:rPr lang="en-US" sz="750" cap="all">
                          <a:effectLst/>
                          <a:latin typeface="inherit"/>
                          <a:ea typeface="Times New Roman" panose="02020603050405020304" pitchFamily="18" charset="0"/>
                          <a:cs typeface="Arial" panose="020B0604020202020204" pitchFamily="34" charset="0"/>
                        </a:rPr>
                        <a:t>AVR UPDATED REGISTRATIONS</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76200" marB="30480" anchor="b">
                    <a:lnL>
                      <a:noFill/>
                    </a:lnL>
                    <a:lnR>
                      <a:noFill/>
                    </a:lnR>
                    <a:lnT>
                      <a:noFill/>
                    </a:lnT>
                    <a:lnB>
                      <a:noFill/>
                    </a:lnB>
                  </a:tcPr>
                </a:tc>
                <a:extLst>
                  <a:ext uri="{0D108BD9-81ED-4DB2-BD59-A6C34878D82A}">
                    <a16:rowId xmlns:a16="http://schemas.microsoft.com/office/drawing/2014/main" val="57208562"/>
                  </a:ext>
                </a:extLst>
              </a:tr>
              <a:tr h="242624">
                <a:tc>
                  <a:txBody>
                    <a:bodyPr/>
                    <a:lstStyle/>
                    <a:p>
                      <a:pPr marL="0" marR="0">
                        <a:lnSpc>
                          <a:spcPts val="1620"/>
                        </a:lnSpc>
                        <a:spcBef>
                          <a:spcPts val="0"/>
                        </a:spcBef>
                        <a:spcAft>
                          <a:spcPts val="0"/>
                        </a:spcAft>
                      </a:pPr>
                      <a:r>
                        <a:rPr lang="en-US" sz="950" dirty="0">
                          <a:effectLst/>
                          <a:latin typeface="inherit"/>
                          <a:ea typeface="Times New Roman" panose="02020603050405020304" pitchFamily="18" charset="0"/>
                          <a:cs typeface="Arial" panose="020B0604020202020204" pitchFamily="34" charset="0"/>
                        </a:rPr>
                        <a:t>Alaska</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a:noFill/>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March 1, 2017</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a:noFill/>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46,088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a:noFill/>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321,303</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a:noFill/>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3856564872"/>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California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April 1, 2018*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624,871</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1,607,328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2689316689"/>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Colorado</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March 1, 2017</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240,968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634,369</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3218904459"/>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D.C.</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June 27, 2018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7,685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40,505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530742358"/>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Georgia</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Sept. 1, 2016</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702,635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2,335,739</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590941873"/>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Oregon</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Jan. 1, 2016</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516,695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Up to 907,494**</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2679438512"/>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Rhode Island</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June 11, 2018</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6,835</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37,810</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w="12700" cap="flat" cmpd="sng" algn="ctr">
                      <a:solidFill>
                        <a:srgbClr val="CDCDCD"/>
                      </a:solidFill>
                      <a:prstDash val="solid"/>
                      <a:round/>
                      <a:headEnd type="none" w="med" len="med"/>
                      <a:tailEnd type="none" w="med" len="med"/>
                    </a:lnB>
                  </a:tcPr>
                </a:tc>
                <a:extLst>
                  <a:ext uri="{0D108BD9-81ED-4DB2-BD59-A6C34878D82A}">
                    <a16:rowId xmlns:a16="http://schemas.microsoft.com/office/drawing/2014/main" val="683974760"/>
                  </a:ext>
                </a:extLst>
              </a:tr>
              <a:tr h="242624">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Vermont</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a:noFill/>
                    </a:lnB>
                  </a:tcPr>
                </a:tc>
                <a:tc>
                  <a:txBody>
                    <a:bodyPr/>
                    <a:lstStyle/>
                    <a:p>
                      <a:pPr marL="0" marR="0">
                        <a:lnSpc>
                          <a:spcPts val="1620"/>
                        </a:lnSpc>
                        <a:spcBef>
                          <a:spcPts val="0"/>
                        </a:spcBef>
                        <a:spcAft>
                          <a:spcPts val="0"/>
                        </a:spcAft>
                      </a:pPr>
                      <a:r>
                        <a:rPr lang="en-US" sz="950">
                          <a:effectLst/>
                          <a:latin typeface="inherit"/>
                          <a:ea typeface="Times New Roman" panose="02020603050405020304" pitchFamily="18" charset="0"/>
                          <a:cs typeface="Arial" panose="020B0604020202020204" pitchFamily="34" charset="0"/>
                        </a:rPr>
                        <a:t>Jan. 1, 2017</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a:noFill/>
                    </a:lnB>
                  </a:tcPr>
                </a:tc>
                <a:tc>
                  <a:txBody>
                    <a:bodyPr/>
                    <a:lstStyle/>
                    <a:p>
                      <a:pPr marL="0" marR="0" algn="r">
                        <a:lnSpc>
                          <a:spcPts val="1620"/>
                        </a:lnSpc>
                        <a:spcBef>
                          <a:spcPts val="0"/>
                        </a:spcBef>
                        <a:spcAft>
                          <a:spcPts val="0"/>
                        </a:spcAft>
                      </a:pPr>
                      <a:r>
                        <a:rPr lang="en-US" sz="950">
                          <a:effectLst/>
                          <a:latin typeface="Consolas" panose="020B0609020204030204" pitchFamily="49" charset="0"/>
                          <a:ea typeface="Times New Roman" panose="02020603050405020304" pitchFamily="18" charset="0"/>
                          <a:cs typeface="Arial" panose="020B0604020202020204" pitchFamily="34" charset="0"/>
                        </a:rPr>
                        <a:t>26,852</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a:noFill/>
                    </a:lnB>
                  </a:tcPr>
                </a:tc>
                <a:tc>
                  <a:txBody>
                    <a:bodyPr/>
                    <a:lstStyle/>
                    <a:p>
                      <a:pPr marL="0" marR="0" algn="r">
                        <a:lnSpc>
                          <a:spcPts val="1620"/>
                        </a:lnSpc>
                        <a:spcBef>
                          <a:spcPts val="0"/>
                        </a:spcBef>
                        <a:spcAft>
                          <a:spcPts val="0"/>
                        </a:spcAft>
                      </a:pPr>
                      <a:r>
                        <a:rPr lang="en-US" sz="950" dirty="0">
                          <a:effectLst/>
                          <a:latin typeface="Consolas" panose="020B0609020204030204" pitchFamily="49" charset="0"/>
                          <a:ea typeface="Times New Roman" panose="02020603050405020304" pitchFamily="18" charset="0"/>
                          <a:cs typeface="Arial" panose="020B0604020202020204" pitchFamily="34" charset="0"/>
                        </a:rPr>
                        <a:t>9,696</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76200" marR="76200" marT="38100" marB="38100" anchor="ctr">
                    <a:lnL>
                      <a:noFill/>
                    </a:lnL>
                    <a:lnR>
                      <a:noFill/>
                    </a:lnR>
                    <a:lnT w="12700" cap="flat" cmpd="sng" algn="ctr">
                      <a:solidFill>
                        <a:srgbClr val="CDCDCD"/>
                      </a:solidFill>
                      <a:prstDash val="solid"/>
                      <a:round/>
                      <a:headEnd type="none" w="med" len="med"/>
                      <a:tailEnd type="none" w="med" len="med"/>
                    </a:lnT>
                    <a:lnB>
                      <a:noFill/>
                    </a:lnB>
                  </a:tcPr>
                </a:tc>
                <a:extLst>
                  <a:ext uri="{0D108BD9-81ED-4DB2-BD59-A6C34878D82A}">
                    <a16:rowId xmlns:a16="http://schemas.microsoft.com/office/drawing/2014/main" val="1929603091"/>
                  </a:ext>
                </a:extLst>
              </a:tr>
            </a:tbl>
          </a:graphicData>
        </a:graphic>
      </p:graphicFrame>
      <p:sp>
        <p:nvSpPr>
          <p:cNvPr id="11" name="TextBox 10">
            <a:extLst>
              <a:ext uri="{FF2B5EF4-FFF2-40B4-BE49-F238E27FC236}">
                <a16:creationId xmlns:a16="http://schemas.microsoft.com/office/drawing/2014/main" id="{823C4868-9664-BB46-85C5-3C3AAC1EB3EB}"/>
              </a:ext>
            </a:extLst>
          </p:cNvPr>
          <p:cNvSpPr txBox="1"/>
          <p:nvPr/>
        </p:nvSpPr>
        <p:spPr>
          <a:xfrm>
            <a:off x="1132114" y="6377642"/>
            <a:ext cx="9013372" cy="523220"/>
          </a:xfrm>
          <a:prstGeom prst="rect">
            <a:avLst/>
          </a:prstGeom>
          <a:noFill/>
        </p:spPr>
        <p:txBody>
          <a:bodyPr wrap="square" rtlCol="0">
            <a:spAutoFit/>
          </a:bodyPr>
          <a:lstStyle/>
          <a:p>
            <a:pPr fontAlgn="base"/>
            <a:r>
              <a:rPr lang="en-US" sz="1000" dirty="0"/>
              <a:t>Source: Five Thirty Eight-</a:t>
            </a:r>
            <a:r>
              <a:rPr lang="en-US" sz="1000" b="1" dirty="0"/>
              <a:t>What Happened When 2.2 Million People Were Automatically Registered To Vote, Oct. 10, 2019</a:t>
            </a:r>
          </a:p>
          <a:p>
            <a:endParaRPr lang="en-US" dirty="0"/>
          </a:p>
        </p:txBody>
      </p:sp>
      <p:pic>
        <p:nvPicPr>
          <p:cNvPr id="12" name="Picture 11">
            <a:extLst>
              <a:ext uri="{FF2B5EF4-FFF2-40B4-BE49-F238E27FC236}">
                <a16:creationId xmlns:a16="http://schemas.microsoft.com/office/drawing/2014/main" id="{284988B3-15A0-8740-93AB-2D9286473C77}"/>
              </a:ext>
            </a:extLst>
          </p:cNvPr>
          <p:cNvPicPr>
            <a:picLocks noChangeAspect="1"/>
          </p:cNvPicPr>
          <p:nvPr/>
        </p:nvPicPr>
        <p:blipFill>
          <a:blip r:embed="rId3"/>
          <a:stretch>
            <a:fillRect/>
          </a:stretch>
        </p:blipFill>
        <p:spPr>
          <a:xfrm>
            <a:off x="0" y="0"/>
            <a:ext cx="3086100" cy="876300"/>
          </a:xfrm>
          <a:prstGeom prst="rect">
            <a:avLst/>
          </a:prstGeom>
        </p:spPr>
      </p:pic>
    </p:spTree>
    <p:extLst>
      <p:ext uri="{BB962C8B-B14F-4D97-AF65-F5344CB8AC3E}">
        <p14:creationId xmlns:p14="http://schemas.microsoft.com/office/powerpoint/2010/main" val="373567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1785-4B0C-1749-98A6-56498B31C484}"/>
              </a:ext>
            </a:extLst>
          </p:cNvPr>
          <p:cNvSpPr>
            <a:spLocks noGrp="1"/>
          </p:cNvSpPr>
          <p:nvPr>
            <p:ph type="title"/>
          </p:nvPr>
        </p:nvSpPr>
        <p:spPr>
          <a:xfrm>
            <a:off x="838200" y="814388"/>
            <a:ext cx="10439400" cy="876300"/>
          </a:xfrm>
        </p:spPr>
        <p:txBody>
          <a:bodyPr>
            <a:normAutofit/>
          </a:bodyPr>
          <a:lstStyle/>
          <a:p>
            <a:pPr algn="ctr"/>
            <a:r>
              <a:rPr lang="en-US" sz="3600" b="1" dirty="0"/>
              <a:t>2- Online State Voter Registration</a:t>
            </a:r>
          </a:p>
        </p:txBody>
      </p:sp>
      <p:sp>
        <p:nvSpPr>
          <p:cNvPr id="3" name="Content Placeholder 2">
            <a:extLst>
              <a:ext uri="{FF2B5EF4-FFF2-40B4-BE49-F238E27FC236}">
                <a16:creationId xmlns:a16="http://schemas.microsoft.com/office/drawing/2014/main" id="{548FB277-FE8F-C244-ADA9-45943F68ADE7}"/>
              </a:ext>
            </a:extLst>
          </p:cNvPr>
          <p:cNvSpPr>
            <a:spLocks noGrp="1"/>
          </p:cNvSpPr>
          <p:nvPr>
            <p:ph idx="1"/>
          </p:nvPr>
        </p:nvSpPr>
        <p:spPr>
          <a:xfrm>
            <a:off x="838200" y="1904999"/>
            <a:ext cx="10515600" cy="4271963"/>
          </a:xfrm>
        </p:spPr>
        <p:txBody>
          <a:bodyPr>
            <a:normAutofit/>
          </a:bodyPr>
          <a:lstStyle/>
          <a:p>
            <a:pPr marL="0" indent="0">
              <a:buNone/>
            </a:pPr>
            <a:r>
              <a:rPr lang="en-US" sz="2000" b="1" dirty="0"/>
              <a:t>To maintain the quality of the voter lists, reduce errors, and limit costs, every state should adopt an online voter registration. </a:t>
            </a:r>
          </a:p>
          <a:p>
            <a:pPr marL="548640"/>
            <a:r>
              <a:rPr lang="en-US" sz="1800" dirty="0"/>
              <a:t>At the present time, 40 states and D.C. have online lists. </a:t>
            </a:r>
          </a:p>
          <a:p>
            <a:pPr marL="548640"/>
            <a:r>
              <a:rPr lang="en-US" sz="1800" dirty="0"/>
              <a:t>If the IRS and Social Security can find citizens, the Board of Elections should be able to do the same. </a:t>
            </a:r>
          </a:p>
          <a:p>
            <a:pPr marL="548640"/>
            <a:r>
              <a:rPr lang="en-US" sz="1800" dirty="0"/>
              <a:t>If an individual moves or changes his/her name or wants to change party registration, changes can made online. </a:t>
            </a:r>
          </a:p>
          <a:p>
            <a:pPr marL="548640"/>
            <a:r>
              <a:rPr lang="en-US" sz="1800" dirty="0"/>
              <a:t>Online registration reduces the potential for error with paper-based systems, saves a significant money, increases accuracy, and reduces delays and congestion at polling places. </a:t>
            </a:r>
          </a:p>
          <a:p>
            <a:pPr marL="548640"/>
            <a:r>
              <a:rPr lang="en-US" sz="1800" dirty="0"/>
              <a:t>It also makes it difficult for one person with multiple residences in one state to vote more than once. </a:t>
            </a:r>
          </a:p>
          <a:p>
            <a:pPr marL="548640" lvl="1"/>
            <a:endParaRPr lang="en-US" sz="1800" dirty="0"/>
          </a:p>
          <a:p>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33B7DA86-B6E9-A744-8D9D-A5B641DA2702}"/>
              </a:ext>
            </a:extLst>
          </p:cNvPr>
          <p:cNvSpPr>
            <a:spLocks noGrp="1"/>
          </p:cNvSpPr>
          <p:nvPr>
            <p:ph type="sldNum" sz="quarter" idx="12"/>
          </p:nvPr>
        </p:nvSpPr>
        <p:spPr/>
        <p:txBody>
          <a:bodyPr/>
          <a:lstStyle/>
          <a:p>
            <a:fld id="{38E18A3D-EC89-0644-97C4-9A82A5C56AF3}" type="slidenum">
              <a:rPr lang="en-US" smtClean="0"/>
              <a:t>25</a:t>
            </a:fld>
            <a:endParaRPr lang="en-US"/>
          </a:p>
        </p:txBody>
      </p:sp>
      <p:pic>
        <p:nvPicPr>
          <p:cNvPr id="6" name="Picture 5">
            <a:extLst>
              <a:ext uri="{FF2B5EF4-FFF2-40B4-BE49-F238E27FC236}">
                <a16:creationId xmlns:a16="http://schemas.microsoft.com/office/drawing/2014/main" id="{9676E0F1-EF4E-8349-A889-E49FE6D8BC65}"/>
              </a:ext>
            </a:extLst>
          </p:cNvPr>
          <p:cNvPicPr>
            <a:picLocks noChangeAspect="1"/>
          </p:cNvPicPr>
          <p:nvPr/>
        </p:nvPicPr>
        <p:blipFill>
          <a:blip r:embed="rId2"/>
          <a:stretch>
            <a:fillRect/>
          </a:stretch>
        </p:blipFill>
        <p:spPr>
          <a:xfrm>
            <a:off x="0" y="0"/>
            <a:ext cx="3086100" cy="876300"/>
          </a:xfrm>
          <a:prstGeom prst="rect">
            <a:avLst/>
          </a:prstGeom>
        </p:spPr>
      </p:pic>
    </p:spTree>
    <p:extLst>
      <p:ext uri="{BB962C8B-B14F-4D97-AF65-F5344CB8AC3E}">
        <p14:creationId xmlns:p14="http://schemas.microsoft.com/office/powerpoint/2010/main" val="2271823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E518-2E6E-7D4F-AC49-DA618989DE48}"/>
              </a:ext>
            </a:extLst>
          </p:cNvPr>
          <p:cNvSpPr>
            <a:spLocks noGrp="1"/>
          </p:cNvSpPr>
          <p:nvPr>
            <p:ph type="title"/>
          </p:nvPr>
        </p:nvSpPr>
        <p:spPr>
          <a:xfrm>
            <a:off x="838200" y="669168"/>
            <a:ext cx="10515600" cy="1134680"/>
          </a:xfrm>
        </p:spPr>
        <p:txBody>
          <a:bodyPr>
            <a:normAutofit/>
          </a:bodyPr>
          <a:lstStyle/>
          <a:p>
            <a:pPr algn="ctr"/>
            <a:r>
              <a:rPr lang="en-US" sz="3600" b="1" i="1" dirty="0"/>
              <a:t>3-National Voter Registry</a:t>
            </a:r>
          </a:p>
        </p:txBody>
      </p:sp>
      <p:sp>
        <p:nvSpPr>
          <p:cNvPr id="3" name="Content Placeholder 2">
            <a:extLst>
              <a:ext uri="{FF2B5EF4-FFF2-40B4-BE49-F238E27FC236}">
                <a16:creationId xmlns:a16="http://schemas.microsoft.com/office/drawing/2014/main" id="{B91AD6C9-CC73-FD4F-A4DD-39C0DB58489A}"/>
              </a:ext>
            </a:extLst>
          </p:cNvPr>
          <p:cNvSpPr>
            <a:spLocks noGrp="1"/>
          </p:cNvSpPr>
          <p:nvPr>
            <p:ph idx="1"/>
          </p:nvPr>
        </p:nvSpPr>
        <p:spPr>
          <a:xfrm>
            <a:off x="838200" y="1632857"/>
            <a:ext cx="10515600" cy="4555744"/>
          </a:xfrm>
        </p:spPr>
        <p:txBody>
          <a:bodyPr>
            <a:normAutofit/>
          </a:bodyPr>
          <a:lstStyle/>
          <a:p>
            <a:pPr marL="0" indent="0" fontAlgn="base">
              <a:buNone/>
            </a:pPr>
            <a:r>
              <a:rPr lang="en-US" sz="2000" b="1" dirty="0"/>
              <a:t>Since registration systems are state based, the greatest loophole involves people who move or have residences in more than one state.</a:t>
            </a:r>
          </a:p>
          <a:p>
            <a:pPr marL="0" indent="0" fontAlgn="base">
              <a:buNone/>
            </a:pPr>
            <a:endParaRPr lang="en-US" sz="2900" dirty="0"/>
          </a:p>
          <a:p>
            <a:pPr marL="0" indent="0" fontAlgn="base">
              <a:buNone/>
            </a:pPr>
            <a:r>
              <a:rPr lang="en-US" sz="2000" dirty="0"/>
              <a:t>This is not a complicated problem to solve. </a:t>
            </a:r>
          </a:p>
          <a:p>
            <a:pPr marL="502920" fontAlgn="base"/>
            <a:r>
              <a:rPr lang="en-US" sz="2000" dirty="0"/>
              <a:t>If states submit their registries to the Federal government, and if the Federal government maintains a master registry, it will be very easy for the Federal government to report to the states over instances of people attempting to vote in more than one state. </a:t>
            </a:r>
          </a:p>
          <a:p>
            <a:pPr fontAlgn="base"/>
            <a:endParaRPr lang="en-US" sz="2900" dirty="0"/>
          </a:p>
          <a:p>
            <a:pPr marL="0" indent="0" fontAlgn="base">
              <a:buNone/>
            </a:pPr>
            <a:r>
              <a:rPr lang="en-US" sz="1900" dirty="0"/>
              <a:t>While there is relatively little evidence that people do vote in multiple states, a National Voter Registry would provide extra security and give citizens greater confidence that the system can prevent abuses</a:t>
            </a:r>
            <a:r>
              <a:rPr lang="en-US" sz="2600" dirty="0"/>
              <a:t>. </a:t>
            </a:r>
          </a:p>
          <a:p>
            <a:pPr marL="0" indent="0" fontAlgn="base">
              <a:buNone/>
            </a:pPr>
            <a:endParaRPr lang="en-US" sz="2600" dirty="0"/>
          </a:p>
          <a:p>
            <a:pPr marL="0" indent="0" fontAlgn="base">
              <a:buNone/>
            </a:pPr>
            <a:endParaRPr lang="en-US" sz="2600" dirty="0"/>
          </a:p>
          <a:p>
            <a:pPr marL="0" indent="0" fontAlgn="base">
              <a:buNone/>
            </a:pPr>
            <a:endParaRPr lang="en-US" sz="2600" dirty="0"/>
          </a:p>
          <a:p>
            <a:pPr marL="0" indent="0" fontAlgn="base">
              <a:buNone/>
            </a:pPr>
            <a:endParaRPr lang="en-US" sz="2600" dirty="0"/>
          </a:p>
          <a:p>
            <a:pPr marL="0" indent="0" fontAlgn="base">
              <a:buNone/>
            </a:pPr>
            <a:endParaRPr lang="en-US" sz="2600" dirty="0"/>
          </a:p>
          <a:p>
            <a:pPr fontAlgn="base"/>
            <a:endParaRPr lang="en-US" sz="3800" dirty="0"/>
          </a:p>
          <a:p>
            <a:pPr fontAlgn="base"/>
            <a:endParaRPr lang="en-US" dirty="0"/>
          </a:p>
          <a:p>
            <a:endParaRPr lang="en-US" dirty="0"/>
          </a:p>
        </p:txBody>
      </p:sp>
      <p:sp>
        <p:nvSpPr>
          <p:cNvPr id="4" name="Slide Number Placeholder 3">
            <a:extLst>
              <a:ext uri="{FF2B5EF4-FFF2-40B4-BE49-F238E27FC236}">
                <a16:creationId xmlns:a16="http://schemas.microsoft.com/office/drawing/2014/main" id="{388DCB7D-86AA-904E-9495-4B52AEC1F9C5}"/>
              </a:ext>
            </a:extLst>
          </p:cNvPr>
          <p:cNvSpPr>
            <a:spLocks noGrp="1"/>
          </p:cNvSpPr>
          <p:nvPr>
            <p:ph type="sldNum" sz="quarter" idx="12"/>
          </p:nvPr>
        </p:nvSpPr>
        <p:spPr/>
        <p:txBody>
          <a:bodyPr/>
          <a:lstStyle/>
          <a:p>
            <a:fld id="{38E18A3D-EC89-0644-97C4-9A82A5C56AF3}" type="slidenum">
              <a:rPr lang="en-US" smtClean="0"/>
              <a:t>26</a:t>
            </a:fld>
            <a:endParaRPr lang="en-US"/>
          </a:p>
        </p:txBody>
      </p:sp>
      <p:pic>
        <p:nvPicPr>
          <p:cNvPr id="6" name="Picture 5">
            <a:extLst>
              <a:ext uri="{FF2B5EF4-FFF2-40B4-BE49-F238E27FC236}">
                <a16:creationId xmlns:a16="http://schemas.microsoft.com/office/drawing/2014/main" id="{34C32496-ED7D-1C4E-9F4F-761E74D225C8}"/>
              </a:ext>
            </a:extLst>
          </p:cNvPr>
          <p:cNvPicPr>
            <a:picLocks noChangeAspect="1"/>
          </p:cNvPicPr>
          <p:nvPr/>
        </p:nvPicPr>
        <p:blipFill>
          <a:blip r:embed="rId2"/>
          <a:stretch>
            <a:fillRect/>
          </a:stretch>
        </p:blipFill>
        <p:spPr>
          <a:xfrm>
            <a:off x="0" y="-163437"/>
            <a:ext cx="3086100" cy="876300"/>
          </a:xfrm>
          <a:prstGeom prst="rect">
            <a:avLst/>
          </a:prstGeom>
        </p:spPr>
      </p:pic>
    </p:spTree>
    <p:extLst>
      <p:ext uri="{BB962C8B-B14F-4D97-AF65-F5344CB8AC3E}">
        <p14:creationId xmlns:p14="http://schemas.microsoft.com/office/powerpoint/2010/main" val="3655910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7458-3EEE-594E-A8AD-4BFF29C792CC}"/>
              </a:ext>
            </a:extLst>
          </p:cNvPr>
          <p:cNvSpPr>
            <a:spLocks noGrp="1"/>
          </p:cNvSpPr>
          <p:nvPr>
            <p:ph type="title"/>
          </p:nvPr>
        </p:nvSpPr>
        <p:spPr>
          <a:xfrm>
            <a:off x="838200" y="811439"/>
            <a:ext cx="10515600" cy="1325563"/>
          </a:xfrm>
        </p:spPr>
        <p:txBody>
          <a:bodyPr>
            <a:normAutofit/>
          </a:bodyPr>
          <a:lstStyle/>
          <a:p>
            <a:pPr algn="ctr"/>
            <a:r>
              <a:rPr lang="en-US" sz="3600" b="1" i="1" dirty="0"/>
              <a:t>4-Voter IDs</a:t>
            </a:r>
          </a:p>
        </p:txBody>
      </p:sp>
      <p:sp>
        <p:nvSpPr>
          <p:cNvPr id="3" name="Content Placeholder 2">
            <a:extLst>
              <a:ext uri="{FF2B5EF4-FFF2-40B4-BE49-F238E27FC236}">
                <a16:creationId xmlns:a16="http://schemas.microsoft.com/office/drawing/2014/main" id="{13A946F3-06DD-EC4F-B540-5D36AD370724}"/>
              </a:ext>
            </a:extLst>
          </p:cNvPr>
          <p:cNvSpPr>
            <a:spLocks noGrp="1"/>
          </p:cNvSpPr>
          <p:nvPr>
            <p:ph idx="1"/>
          </p:nvPr>
        </p:nvSpPr>
        <p:spPr>
          <a:xfrm>
            <a:off x="838200" y="2137001"/>
            <a:ext cx="10515600" cy="4039961"/>
          </a:xfrm>
        </p:spPr>
        <p:txBody>
          <a:bodyPr>
            <a:normAutofit lnSpcReduction="10000"/>
          </a:bodyPr>
          <a:lstStyle/>
          <a:p>
            <a:pPr marL="0" indent="0">
              <a:buNone/>
            </a:pPr>
            <a:r>
              <a:rPr lang="en-US" sz="2000" dirty="0"/>
              <a:t>Voter I.D.s can resolve many election issues, if they are handled correctly. </a:t>
            </a:r>
          </a:p>
          <a:p>
            <a:pPr marL="502920"/>
            <a:r>
              <a:rPr lang="en-US" sz="1800" dirty="0"/>
              <a:t>In some states, governments use Voter I.D.s as a way of suppressing votes, especially among minorities. But this need not be the case. </a:t>
            </a:r>
          </a:p>
          <a:p>
            <a:pPr marL="0" indent="0">
              <a:buNone/>
            </a:pPr>
            <a:r>
              <a:rPr lang="en-US" sz="1800" dirty="0"/>
              <a:t>With AVR, every person should receive an automatic Voter ID card. </a:t>
            </a:r>
          </a:p>
          <a:p>
            <a:pPr marL="502920"/>
            <a:r>
              <a:rPr lang="en-US" sz="1800" dirty="0"/>
              <a:t>Having such a card will alleviate the complaints that many have addressed of non-citizens voting. </a:t>
            </a:r>
          </a:p>
          <a:p>
            <a:pPr marL="502920"/>
            <a:r>
              <a:rPr lang="en-US" sz="1800" dirty="0"/>
              <a:t>By providing citizens with a free Voter I.D. card, the government will save money on elections and limit election disputes. </a:t>
            </a:r>
          </a:p>
          <a:p>
            <a:pPr marL="0" indent="0">
              <a:buNone/>
            </a:pPr>
            <a:endParaRPr lang="en-US" sz="1800" dirty="0"/>
          </a:p>
          <a:p>
            <a:pPr marL="0" indent="0">
              <a:buNone/>
            </a:pPr>
            <a:r>
              <a:rPr lang="en-US" sz="1800" dirty="0"/>
              <a:t>Voters can bring their Voter I.D. cards to the polls or scan them if they are voting by mail. </a:t>
            </a:r>
          </a:p>
          <a:p>
            <a:pPr marL="0" indent="0">
              <a:buNone/>
            </a:pPr>
            <a:endParaRPr lang="en-US" sz="1800" b="1" dirty="0"/>
          </a:p>
          <a:p>
            <a:pPr marL="0" indent="0">
              <a:buNone/>
            </a:pPr>
            <a:r>
              <a:rPr lang="en-US" sz="1800" b="1" dirty="0"/>
              <a:t>With AVR, people can register. With Online registration, voter information will remain up-to-date. With a National Registry, loopholes will be closed. With universal voter I.D. cards, there will be fewer provisional ballots, shorter lines, and fewer election disputes. </a:t>
            </a:r>
          </a:p>
        </p:txBody>
      </p:sp>
      <p:sp>
        <p:nvSpPr>
          <p:cNvPr id="4" name="Slide Number Placeholder 3">
            <a:extLst>
              <a:ext uri="{FF2B5EF4-FFF2-40B4-BE49-F238E27FC236}">
                <a16:creationId xmlns:a16="http://schemas.microsoft.com/office/drawing/2014/main" id="{42D8FD24-4AB3-604E-8635-87F1B7FFEB45}"/>
              </a:ext>
            </a:extLst>
          </p:cNvPr>
          <p:cNvSpPr>
            <a:spLocks noGrp="1"/>
          </p:cNvSpPr>
          <p:nvPr>
            <p:ph type="sldNum" sz="quarter" idx="12"/>
          </p:nvPr>
        </p:nvSpPr>
        <p:spPr/>
        <p:txBody>
          <a:bodyPr/>
          <a:lstStyle/>
          <a:p>
            <a:fld id="{38E18A3D-EC89-0644-97C4-9A82A5C56AF3}" type="slidenum">
              <a:rPr lang="en-US" smtClean="0"/>
              <a:t>27</a:t>
            </a:fld>
            <a:endParaRPr lang="en-US"/>
          </a:p>
        </p:txBody>
      </p:sp>
      <p:pic>
        <p:nvPicPr>
          <p:cNvPr id="6" name="Picture 5">
            <a:extLst>
              <a:ext uri="{FF2B5EF4-FFF2-40B4-BE49-F238E27FC236}">
                <a16:creationId xmlns:a16="http://schemas.microsoft.com/office/drawing/2014/main" id="{87463C1F-0DEF-2C4F-B291-93046FE10A7D}"/>
              </a:ext>
            </a:extLst>
          </p:cNvPr>
          <p:cNvPicPr>
            <a:picLocks noChangeAspect="1"/>
          </p:cNvPicPr>
          <p:nvPr/>
        </p:nvPicPr>
        <p:blipFill>
          <a:blip r:embed="rId2"/>
          <a:stretch>
            <a:fillRect/>
          </a:stretch>
        </p:blipFill>
        <p:spPr>
          <a:xfrm>
            <a:off x="0" y="-64861"/>
            <a:ext cx="3086100" cy="876300"/>
          </a:xfrm>
          <a:prstGeom prst="rect">
            <a:avLst/>
          </a:prstGeom>
        </p:spPr>
      </p:pic>
    </p:spTree>
    <p:extLst>
      <p:ext uri="{BB962C8B-B14F-4D97-AF65-F5344CB8AC3E}">
        <p14:creationId xmlns:p14="http://schemas.microsoft.com/office/powerpoint/2010/main" val="306477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D54E-4329-8240-B82D-AF790461C63C}"/>
              </a:ext>
            </a:extLst>
          </p:cNvPr>
          <p:cNvSpPr>
            <a:spLocks noGrp="1"/>
          </p:cNvSpPr>
          <p:nvPr>
            <p:ph type="title"/>
          </p:nvPr>
        </p:nvSpPr>
        <p:spPr>
          <a:xfrm>
            <a:off x="838200" y="805543"/>
            <a:ext cx="10515600" cy="885145"/>
          </a:xfrm>
        </p:spPr>
        <p:txBody>
          <a:bodyPr>
            <a:normAutofit/>
          </a:bodyPr>
          <a:lstStyle/>
          <a:p>
            <a:pPr marL="571500" indent="-571500" algn="ctr">
              <a:buFont typeface="Wingdings" pitchFamily="2" charset="2"/>
              <a:buChar char="v"/>
            </a:pPr>
            <a:r>
              <a:rPr lang="en-US" sz="3600" b="1" i="1" dirty="0"/>
              <a:t>Voting Systems-20</a:t>
            </a:r>
            <a:r>
              <a:rPr lang="en-US" sz="3600" b="1" i="1" baseline="30000" dirty="0"/>
              <a:t>th</a:t>
            </a:r>
            <a:r>
              <a:rPr lang="en-US" sz="3600" b="1" i="1" dirty="0"/>
              <a:t> Century Technology</a:t>
            </a:r>
          </a:p>
        </p:txBody>
      </p:sp>
      <p:sp>
        <p:nvSpPr>
          <p:cNvPr id="3" name="Content Placeholder 2">
            <a:extLst>
              <a:ext uri="{FF2B5EF4-FFF2-40B4-BE49-F238E27FC236}">
                <a16:creationId xmlns:a16="http://schemas.microsoft.com/office/drawing/2014/main" id="{06890A4C-B485-AC43-AFE5-B2AF83724A4A}"/>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lang="en-US" sz="2000" b="1" dirty="0"/>
              <a:t>Many voting systems use 20</a:t>
            </a:r>
            <a:r>
              <a:rPr lang="en-US" sz="2000" b="1" baseline="30000" dirty="0"/>
              <a:t>th</a:t>
            </a:r>
            <a:r>
              <a:rPr lang="en-US" sz="2000" b="1" dirty="0"/>
              <a:t> Century or earlier technology. </a:t>
            </a:r>
          </a:p>
          <a:p>
            <a:r>
              <a:rPr lang="en-US" sz="1900" dirty="0"/>
              <a:t>Poll workers use paper, instead of computers, and often have difficulty identifying voters.</a:t>
            </a:r>
          </a:p>
          <a:p>
            <a:pPr lvl="1"/>
            <a:r>
              <a:rPr lang="en-US" sz="1900" dirty="0"/>
              <a:t>The problems are increased because many voters go to the wrong polling places, creating confusion, long lines, rejected provisional votes, and suspicions about voting. </a:t>
            </a:r>
          </a:p>
          <a:p>
            <a:pPr marL="0" indent="0">
              <a:buNone/>
            </a:pPr>
            <a:r>
              <a:rPr lang="en-US" sz="2000" b="1" dirty="0"/>
              <a:t>Voting Machines Are Frequently Relics.</a:t>
            </a:r>
          </a:p>
          <a:p>
            <a:r>
              <a:rPr lang="en-US" sz="1900" dirty="0"/>
              <a:t>45 states use voting machines in some venues that are no longer manufactured. 40 states use voting machines that are at least 10 years old. </a:t>
            </a:r>
          </a:p>
          <a:p>
            <a:pPr marL="685800" lvl="2"/>
            <a:r>
              <a:rPr lang="en-US" sz="1900" dirty="0"/>
              <a:t>If machines break down, votes can be lost, and voters can be turned away. </a:t>
            </a:r>
          </a:p>
          <a:p>
            <a:pPr marL="285750" lvl="2" indent="-285750"/>
            <a:r>
              <a:rPr lang="en-US" sz="1900" dirty="0"/>
              <a:t>16 States use machines in various locations that do not have paper back up.</a:t>
            </a:r>
          </a:p>
          <a:p>
            <a:pPr marL="685800" lvl="3"/>
            <a:r>
              <a:rPr lang="en-US" sz="1900" dirty="0"/>
              <a:t>How can results be verified if machines break down or are hacked if there is no paper backup? </a:t>
            </a:r>
          </a:p>
          <a:p>
            <a:pPr marL="0" indent="0">
              <a:buNone/>
            </a:pPr>
            <a:r>
              <a:rPr lang="en-US" sz="2000" b="1" dirty="0"/>
              <a:t>Hacking</a:t>
            </a:r>
          </a:p>
          <a:p>
            <a:pPr>
              <a:lnSpc>
                <a:spcPct val="110000"/>
              </a:lnSpc>
              <a:spcBef>
                <a:spcPts val="0"/>
              </a:spcBef>
            </a:pPr>
            <a:r>
              <a:rPr lang="en-US" sz="1900" dirty="0"/>
              <a:t>Trump contended that Dominion Voting machines were hacked and delivered votes to Biden.</a:t>
            </a:r>
          </a:p>
          <a:p>
            <a:pPr>
              <a:lnSpc>
                <a:spcPct val="110000"/>
              </a:lnSpc>
              <a:spcBef>
                <a:spcPts val="0"/>
              </a:spcBef>
            </a:pPr>
            <a:r>
              <a:rPr lang="en-US" sz="1900" dirty="0"/>
              <a:t>In 2016. the Clinton campaign accused the Russians of hacking to help elect Trump. </a:t>
            </a:r>
          </a:p>
          <a:p>
            <a:pPr>
              <a:lnSpc>
                <a:spcPct val="110000"/>
              </a:lnSpc>
              <a:spcBef>
                <a:spcPts val="0"/>
              </a:spcBef>
            </a:pPr>
            <a:r>
              <a:rPr lang="en-US" sz="1900" dirty="0"/>
              <a:t>Whatever you believe, hacking is a real threat and we do not have good systems for preventing it.</a:t>
            </a:r>
          </a:p>
        </p:txBody>
      </p:sp>
      <p:sp>
        <p:nvSpPr>
          <p:cNvPr id="4" name="Slide Number Placeholder 3">
            <a:extLst>
              <a:ext uri="{FF2B5EF4-FFF2-40B4-BE49-F238E27FC236}">
                <a16:creationId xmlns:a16="http://schemas.microsoft.com/office/drawing/2014/main" id="{E944E226-DB21-4048-909D-A18361674A9C}"/>
              </a:ext>
            </a:extLst>
          </p:cNvPr>
          <p:cNvSpPr>
            <a:spLocks noGrp="1"/>
          </p:cNvSpPr>
          <p:nvPr>
            <p:ph type="sldNum" sz="quarter" idx="12"/>
          </p:nvPr>
        </p:nvSpPr>
        <p:spPr/>
        <p:txBody>
          <a:bodyPr/>
          <a:lstStyle/>
          <a:p>
            <a:fld id="{38E18A3D-EC89-0644-97C4-9A82A5C56AF3}" type="slidenum">
              <a:rPr lang="en-US" smtClean="0"/>
              <a:t>28</a:t>
            </a:fld>
            <a:endParaRPr lang="en-US"/>
          </a:p>
        </p:txBody>
      </p:sp>
      <p:pic>
        <p:nvPicPr>
          <p:cNvPr id="6" name="Picture 5">
            <a:extLst>
              <a:ext uri="{FF2B5EF4-FFF2-40B4-BE49-F238E27FC236}">
                <a16:creationId xmlns:a16="http://schemas.microsoft.com/office/drawing/2014/main" id="{C39CD5EB-FEAB-5C40-862B-371368FA4E5E}"/>
              </a:ext>
            </a:extLst>
          </p:cNvPr>
          <p:cNvPicPr>
            <a:picLocks noChangeAspect="1"/>
          </p:cNvPicPr>
          <p:nvPr/>
        </p:nvPicPr>
        <p:blipFill>
          <a:blip r:embed="rId2"/>
          <a:stretch>
            <a:fillRect/>
          </a:stretch>
        </p:blipFill>
        <p:spPr>
          <a:xfrm>
            <a:off x="0" y="-70757"/>
            <a:ext cx="3086100" cy="876300"/>
          </a:xfrm>
          <a:prstGeom prst="rect">
            <a:avLst/>
          </a:prstGeom>
        </p:spPr>
      </p:pic>
    </p:spTree>
    <p:extLst>
      <p:ext uri="{BB962C8B-B14F-4D97-AF65-F5344CB8AC3E}">
        <p14:creationId xmlns:p14="http://schemas.microsoft.com/office/powerpoint/2010/main" val="57912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868A-B921-E04E-8C51-82F71E39CC2D}"/>
              </a:ext>
            </a:extLst>
          </p:cNvPr>
          <p:cNvSpPr>
            <a:spLocks noGrp="1"/>
          </p:cNvSpPr>
          <p:nvPr>
            <p:ph type="title"/>
          </p:nvPr>
        </p:nvSpPr>
        <p:spPr>
          <a:xfrm>
            <a:off x="838200" y="814388"/>
            <a:ext cx="10515600" cy="876300"/>
          </a:xfrm>
        </p:spPr>
        <p:txBody>
          <a:bodyPr>
            <a:normAutofit/>
          </a:bodyPr>
          <a:lstStyle/>
          <a:p>
            <a:pPr algn="ctr"/>
            <a:r>
              <a:rPr lang="en-US" sz="3600" b="1" i="1" dirty="0"/>
              <a:t>Four Steps to Improve Election Technology</a:t>
            </a:r>
          </a:p>
        </p:txBody>
      </p:sp>
      <p:sp>
        <p:nvSpPr>
          <p:cNvPr id="3" name="Content Placeholder 2">
            <a:extLst>
              <a:ext uri="{FF2B5EF4-FFF2-40B4-BE49-F238E27FC236}">
                <a16:creationId xmlns:a16="http://schemas.microsoft.com/office/drawing/2014/main" id="{6F509D00-4DDA-B242-BCC3-CA175A477D46}"/>
              </a:ext>
            </a:extLst>
          </p:cNvPr>
          <p:cNvSpPr>
            <a:spLocks noGrp="1"/>
          </p:cNvSpPr>
          <p:nvPr>
            <p:ph idx="1"/>
          </p:nvPr>
        </p:nvSpPr>
        <p:spPr/>
        <p:txBody>
          <a:bodyPr>
            <a:normAutofit/>
          </a:bodyPr>
          <a:lstStyle/>
          <a:p>
            <a:pPr marL="0" indent="0">
              <a:buNone/>
            </a:pPr>
            <a:r>
              <a:rPr lang="en-US" sz="2200" dirty="0"/>
              <a:t>1</a:t>
            </a:r>
            <a:r>
              <a:rPr lang="en-US" sz="2200" b="1" dirty="0"/>
              <a:t>. Adaptation of Electronic Poll Books (perhaps as an APP) to replace paper books. </a:t>
            </a:r>
          </a:p>
          <a:p>
            <a:pPr lvl="1"/>
            <a:r>
              <a:rPr lang="en-US" sz="1800" dirty="0"/>
              <a:t>These Electronic Poll Books will have full state voter information. </a:t>
            </a:r>
          </a:p>
          <a:p>
            <a:pPr lvl="1"/>
            <a:r>
              <a:rPr lang="en-US" sz="1800" dirty="0"/>
              <a:t>This will shorten lines and provide correct information to people who go to the wrong polling place and  eliminate people trying to vote in multiple locations or by mail and in person.</a:t>
            </a:r>
          </a:p>
          <a:p>
            <a:pPr lvl="1"/>
            <a:r>
              <a:rPr lang="en-US" sz="1800" dirty="0"/>
              <a:t>Electronic Polls books will have independent redundancy to minimize the risk of hacking. </a:t>
            </a:r>
          </a:p>
          <a:p>
            <a:pPr lvl="1"/>
            <a:r>
              <a:rPr lang="en-US" sz="1800" dirty="0"/>
              <a:t>Government should provide funding for states to utilize electronic poll books. </a:t>
            </a:r>
          </a:p>
          <a:p>
            <a:pPr marL="457200" lvl="1" indent="0">
              <a:buNone/>
            </a:pPr>
            <a:endParaRPr lang="en-US" sz="1800" dirty="0"/>
          </a:p>
          <a:p>
            <a:pPr marL="0" indent="0">
              <a:buNone/>
            </a:pPr>
            <a:r>
              <a:rPr lang="en-US" sz="2000" dirty="0"/>
              <a:t>2. </a:t>
            </a:r>
            <a:r>
              <a:rPr lang="en-US" sz="2000" b="1" dirty="0"/>
              <a:t>States, with support from the Federal government should upgrade all voting  systems. </a:t>
            </a:r>
          </a:p>
          <a:p>
            <a:pPr lvl="1">
              <a:lnSpc>
                <a:spcPct val="100000"/>
              </a:lnSpc>
              <a:spcBef>
                <a:spcPts val="0"/>
              </a:spcBef>
            </a:pPr>
            <a:r>
              <a:rPr lang="en-US" sz="1800" dirty="0"/>
              <a:t>The U.S. government should invite technology companies to develop new systems for voting that could make voting less expensive, more reliable, and more efficient. </a:t>
            </a:r>
          </a:p>
          <a:p>
            <a:pPr lvl="2">
              <a:lnSpc>
                <a:spcPct val="100000"/>
              </a:lnSpc>
              <a:spcBef>
                <a:spcPts val="0"/>
              </a:spcBef>
            </a:pPr>
            <a:r>
              <a:rPr lang="en-US" sz="1800" dirty="0"/>
              <a:t>There could be a better way of voting than our current systems, including retrofitting existing tech.  </a:t>
            </a:r>
          </a:p>
          <a:p>
            <a:pPr lvl="2">
              <a:lnSpc>
                <a:spcPct val="100000"/>
              </a:lnSpc>
              <a:spcBef>
                <a:spcPts val="0"/>
              </a:spcBef>
            </a:pPr>
            <a:r>
              <a:rPr lang="en-US" sz="1800" dirty="0"/>
              <a:t>All voting systems should be equipped with paper backups in case of hacking or breakdowns. </a:t>
            </a:r>
          </a:p>
          <a:p>
            <a:pPr marL="0" indent="0">
              <a:lnSpc>
                <a:spcPct val="100000"/>
              </a:lnSpc>
              <a:spcBef>
                <a:spcPts val="0"/>
              </a:spcBef>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2F9818E-F1B6-B84A-B093-5CB8AF68F279}"/>
              </a:ext>
            </a:extLst>
          </p:cNvPr>
          <p:cNvSpPr>
            <a:spLocks noGrp="1"/>
          </p:cNvSpPr>
          <p:nvPr>
            <p:ph type="sldNum" sz="quarter" idx="12"/>
          </p:nvPr>
        </p:nvSpPr>
        <p:spPr/>
        <p:txBody>
          <a:bodyPr/>
          <a:lstStyle/>
          <a:p>
            <a:fld id="{38E18A3D-EC89-0644-97C4-9A82A5C56AF3}" type="slidenum">
              <a:rPr lang="en-US" smtClean="0"/>
              <a:t>29</a:t>
            </a:fld>
            <a:endParaRPr lang="en-US"/>
          </a:p>
        </p:txBody>
      </p:sp>
      <p:pic>
        <p:nvPicPr>
          <p:cNvPr id="6" name="Picture 5">
            <a:extLst>
              <a:ext uri="{FF2B5EF4-FFF2-40B4-BE49-F238E27FC236}">
                <a16:creationId xmlns:a16="http://schemas.microsoft.com/office/drawing/2014/main" id="{98776E52-079B-944F-8D87-C877BC07B797}"/>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8892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1C9C-3EBC-A24E-8B84-A8BE5CCACE1D}"/>
              </a:ext>
            </a:extLst>
          </p:cNvPr>
          <p:cNvSpPr>
            <a:spLocks noGrp="1"/>
          </p:cNvSpPr>
          <p:nvPr>
            <p:ph type="title"/>
          </p:nvPr>
        </p:nvSpPr>
        <p:spPr>
          <a:xfrm>
            <a:off x="838200" y="986223"/>
            <a:ext cx="10515600" cy="693289"/>
          </a:xfrm>
        </p:spPr>
        <p:txBody>
          <a:bodyPr>
            <a:normAutofit/>
          </a:bodyPr>
          <a:lstStyle/>
          <a:p>
            <a:pPr algn="ctr"/>
            <a:r>
              <a:rPr lang="en-US" sz="3600" b="1" i="1" dirty="0"/>
              <a:t>Americans Don’t Trust the Counting of Votes</a:t>
            </a:r>
          </a:p>
        </p:txBody>
      </p:sp>
      <p:sp>
        <p:nvSpPr>
          <p:cNvPr id="9" name="Rectangle 8">
            <a:extLst>
              <a:ext uri="{FF2B5EF4-FFF2-40B4-BE49-F238E27FC236}">
                <a16:creationId xmlns:a16="http://schemas.microsoft.com/office/drawing/2014/main" id="{33A4764A-7BB1-864E-9C75-5528B36A66FC}"/>
              </a:ext>
            </a:extLst>
          </p:cNvPr>
          <p:cNvSpPr>
            <a:spLocks noChangeArrowheads="1"/>
          </p:cNvSpPr>
          <p:nvPr/>
        </p:nvSpPr>
        <p:spPr bwMode="auto">
          <a:xfrm>
            <a:off x="4286250" y="2200275"/>
            <a:ext cx="141556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31" name="Picture 1" descr="Chart, scatter chart, bubble chart&#10;&#10;Description automatically generated">
            <a:extLst>
              <a:ext uri="{FF2B5EF4-FFF2-40B4-BE49-F238E27FC236}">
                <a16:creationId xmlns:a16="http://schemas.microsoft.com/office/drawing/2014/main" id="{B5CB2BCA-788D-7F4B-B5CD-65ED52FFA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438" y="2200275"/>
            <a:ext cx="8972549" cy="39875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1ACCEE-BDFA-E14D-A48C-BF1E78BBC1F5}"/>
              </a:ext>
            </a:extLst>
          </p:cNvPr>
          <p:cNvSpPr>
            <a:spLocks noChangeArrowheads="1"/>
          </p:cNvSpPr>
          <p:nvPr/>
        </p:nvSpPr>
        <p:spPr bwMode="auto">
          <a:xfrm>
            <a:off x="4286250" y="6048375"/>
            <a:ext cx="1415561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TextBox 10">
            <a:extLst>
              <a:ext uri="{FF2B5EF4-FFF2-40B4-BE49-F238E27FC236}">
                <a16:creationId xmlns:a16="http://schemas.microsoft.com/office/drawing/2014/main" id="{CA3D5A24-135A-7644-8AC6-F9118780E7FD}"/>
              </a:ext>
            </a:extLst>
          </p:cNvPr>
          <p:cNvSpPr txBox="1"/>
          <p:nvPr/>
        </p:nvSpPr>
        <p:spPr>
          <a:xfrm>
            <a:off x="525517" y="6327228"/>
            <a:ext cx="9858703" cy="246221"/>
          </a:xfrm>
          <a:prstGeom prst="rect">
            <a:avLst/>
          </a:prstGeom>
          <a:noFill/>
        </p:spPr>
        <p:txBody>
          <a:bodyPr wrap="square" rtlCol="0">
            <a:spAutoFit/>
          </a:bodyPr>
          <a:lstStyle/>
          <a:p>
            <a:r>
              <a:rPr lang="en-US" sz="1000" dirty="0"/>
              <a:t>Source- Election Integrity Report- 2020- Pippa Norris- Harvard</a:t>
            </a:r>
          </a:p>
        </p:txBody>
      </p:sp>
      <p:sp>
        <p:nvSpPr>
          <p:cNvPr id="12" name="TextBox 11">
            <a:extLst>
              <a:ext uri="{FF2B5EF4-FFF2-40B4-BE49-F238E27FC236}">
                <a16:creationId xmlns:a16="http://schemas.microsoft.com/office/drawing/2014/main" id="{73503F26-6D8C-E343-9470-9CC0A25F021A}"/>
              </a:ext>
            </a:extLst>
          </p:cNvPr>
          <p:cNvSpPr txBox="1"/>
          <p:nvPr/>
        </p:nvSpPr>
        <p:spPr>
          <a:xfrm>
            <a:off x="838199" y="1755228"/>
            <a:ext cx="9659587" cy="369332"/>
          </a:xfrm>
          <a:prstGeom prst="rect">
            <a:avLst/>
          </a:prstGeom>
          <a:noFill/>
        </p:spPr>
        <p:txBody>
          <a:bodyPr wrap="square" rtlCol="0">
            <a:spAutoFit/>
          </a:bodyPr>
          <a:lstStyle/>
          <a:p>
            <a:r>
              <a:rPr lang="en-US" dirty="0"/>
              <a:t>U.S. ranks 26 of 27, behind Cyprus and Estonia in trust in vote counting. </a:t>
            </a:r>
          </a:p>
        </p:txBody>
      </p:sp>
      <p:sp>
        <p:nvSpPr>
          <p:cNvPr id="3" name="Slide Number Placeholder 2">
            <a:extLst>
              <a:ext uri="{FF2B5EF4-FFF2-40B4-BE49-F238E27FC236}">
                <a16:creationId xmlns:a16="http://schemas.microsoft.com/office/drawing/2014/main" id="{824DF253-CA2A-E242-B038-82DD7FC8DC89}"/>
              </a:ext>
            </a:extLst>
          </p:cNvPr>
          <p:cNvSpPr>
            <a:spLocks noGrp="1"/>
          </p:cNvSpPr>
          <p:nvPr>
            <p:ph type="sldNum" sz="quarter" idx="12"/>
          </p:nvPr>
        </p:nvSpPr>
        <p:spPr/>
        <p:txBody>
          <a:bodyPr/>
          <a:lstStyle/>
          <a:p>
            <a:fld id="{38E18A3D-EC89-0644-97C4-9A82A5C56AF3}" type="slidenum">
              <a:rPr lang="en-US" smtClean="0"/>
              <a:t>3</a:t>
            </a:fld>
            <a:endParaRPr lang="en-US"/>
          </a:p>
        </p:txBody>
      </p:sp>
      <p:pic>
        <p:nvPicPr>
          <p:cNvPr id="14" name="Picture 13">
            <a:extLst>
              <a:ext uri="{FF2B5EF4-FFF2-40B4-BE49-F238E27FC236}">
                <a16:creationId xmlns:a16="http://schemas.microsoft.com/office/drawing/2014/main" id="{C107CD8B-35C3-D845-BC68-F86D8411C3C6}"/>
              </a:ext>
            </a:extLst>
          </p:cNvPr>
          <p:cNvPicPr>
            <a:picLocks noChangeAspect="1"/>
          </p:cNvPicPr>
          <p:nvPr/>
        </p:nvPicPr>
        <p:blipFill>
          <a:blip r:embed="rId3"/>
          <a:stretch>
            <a:fillRect/>
          </a:stretch>
        </p:blipFill>
        <p:spPr>
          <a:xfrm>
            <a:off x="-80712" y="-29503"/>
            <a:ext cx="3086100" cy="876300"/>
          </a:xfrm>
          <a:prstGeom prst="rect">
            <a:avLst/>
          </a:prstGeom>
        </p:spPr>
      </p:pic>
    </p:spTree>
    <p:extLst>
      <p:ext uri="{BB962C8B-B14F-4D97-AF65-F5344CB8AC3E}">
        <p14:creationId xmlns:p14="http://schemas.microsoft.com/office/powerpoint/2010/main" val="69324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8D10-A456-E94C-9A70-994137ED656D}"/>
              </a:ext>
            </a:extLst>
          </p:cNvPr>
          <p:cNvSpPr>
            <a:spLocks noGrp="1"/>
          </p:cNvSpPr>
          <p:nvPr>
            <p:ph type="title"/>
          </p:nvPr>
        </p:nvSpPr>
        <p:spPr>
          <a:xfrm>
            <a:off x="838200" y="814388"/>
            <a:ext cx="10515600" cy="876300"/>
          </a:xfrm>
        </p:spPr>
        <p:txBody>
          <a:bodyPr>
            <a:normAutofit/>
          </a:bodyPr>
          <a:lstStyle/>
          <a:p>
            <a:pPr algn="ctr"/>
            <a:r>
              <a:rPr lang="en-US" sz="3600" b="1" i="1" dirty="0"/>
              <a:t>Four Steps to Improve Election Technology</a:t>
            </a:r>
          </a:p>
        </p:txBody>
      </p:sp>
      <p:sp>
        <p:nvSpPr>
          <p:cNvPr id="3" name="Content Placeholder 2">
            <a:extLst>
              <a:ext uri="{FF2B5EF4-FFF2-40B4-BE49-F238E27FC236}">
                <a16:creationId xmlns:a16="http://schemas.microsoft.com/office/drawing/2014/main" id="{6FADBE00-4F91-FF4A-BF55-755B1617A7DA}"/>
              </a:ext>
            </a:extLst>
          </p:cNvPr>
          <p:cNvSpPr>
            <a:spLocks noGrp="1"/>
          </p:cNvSpPr>
          <p:nvPr>
            <p:ph idx="1"/>
          </p:nvPr>
        </p:nvSpPr>
        <p:spPr>
          <a:xfrm>
            <a:off x="838200" y="2024743"/>
            <a:ext cx="10515600" cy="4152220"/>
          </a:xfrm>
        </p:spPr>
        <p:txBody>
          <a:bodyPr>
            <a:normAutofit/>
          </a:bodyPr>
          <a:lstStyle/>
          <a:p>
            <a:pPr marL="0" lvl="2" indent="0">
              <a:buNone/>
            </a:pPr>
            <a:r>
              <a:rPr lang="en-US" b="1" dirty="0"/>
              <a:t>3. Establish a common National Data Format which will </a:t>
            </a:r>
            <a:endParaRPr lang="en-US" dirty="0"/>
          </a:p>
          <a:p>
            <a:pPr lvl="1"/>
            <a:r>
              <a:rPr lang="en-US" sz="1800" dirty="0"/>
              <a:t>Make it more attractive for technology companies to fill the need for voting systems, and </a:t>
            </a:r>
          </a:p>
          <a:p>
            <a:pPr lvl="1"/>
            <a:r>
              <a:rPr lang="en-US" sz="1800" dirty="0"/>
              <a:t>Enable seamless sharing of information between states. </a:t>
            </a:r>
          </a:p>
          <a:p>
            <a:pPr lvl="2"/>
            <a:endParaRPr lang="en-US" dirty="0"/>
          </a:p>
          <a:p>
            <a:pPr marL="0" lvl="2" indent="0">
              <a:buNone/>
            </a:pPr>
            <a:r>
              <a:rPr lang="en-US" b="1" dirty="0"/>
              <a:t>4. Establish a national office for the Prevention of Election Hacking. </a:t>
            </a:r>
          </a:p>
          <a:p>
            <a:pPr marL="685800" lvl="2"/>
            <a:r>
              <a:rPr lang="en-US" sz="1800" dirty="0"/>
              <a:t>Funded by the Federal government in conjunction with representatives of the Boards of Elections of each of the states to develop strategies for preventing and deterring hacking. </a:t>
            </a:r>
          </a:p>
          <a:p>
            <a:pPr marL="457200" lvl="1" indent="0">
              <a:buNone/>
            </a:pPr>
            <a:r>
              <a:rPr lang="en-US" sz="1800" dirty="0"/>
              <a:t> </a:t>
            </a:r>
            <a:endParaRPr lang="en-US" dirty="0"/>
          </a:p>
          <a:p>
            <a:pPr lvl="1"/>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F217633-06D3-F54D-B765-31F98F52A720}"/>
              </a:ext>
            </a:extLst>
          </p:cNvPr>
          <p:cNvSpPr>
            <a:spLocks noGrp="1"/>
          </p:cNvSpPr>
          <p:nvPr>
            <p:ph type="sldNum" sz="quarter" idx="12"/>
          </p:nvPr>
        </p:nvSpPr>
        <p:spPr/>
        <p:txBody>
          <a:bodyPr/>
          <a:lstStyle/>
          <a:p>
            <a:fld id="{38E18A3D-EC89-0644-97C4-9A82A5C56AF3}" type="slidenum">
              <a:rPr lang="en-US" smtClean="0"/>
              <a:t>30</a:t>
            </a:fld>
            <a:endParaRPr lang="en-US"/>
          </a:p>
        </p:txBody>
      </p:sp>
      <p:pic>
        <p:nvPicPr>
          <p:cNvPr id="6" name="Picture 5">
            <a:extLst>
              <a:ext uri="{FF2B5EF4-FFF2-40B4-BE49-F238E27FC236}">
                <a16:creationId xmlns:a16="http://schemas.microsoft.com/office/drawing/2014/main" id="{4F13F8B8-64EE-0B45-AB29-DCABF39FEAA2}"/>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352417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C65-9CD6-A341-904F-545DD3922CE4}"/>
              </a:ext>
            </a:extLst>
          </p:cNvPr>
          <p:cNvSpPr>
            <a:spLocks noGrp="1"/>
          </p:cNvSpPr>
          <p:nvPr>
            <p:ph type="title"/>
          </p:nvPr>
        </p:nvSpPr>
        <p:spPr>
          <a:xfrm>
            <a:off x="302172" y="446050"/>
            <a:ext cx="10515600" cy="878254"/>
          </a:xfrm>
        </p:spPr>
        <p:txBody>
          <a:bodyPr>
            <a:noAutofit/>
          </a:bodyPr>
          <a:lstStyle/>
          <a:p>
            <a:pPr marL="571500" indent="-571500" algn="ctr">
              <a:buFont typeface="Wingdings" pitchFamily="2" charset="2"/>
              <a:buChar char="v"/>
            </a:pPr>
            <a:r>
              <a:rPr lang="en-US" sz="3200" b="1" i="1" dirty="0"/>
              <a:t> </a:t>
            </a:r>
            <a:r>
              <a:rPr lang="en-US" sz="3600" b="1" i="1" dirty="0"/>
              <a:t>Mail-In Voting</a:t>
            </a:r>
          </a:p>
        </p:txBody>
      </p:sp>
      <p:sp>
        <p:nvSpPr>
          <p:cNvPr id="3" name="Content Placeholder 2">
            <a:extLst>
              <a:ext uri="{FF2B5EF4-FFF2-40B4-BE49-F238E27FC236}">
                <a16:creationId xmlns:a16="http://schemas.microsoft.com/office/drawing/2014/main" id="{C21DFDA9-29B8-8143-A67D-9FDE55DD89AD}"/>
              </a:ext>
            </a:extLst>
          </p:cNvPr>
          <p:cNvSpPr>
            <a:spLocks noGrp="1"/>
          </p:cNvSpPr>
          <p:nvPr>
            <p:ph idx="1"/>
          </p:nvPr>
        </p:nvSpPr>
        <p:spPr>
          <a:xfrm>
            <a:off x="525780" y="1324303"/>
            <a:ext cx="10828020" cy="4852660"/>
          </a:xfrm>
        </p:spPr>
        <p:txBody>
          <a:bodyPr>
            <a:normAutofit/>
          </a:bodyPr>
          <a:lstStyle/>
          <a:p>
            <a:pPr marL="0" indent="0">
              <a:buNone/>
            </a:pPr>
            <a:r>
              <a:rPr lang="en-US" sz="2000" dirty="0"/>
              <a:t>Many of the voting problems in this election, real or imagined, were related to mail-in voting. </a:t>
            </a:r>
          </a:p>
          <a:p>
            <a:pPr marL="502920">
              <a:lnSpc>
                <a:spcPct val="100000"/>
              </a:lnSpc>
              <a:spcBef>
                <a:spcPts val="0"/>
              </a:spcBef>
            </a:pPr>
            <a:r>
              <a:rPr lang="en-US" sz="1800" dirty="0"/>
              <a:t>States with all mail-in encountered relatively few problems. </a:t>
            </a:r>
          </a:p>
          <a:p>
            <a:pPr marL="502920">
              <a:lnSpc>
                <a:spcPct val="100000"/>
              </a:lnSpc>
              <a:spcBef>
                <a:spcPts val="0"/>
              </a:spcBef>
            </a:pPr>
            <a:r>
              <a:rPr lang="en-US" sz="1800" dirty="0"/>
              <a:t>Most of the problems have occurred in states with relatively little experience in handling mail-in voting. </a:t>
            </a:r>
          </a:p>
          <a:p>
            <a:pPr marL="0" indent="0">
              <a:buNone/>
            </a:pPr>
            <a:r>
              <a:rPr lang="en-US" sz="2000" dirty="0"/>
              <a:t>This is unfortunate because mail-in voting has advantages. </a:t>
            </a:r>
          </a:p>
          <a:p>
            <a:pPr marL="685800"/>
            <a:r>
              <a:rPr lang="en-US" sz="2000" dirty="0"/>
              <a:t>It is much less expensive, (States with all mail-in voting have saved up to 40%), more convenient for voters, and limits problems, such as long lines.  </a:t>
            </a:r>
          </a:p>
          <a:p>
            <a:pPr marL="0" indent="0">
              <a:buNone/>
            </a:pPr>
            <a:endParaRPr lang="en-US" sz="2000" dirty="0"/>
          </a:p>
          <a:p>
            <a:pPr marL="0" indent="0">
              <a:buNone/>
            </a:pPr>
            <a:r>
              <a:rPr lang="en-US" sz="2000" dirty="0"/>
              <a:t>With expanded in-person early voting and fewer restrictions on mail-in voting, the 2020 election had the highest turnout since 1908. </a:t>
            </a:r>
          </a:p>
          <a:p>
            <a:pPr marL="0" indent="0">
              <a:buNone/>
            </a:pPr>
            <a:endParaRPr lang="en-US" sz="2000"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5228E429-FBC7-994E-9571-E03D5DA342C4}"/>
              </a:ext>
            </a:extLst>
          </p:cNvPr>
          <p:cNvSpPr>
            <a:spLocks noGrp="1"/>
          </p:cNvSpPr>
          <p:nvPr>
            <p:ph type="sldNum" sz="quarter" idx="12"/>
          </p:nvPr>
        </p:nvSpPr>
        <p:spPr/>
        <p:txBody>
          <a:bodyPr/>
          <a:lstStyle/>
          <a:p>
            <a:fld id="{C96D23C6-A768-4C4D-8D6D-6E345292356B}" type="slidenum">
              <a:rPr lang="en-US" smtClean="0"/>
              <a:t>31</a:t>
            </a:fld>
            <a:endParaRPr lang="en-US"/>
          </a:p>
        </p:txBody>
      </p:sp>
      <p:pic>
        <p:nvPicPr>
          <p:cNvPr id="7" name="Picture 6">
            <a:extLst>
              <a:ext uri="{FF2B5EF4-FFF2-40B4-BE49-F238E27FC236}">
                <a16:creationId xmlns:a16="http://schemas.microsoft.com/office/drawing/2014/main" id="{FA8B6708-4893-5148-A413-8C48E2CB71D0}"/>
              </a:ext>
            </a:extLst>
          </p:cNvPr>
          <p:cNvPicPr>
            <a:picLocks noChangeAspect="1"/>
          </p:cNvPicPr>
          <p:nvPr/>
        </p:nvPicPr>
        <p:blipFill>
          <a:blip r:embed="rId2"/>
          <a:stretch>
            <a:fillRect/>
          </a:stretch>
        </p:blipFill>
        <p:spPr>
          <a:xfrm>
            <a:off x="0" y="0"/>
            <a:ext cx="3086100" cy="876300"/>
          </a:xfrm>
          <a:prstGeom prst="rect">
            <a:avLst/>
          </a:prstGeom>
        </p:spPr>
      </p:pic>
    </p:spTree>
    <p:extLst>
      <p:ext uri="{BB962C8B-B14F-4D97-AF65-F5344CB8AC3E}">
        <p14:creationId xmlns:p14="http://schemas.microsoft.com/office/powerpoint/2010/main" val="2392811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A1ED-6C29-0547-B00D-1771051CDD1E}"/>
              </a:ext>
            </a:extLst>
          </p:cNvPr>
          <p:cNvSpPr>
            <a:spLocks noGrp="1"/>
          </p:cNvSpPr>
          <p:nvPr>
            <p:ph type="title"/>
          </p:nvPr>
        </p:nvSpPr>
        <p:spPr>
          <a:xfrm>
            <a:off x="838200" y="814387"/>
            <a:ext cx="10515600" cy="1199469"/>
          </a:xfrm>
        </p:spPr>
        <p:txBody>
          <a:bodyPr>
            <a:normAutofit/>
          </a:bodyPr>
          <a:lstStyle/>
          <a:p>
            <a:pPr algn="ctr"/>
            <a:r>
              <a:rPr lang="en-US" sz="3600" b="1" i="1" dirty="0"/>
              <a:t>Five Best Practices to Improve Mail-in Voting</a:t>
            </a:r>
          </a:p>
        </p:txBody>
      </p:sp>
      <p:sp>
        <p:nvSpPr>
          <p:cNvPr id="3" name="Content Placeholder 2">
            <a:extLst>
              <a:ext uri="{FF2B5EF4-FFF2-40B4-BE49-F238E27FC236}">
                <a16:creationId xmlns:a16="http://schemas.microsoft.com/office/drawing/2014/main" id="{101B663D-16DD-914A-AAF3-DDAE99CAA3F4}"/>
              </a:ext>
            </a:extLst>
          </p:cNvPr>
          <p:cNvSpPr>
            <a:spLocks noGrp="1"/>
          </p:cNvSpPr>
          <p:nvPr>
            <p:ph idx="1"/>
          </p:nvPr>
        </p:nvSpPr>
        <p:spPr/>
        <p:txBody>
          <a:bodyPr>
            <a:normAutofit/>
          </a:bodyPr>
          <a:lstStyle/>
          <a:p>
            <a:pPr marL="0" indent="0">
              <a:buNone/>
            </a:pPr>
            <a:endParaRPr lang="en-US" sz="2000"/>
          </a:p>
          <a:p>
            <a:pPr marL="0" indent="0">
              <a:buNone/>
            </a:pPr>
            <a:r>
              <a:rPr lang="en-US" sz="2000"/>
              <a:t>There are a number of steps that can be taken to limit the risk in the mail-in voting process.</a:t>
            </a:r>
          </a:p>
          <a:p>
            <a:pPr marL="502920"/>
            <a:r>
              <a:rPr lang="en-US" sz="1800"/>
              <a:t>Voters should vote before Election Day, reducing the risk of votes arriving late. </a:t>
            </a:r>
          </a:p>
          <a:p>
            <a:pPr marL="502920"/>
            <a:r>
              <a:rPr lang="en-US" sz="1800"/>
              <a:t>Drop boxes in secure locations, like police stations and government offices, should be provided, eliminating the risk of the USPS losing votes. </a:t>
            </a:r>
          </a:p>
          <a:p>
            <a:pPr marL="502920" lvl="1"/>
            <a:r>
              <a:rPr lang="en-US" sz="1800"/>
              <a:t>Mail-in votes should be checked with state and national data bases to ensure no one is voting twice and that dead people or dogs, are not voting. </a:t>
            </a:r>
          </a:p>
          <a:p>
            <a:pPr marL="502920" lvl="1"/>
            <a:r>
              <a:rPr lang="en-US" sz="1800"/>
              <a:t>Mail-in voters should not have the opportunity to change their mind and vote in person. This adds to the level of confusion and mistrust.</a:t>
            </a:r>
          </a:p>
          <a:p>
            <a:pPr marL="502920" lvl="1"/>
            <a:r>
              <a:rPr lang="en-US" sz="1800"/>
              <a:t>Voters should be given the opportunity to “cure” any rejected mail-in vote. </a:t>
            </a:r>
          </a:p>
          <a:p>
            <a:pPr marL="868680" lvl="2"/>
            <a:r>
              <a:rPr lang="en-US" sz="1800"/>
              <a:t>Only 13 states currently inform voters if their votes have been rejected and allow them to cure. </a:t>
            </a:r>
          </a:p>
          <a:p>
            <a:pPr marL="274320" lvl="2" indent="0">
              <a:buNone/>
            </a:pPr>
            <a:r>
              <a:rPr lang="en-US" sz="1800"/>
              <a:t> </a:t>
            </a:r>
            <a:endParaRPr lang="en-US" sz="1800" dirty="0"/>
          </a:p>
        </p:txBody>
      </p:sp>
      <p:sp>
        <p:nvSpPr>
          <p:cNvPr id="4" name="Slide Number Placeholder 3">
            <a:extLst>
              <a:ext uri="{FF2B5EF4-FFF2-40B4-BE49-F238E27FC236}">
                <a16:creationId xmlns:a16="http://schemas.microsoft.com/office/drawing/2014/main" id="{133E9A76-D6F6-6243-9EB7-B81C70F5F1CC}"/>
              </a:ext>
            </a:extLst>
          </p:cNvPr>
          <p:cNvSpPr>
            <a:spLocks noGrp="1"/>
          </p:cNvSpPr>
          <p:nvPr>
            <p:ph type="sldNum" sz="quarter" idx="12"/>
          </p:nvPr>
        </p:nvSpPr>
        <p:spPr/>
        <p:txBody>
          <a:bodyPr/>
          <a:lstStyle/>
          <a:p>
            <a:fld id="{38E18A3D-EC89-0644-97C4-9A82A5C56AF3}" type="slidenum">
              <a:rPr lang="en-US" smtClean="0"/>
              <a:t>32</a:t>
            </a:fld>
            <a:endParaRPr lang="en-US"/>
          </a:p>
        </p:txBody>
      </p:sp>
      <p:pic>
        <p:nvPicPr>
          <p:cNvPr id="6" name="Picture 5">
            <a:extLst>
              <a:ext uri="{FF2B5EF4-FFF2-40B4-BE49-F238E27FC236}">
                <a16:creationId xmlns:a16="http://schemas.microsoft.com/office/drawing/2014/main" id="{028716A4-AF6F-5D48-9422-9326C733DE5D}"/>
              </a:ext>
            </a:extLst>
          </p:cNvPr>
          <p:cNvPicPr>
            <a:picLocks noChangeAspect="1"/>
          </p:cNvPicPr>
          <p:nvPr/>
        </p:nvPicPr>
        <p:blipFill>
          <a:blip r:embed="rId2"/>
          <a:stretch>
            <a:fillRect/>
          </a:stretch>
        </p:blipFill>
        <p:spPr>
          <a:xfrm>
            <a:off x="-10886" y="-73025"/>
            <a:ext cx="3086100" cy="876300"/>
          </a:xfrm>
          <a:prstGeom prst="rect">
            <a:avLst/>
          </a:prstGeom>
        </p:spPr>
      </p:pic>
    </p:spTree>
    <p:extLst>
      <p:ext uri="{BB962C8B-B14F-4D97-AF65-F5344CB8AC3E}">
        <p14:creationId xmlns:p14="http://schemas.microsoft.com/office/powerpoint/2010/main" val="2147682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EB7-7462-6946-BC60-DF33E8E87BCA}"/>
              </a:ext>
            </a:extLst>
          </p:cNvPr>
          <p:cNvSpPr>
            <a:spLocks noGrp="1"/>
          </p:cNvSpPr>
          <p:nvPr>
            <p:ph type="title"/>
          </p:nvPr>
        </p:nvSpPr>
        <p:spPr/>
        <p:txBody>
          <a:bodyPr>
            <a:normAutofit/>
          </a:bodyPr>
          <a:lstStyle/>
          <a:p>
            <a:pPr marL="571500" indent="-571500" algn="ctr">
              <a:buFont typeface="Wingdings" pitchFamily="2" charset="2"/>
              <a:buChar char="v"/>
            </a:pPr>
            <a:r>
              <a:rPr lang="en-US" sz="3600" dirty="0"/>
              <a:t> </a:t>
            </a:r>
            <a:r>
              <a:rPr lang="en-US" sz="3600" b="1" i="1" dirty="0"/>
              <a:t>Processing &amp; Counting</a:t>
            </a:r>
          </a:p>
        </p:txBody>
      </p:sp>
      <p:sp>
        <p:nvSpPr>
          <p:cNvPr id="3" name="Content Placeholder 2">
            <a:extLst>
              <a:ext uri="{FF2B5EF4-FFF2-40B4-BE49-F238E27FC236}">
                <a16:creationId xmlns:a16="http://schemas.microsoft.com/office/drawing/2014/main" id="{4144DC4A-E731-9949-9012-EBEA5144624B}"/>
              </a:ext>
            </a:extLst>
          </p:cNvPr>
          <p:cNvSpPr>
            <a:spLocks noGrp="1"/>
          </p:cNvSpPr>
          <p:nvPr>
            <p:ph idx="1"/>
          </p:nvPr>
        </p:nvSpPr>
        <p:spPr/>
        <p:txBody>
          <a:bodyPr>
            <a:normAutofit/>
          </a:bodyPr>
          <a:lstStyle/>
          <a:p>
            <a:r>
              <a:rPr lang="en-US" sz="2000" dirty="0"/>
              <a:t>When states do not start processing and counting until the polls close, or as in N.Y., 7 days after Election Day, reporting is delayed, leading people to believe that something could be wrong with the votes. </a:t>
            </a:r>
          </a:p>
          <a:p>
            <a:pPr marL="502920"/>
            <a:r>
              <a:rPr lang="en-US" sz="1800" dirty="0"/>
              <a:t>”Curing” mail-in votes further delays results. </a:t>
            </a:r>
          </a:p>
          <a:p>
            <a:pPr marL="502920"/>
            <a:r>
              <a:rPr lang="en-US" sz="1800" dirty="0"/>
              <a:t>In the 2020 election, all of the states with disputed results did not start counting until Election Day, and all but one did not start processing before Election Day. </a:t>
            </a:r>
          </a:p>
          <a:p>
            <a:pPr marL="502920"/>
            <a:r>
              <a:rPr lang="en-US" sz="1800" dirty="0"/>
              <a:t>There are only two reasons for waiting until Election Day to begin processing and counting. </a:t>
            </a:r>
          </a:p>
          <a:p>
            <a:pPr marL="868680" lvl="1"/>
            <a:r>
              <a:rPr lang="en-US" sz="1800" dirty="0"/>
              <a:t>Concern that vote totals will be prematurely released, impacting the election. </a:t>
            </a:r>
          </a:p>
          <a:p>
            <a:pPr marL="868680" lvl="1"/>
            <a:r>
              <a:rPr lang="en-US" sz="1800" dirty="0"/>
              <a:t>Providing people who have voted by mail the chance to change their vote in person. </a:t>
            </a:r>
          </a:p>
          <a:p>
            <a:pPr marL="457200" lvl="1" indent="0">
              <a:buNone/>
            </a:pPr>
            <a:endParaRPr lang="en-US" sz="1400" dirty="0"/>
          </a:p>
          <a:p>
            <a:pPr marL="0" indent="0">
              <a:buNone/>
            </a:pPr>
            <a:r>
              <a:rPr lang="en-US" sz="1800" dirty="0"/>
              <a:t>Since there have been no major early releases of voting results, and since changing votes, at best, creates problems, these issues should not deter states from starting the process. </a:t>
            </a:r>
          </a:p>
        </p:txBody>
      </p:sp>
      <p:sp>
        <p:nvSpPr>
          <p:cNvPr id="4" name="Slide Number Placeholder 3">
            <a:extLst>
              <a:ext uri="{FF2B5EF4-FFF2-40B4-BE49-F238E27FC236}">
                <a16:creationId xmlns:a16="http://schemas.microsoft.com/office/drawing/2014/main" id="{715B82CE-5EAF-C44D-9A1F-2F6DCE50B38D}"/>
              </a:ext>
            </a:extLst>
          </p:cNvPr>
          <p:cNvSpPr>
            <a:spLocks noGrp="1"/>
          </p:cNvSpPr>
          <p:nvPr>
            <p:ph type="sldNum" sz="quarter" idx="12"/>
          </p:nvPr>
        </p:nvSpPr>
        <p:spPr/>
        <p:txBody>
          <a:bodyPr/>
          <a:lstStyle/>
          <a:p>
            <a:fld id="{38E18A3D-EC89-0644-97C4-9A82A5C56AF3}" type="slidenum">
              <a:rPr lang="en-US" smtClean="0"/>
              <a:t>33</a:t>
            </a:fld>
            <a:endParaRPr lang="en-US"/>
          </a:p>
        </p:txBody>
      </p:sp>
      <p:pic>
        <p:nvPicPr>
          <p:cNvPr id="7" name="Picture 6">
            <a:extLst>
              <a:ext uri="{FF2B5EF4-FFF2-40B4-BE49-F238E27FC236}">
                <a16:creationId xmlns:a16="http://schemas.microsoft.com/office/drawing/2014/main" id="{04EFF5E0-72C0-2C46-B3A4-0ED5A9D87F3D}"/>
              </a:ext>
            </a:extLst>
          </p:cNvPr>
          <p:cNvPicPr>
            <a:picLocks noChangeAspect="1"/>
          </p:cNvPicPr>
          <p:nvPr/>
        </p:nvPicPr>
        <p:blipFill>
          <a:blip r:embed="rId2"/>
          <a:stretch>
            <a:fillRect/>
          </a:stretch>
        </p:blipFill>
        <p:spPr>
          <a:xfrm>
            <a:off x="0" y="0"/>
            <a:ext cx="3086100" cy="876300"/>
          </a:xfrm>
          <a:prstGeom prst="rect">
            <a:avLst/>
          </a:prstGeom>
        </p:spPr>
      </p:pic>
    </p:spTree>
    <p:extLst>
      <p:ext uri="{BB962C8B-B14F-4D97-AF65-F5344CB8AC3E}">
        <p14:creationId xmlns:p14="http://schemas.microsoft.com/office/powerpoint/2010/main" val="3367651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5186-D740-5949-A750-7E609A3E356F}"/>
              </a:ext>
            </a:extLst>
          </p:cNvPr>
          <p:cNvSpPr>
            <a:spLocks noGrp="1"/>
          </p:cNvSpPr>
          <p:nvPr>
            <p:ph type="title"/>
          </p:nvPr>
        </p:nvSpPr>
        <p:spPr/>
        <p:txBody>
          <a:bodyPr>
            <a:normAutofit/>
          </a:bodyPr>
          <a:lstStyle/>
          <a:p>
            <a:pPr algn="ctr"/>
            <a:r>
              <a:rPr lang="en-US" sz="3600" b="1" i="1" dirty="0"/>
              <a:t>Two Processing and Counting Recommendations</a:t>
            </a:r>
          </a:p>
        </p:txBody>
      </p:sp>
      <p:sp>
        <p:nvSpPr>
          <p:cNvPr id="3" name="Content Placeholder 2">
            <a:extLst>
              <a:ext uri="{FF2B5EF4-FFF2-40B4-BE49-F238E27FC236}">
                <a16:creationId xmlns:a16="http://schemas.microsoft.com/office/drawing/2014/main" id="{3F33CB89-B804-BF4D-B43D-3DACAED92DA7}"/>
              </a:ext>
            </a:extLst>
          </p:cNvPr>
          <p:cNvSpPr>
            <a:spLocks noGrp="1"/>
          </p:cNvSpPr>
          <p:nvPr>
            <p:ph idx="1"/>
          </p:nvPr>
        </p:nvSpPr>
        <p:spPr>
          <a:xfrm>
            <a:off x="838200" y="1825625"/>
            <a:ext cx="10828284" cy="4351338"/>
          </a:xfrm>
        </p:spPr>
        <p:txBody>
          <a:bodyPr>
            <a:normAutofit/>
          </a:bodyPr>
          <a:lstStyle/>
          <a:p>
            <a:pPr marL="0" indent="0">
              <a:buNone/>
            </a:pPr>
            <a:r>
              <a:rPr lang="en-US" sz="1800" b="1" dirty="0"/>
              <a:t>Processing and counting should start when ballots arrive. </a:t>
            </a:r>
            <a:endParaRPr lang="en-US" sz="1800" dirty="0"/>
          </a:p>
          <a:p>
            <a:pPr marL="685800"/>
            <a:r>
              <a:rPr lang="en-US" sz="1800" dirty="0"/>
              <a:t>By processing and counting when ballots arrive, states will be able to issue results in a timely manner, which will increase the level of confidence citizens have in the election. </a:t>
            </a:r>
          </a:p>
          <a:p>
            <a:pPr marL="0" indent="0">
              <a:buNone/>
            </a:pPr>
            <a:endParaRPr lang="en-US" sz="1800" b="1" dirty="0"/>
          </a:p>
          <a:p>
            <a:pPr marL="0" indent="0">
              <a:buNone/>
            </a:pPr>
            <a:r>
              <a:rPr lang="en-US" sz="1800" b="1" dirty="0"/>
              <a:t>Allow overseas and military voters to vote online.</a:t>
            </a:r>
          </a:p>
          <a:p>
            <a:pPr marL="685800"/>
            <a:r>
              <a:rPr lang="en-US" sz="1800" dirty="0"/>
              <a:t>In 2018, 743,342 voters were living overseas. 42% of these were U.S. military.  </a:t>
            </a:r>
          </a:p>
          <a:p>
            <a:pPr marL="685800">
              <a:lnSpc>
                <a:spcPct val="110000"/>
              </a:lnSpc>
              <a:spcBef>
                <a:spcPts val="0"/>
              </a:spcBef>
            </a:pPr>
            <a:r>
              <a:rPr lang="en-US" sz="1800" dirty="0"/>
              <a:t>All of these voters must vote by mail and require additional time. Their votes are often the last to arrive. </a:t>
            </a:r>
          </a:p>
          <a:p>
            <a:pPr lvl="1">
              <a:lnSpc>
                <a:spcPct val="110000"/>
              </a:lnSpc>
              <a:spcBef>
                <a:spcPts val="0"/>
              </a:spcBef>
            </a:pPr>
            <a:r>
              <a:rPr lang="en-US" sz="1800" dirty="0"/>
              <a:t>If there are close elections, overseas votes can delay the final results and lead to further disputes. </a:t>
            </a:r>
          </a:p>
          <a:p>
            <a:pPr lvl="1">
              <a:lnSpc>
                <a:spcPct val="110000"/>
              </a:lnSpc>
              <a:spcBef>
                <a:spcPts val="0"/>
              </a:spcBef>
            </a:pPr>
            <a:r>
              <a:rPr lang="en-US" sz="1800" dirty="0"/>
              <a:t>To avoid these problems, this small number of overseas voters should be allowed to vote online. </a:t>
            </a:r>
          </a:p>
          <a:p>
            <a:endParaRPr lang="en-US" sz="1800" dirty="0"/>
          </a:p>
          <a:p>
            <a:pPr marL="0" indent="0">
              <a:buNone/>
            </a:pPr>
            <a:endParaRPr lang="en-US" sz="1800" dirty="0"/>
          </a:p>
          <a:p>
            <a:endParaRPr lang="en-US" sz="1800" dirty="0"/>
          </a:p>
        </p:txBody>
      </p:sp>
      <p:sp>
        <p:nvSpPr>
          <p:cNvPr id="4" name="Slide Number Placeholder 3">
            <a:extLst>
              <a:ext uri="{FF2B5EF4-FFF2-40B4-BE49-F238E27FC236}">
                <a16:creationId xmlns:a16="http://schemas.microsoft.com/office/drawing/2014/main" id="{57875703-A930-7740-B797-FD292F14FB00}"/>
              </a:ext>
            </a:extLst>
          </p:cNvPr>
          <p:cNvSpPr>
            <a:spLocks noGrp="1"/>
          </p:cNvSpPr>
          <p:nvPr>
            <p:ph type="sldNum" sz="quarter" idx="12"/>
          </p:nvPr>
        </p:nvSpPr>
        <p:spPr/>
        <p:txBody>
          <a:bodyPr/>
          <a:lstStyle/>
          <a:p>
            <a:fld id="{38E18A3D-EC89-0644-97C4-9A82A5C56AF3}" type="slidenum">
              <a:rPr lang="en-US" smtClean="0"/>
              <a:t>34</a:t>
            </a:fld>
            <a:endParaRPr lang="en-US"/>
          </a:p>
        </p:txBody>
      </p:sp>
      <p:pic>
        <p:nvPicPr>
          <p:cNvPr id="6" name="Picture 5">
            <a:extLst>
              <a:ext uri="{FF2B5EF4-FFF2-40B4-BE49-F238E27FC236}">
                <a16:creationId xmlns:a16="http://schemas.microsoft.com/office/drawing/2014/main" id="{C3E7DDD6-D3B7-0D44-845E-2CD3DCA5D7B1}"/>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2058552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9FDC-2A76-DC4A-A958-B49A26DF8173}"/>
              </a:ext>
            </a:extLst>
          </p:cNvPr>
          <p:cNvSpPr>
            <a:spLocks noGrp="1"/>
          </p:cNvSpPr>
          <p:nvPr>
            <p:ph type="title"/>
          </p:nvPr>
        </p:nvSpPr>
        <p:spPr/>
        <p:txBody>
          <a:bodyPr>
            <a:normAutofit/>
          </a:bodyPr>
          <a:lstStyle/>
          <a:p>
            <a:pPr marL="571500" indent="-571500" algn="ctr">
              <a:buFont typeface="Wingdings" pitchFamily="2" charset="2"/>
              <a:buChar char="v"/>
            </a:pPr>
            <a:r>
              <a:rPr lang="en-US" sz="3600" b="1" i="1" dirty="0"/>
              <a:t> Reporting </a:t>
            </a:r>
          </a:p>
        </p:txBody>
      </p:sp>
      <p:sp>
        <p:nvSpPr>
          <p:cNvPr id="3" name="Content Placeholder 2">
            <a:extLst>
              <a:ext uri="{FF2B5EF4-FFF2-40B4-BE49-F238E27FC236}">
                <a16:creationId xmlns:a16="http://schemas.microsoft.com/office/drawing/2014/main" id="{8FAB6787-4D75-1844-8687-1C53F254A3A6}"/>
              </a:ext>
            </a:extLst>
          </p:cNvPr>
          <p:cNvSpPr>
            <a:spLocks noGrp="1"/>
          </p:cNvSpPr>
          <p:nvPr>
            <p:ph idx="1"/>
          </p:nvPr>
        </p:nvSpPr>
        <p:spPr>
          <a:xfrm>
            <a:off x="838199" y="1450428"/>
            <a:ext cx="10905139" cy="4726535"/>
          </a:xfrm>
        </p:spPr>
        <p:txBody>
          <a:bodyPr>
            <a:normAutofit/>
          </a:bodyPr>
          <a:lstStyle/>
          <a:p>
            <a:pPr marL="0" indent="0">
              <a:buNone/>
            </a:pPr>
            <a:r>
              <a:rPr lang="en-US" sz="2000" b="1" dirty="0"/>
              <a:t>The biggest problem with the election came from the way that states reported their votes. </a:t>
            </a:r>
          </a:p>
          <a:p>
            <a:pPr marL="411480"/>
            <a:r>
              <a:rPr lang="en-US" sz="1800" dirty="0"/>
              <a:t>Many reported in-person votes first and then mail-in votes. For in-person votes, most states reported rural counties before large cities. Thus, much of the early reported votes went to Trump. </a:t>
            </a:r>
          </a:p>
          <a:p>
            <a:pPr marL="411480">
              <a:lnSpc>
                <a:spcPct val="100000"/>
              </a:lnSpc>
              <a:spcBef>
                <a:spcPts val="0"/>
              </a:spcBef>
            </a:pPr>
            <a:r>
              <a:rPr lang="en-US" sz="1800" dirty="0"/>
              <a:t>In Georgia, Pennsylvania, and Michigan, Trump ended Election night with a big lead, only to see it evaporate as cities reported and mail-in votes were counted.</a:t>
            </a:r>
          </a:p>
          <a:p>
            <a:pPr marL="411480">
              <a:lnSpc>
                <a:spcPct val="100000"/>
              </a:lnSpc>
              <a:spcBef>
                <a:spcPts val="0"/>
              </a:spcBef>
            </a:pPr>
            <a:r>
              <a:rPr lang="en-US" sz="1800" dirty="0"/>
              <a:t>Since Trump had proclaimed dead people were voting in cities and mail-in votes would rig the election, his supporters became suspicious as they saw urban and mail-in votes swing states away from Trump. </a:t>
            </a:r>
          </a:p>
          <a:p>
            <a:pPr marL="182880" indent="0">
              <a:lnSpc>
                <a:spcPct val="100000"/>
              </a:lnSpc>
              <a:spcBef>
                <a:spcPts val="0"/>
              </a:spcBef>
              <a:buNone/>
            </a:pPr>
            <a:endParaRPr lang="en-US" sz="1800" dirty="0"/>
          </a:p>
        </p:txBody>
      </p:sp>
      <p:pic>
        <p:nvPicPr>
          <p:cNvPr id="4" name="Picture 14" descr="Chart, bar chart, box and whisker chart&#10;&#10;Description automatically generated">
            <a:extLst>
              <a:ext uri="{FF2B5EF4-FFF2-40B4-BE49-F238E27FC236}">
                <a16:creationId xmlns:a16="http://schemas.microsoft.com/office/drawing/2014/main" id="{71008912-2C67-5442-BBC1-D9A8DFDDEC4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8613" y="4043363"/>
            <a:ext cx="4000500" cy="26182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Chart&#10;&#10;Description automatically generated">
            <a:extLst>
              <a:ext uri="{FF2B5EF4-FFF2-40B4-BE49-F238E27FC236}">
                <a16:creationId xmlns:a16="http://schemas.microsoft.com/office/drawing/2014/main" id="{49B641AB-E3DD-7E44-8674-0E6C52D5056A}"/>
              </a:ext>
            </a:extLst>
          </p:cNvPr>
          <p:cNvPicPr>
            <a:picLocks noChangeAspect="1"/>
          </p:cNvPicPr>
          <p:nvPr/>
        </p:nvPicPr>
        <p:blipFill>
          <a:blip r:embed="rId4"/>
          <a:stretch>
            <a:fillRect/>
          </a:stretch>
        </p:blipFill>
        <p:spPr>
          <a:xfrm>
            <a:off x="4467837" y="4075118"/>
            <a:ext cx="2718402" cy="2449512"/>
          </a:xfrm>
          <a:prstGeom prst="rect">
            <a:avLst/>
          </a:prstGeom>
        </p:spPr>
      </p:pic>
      <p:pic>
        <p:nvPicPr>
          <p:cNvPr id="6" name="Picture 13" descr="Chart, bar chart, box and whisker chart&#10;&#10;Description automatically generated">
            <a:extLst>
              <a:ext uri="{FF2B5EF4-FFF2-40B4-BE49-F238E27FC236}">
                <a16:creationId xmlns:a16="http://schemas.microsoft.com/office/drawing/2014/main" id="{B8FBD20C-9E27-BE40-A295-22A71197F3C1}"/>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177835" y="4133285"/>
            <a:ext cx="4565504" cy="228600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15266A4-2B86-E547-A954-7D4B38E1452F}"/>
              </a:ext>
            </a:extLst>
          </p:cNvPr>
          <p:cNvSpPr>
            <a:spLocks noGrp="1"/>
          </p:cNvSpPr>
          <p:nvPr>
            <p:ph type="sldNum" sz="quarter" idx="12"/>
          </p:nvPr>
        </p:nvSpPr>
        <p:spPr/>
        <p:txBody>
          <a:bodyPr/>
          <a:lstStyle/>
          <a:p>
            <a:fld id="{38E18A3D-EC89-0644-97C4-9A82A5C56AF3}" type="slidenum">
              <a:rPr lang="en-US" smtClean="0"/>
              <a:t>35</a:t>
            </a:fld>
            <a:endParaRPr lang="en-US"/>
          </a:p>
        </p:txBody>
      </p:sp>
      <p:pic>
        <p:nvPicPr>
          <p:cNvPr id="9" name="Picture 8">
            <a:extLst>
              <a:ext uri="{FF2B5EF4-FFF2-40B4-BE49-F238E27FC236}">
                <a16:creationId xmlns:a16="http://schemas.microsoft.com/office/drawing/2014/main" id="{5AF02775-16FC-4C42-A63C-9E9ECC2E7324}"/>
              </a:ext>
            </a:extLst>
          </p:cNvPr>
          <p:cNvPicPr>
            <a:picLocks noChangeAspect="1"/>
          </p:cNvPicPr>
          <p:nvPr/>
        </p:nvPicPr>
        <p:blipFill>
          <a:blip r:embed="rId7"/>
          <a:stretch>
            <a:fillRect/>
          </a:stretch>
        </p:blipFill>
        <p:spPr>
          <a:xfrm>
            <a:off x="-84365" y="-73025"/>
            <a:ext cx="3086100" cy="876300"/>
          </a:xfrm>
          <a:prstGeom prst="rect">
            <a:avLst/>
          </a:prstGeom>
        </p:spPr>
      </p:pic>
    </p:spTree>
    <p:extLst>
      <p:ext uri="{BB962C8B-B14F-4D97-AF65-F5344CB8AC3E}">
        <p14:creationId xmlns:p14="http://schemas.microsoft.com/office/powerpoint/2010/main" val="3402005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44D5-6AF1-514D-BDC1-A93B24D7D5FB}"/>
              </a:ext>
            </a:extLst>
          </p:cNvPr>
          <p:cNvSpPr>
            <a:spLocks noGrp="1"/>
          </p:cNvSpPr>
          <p:nvPr>
            <p:ph type="title"/>
          </p:nvPr>
        </p:nvSpPr>
        <p:spPr/>
        <p:txBody>
          <a:bodyPr>
            <a:normAutofit/>
          </a:bodyPr>
          <a:lstStyle/>
          <a:p>
            <a:pPr algn="ctr"/>
            <a:r>
              <a:rPr lang="en-US" sz="3600" b="1" i="1" dirty="0"/>
              <a:t>Reporting Recommendation</a:t>
            </a:r>
          </a:p>
        </p:txBody>
      </p:sp>
      <p:sp>
        <p:nvSpPr>
          <p:cNvPr id="3" name="Content Placeholder 2">
            <a:extLst>
              <a:ext uri="{FF2B5EF4-FFF2-40B4-BE49-F238E27FC236}">
                <a16:creationId xmlns:a16="http://schemas.microsoft.com/office/drawing/2014/main" id="{D50C4C48-E4BE-A14F-A257-34E9684B9F58}"/>
              </a:ext>
            </a:extLst>
          </p:cNvPr>
          <p:cNvSpPr>
            <a:spLocks noGrp="1"/>
          </p:cNvSpPr>
          <p:nvPr>
            <p:ph idx="1"/>
          </p:nvPr>
        </p:nvSpPr>
        <p:spPr>
          <a:xfrm>
            <a:off x="838200" y="1613043"/>
            <a:ext cx="10515600" cy="4563920"/>
          </a:xfrm>
        </p:spPr>
        <p:txBody>
          <a:bodyPr>
            <a:normAutofit/>
          </a:bodyPr>
          <a:lstStyle/>
          <a:p>
            <a:pPr marL="0" indent="0">
              <a:buNone/>
            </a:pPr>
            <a:r>
              <a:rPr lang="en-US" sz="2000" dirty="0"/>
              <a:t>Voters will have more trust in the outcomes if states:</a:t>
            </a:r>
          </a:p>
          <a:p>
            <a:r>
              <a:rPr lang="en-US" sz="2000" b="1" dirty="0"/>
              <a:t>Delay reporting to the general public until both urban and rural areas have reported most results to the State Election Commission. </a:t>
            </a:r>
          </a:p>
          <a:p>
            <a:r>
              <a:rPr lang="en-US" sz="2000" dirty="0"/>
              <a:t>In this way, instead of people remaining glued to their TV screens while “experts” decipher the results, voters can see most of the results at one time. </a:t>
            </a:r>
          </a:p>
        </p:txBody>
      </p:sp>
      <p:sp>
        <p:nvSpPr>
          <p:cNvPr id="4" name="Slide Number Placeholder 3">
            <a:extLst>
              <a:ext uri="{FF2B5EF4-FFF2-40B4-BE49-F238E27FC236}">
                <a16:creationId xmlns:a16="http://schemas.microsoft.com/office/drawing/2014/main" id="{134230C0-37D7-ED4E-BEDD-279644824CB9}"/>
              </a:ext>
            </a:extLst>
          </p:cNvPr>
          <p:cNvSpPr>
            <a:spLocks noGrp="1"/>
          </p:cNvSpPr>
          <p:nvPr>
            <p:ph type="sldNum" sz="quarter" idx="12"/>
          </p:nvPr>
        </p:nvSpPr>
        <p:spPr/>
        <p:txBody>
          <a:bodyPr/>
          <a:lstStyle/>
          <a:p>
            <a:fld id="{38E18A3D-EC89-0644-97C4-9A82A5C56AF3}" type="slidenum">
              <a:rPr lang="en-US" smtClean="0"/>
              <a:t>36</a:t>
            </a:fld>
            <a:endParaRPr lang="en-US"/>
          </a:p>
        </p:txBody>
      </p:sp>
      <p:pic>
        <p:nvPicPr>
          <p:cNvPr id="6" name="Picture 5">
            <a:extLst>
              <a:ext uri="{FF2B5EF4-FFF2-40B4-BE49-F238E27FC236}">
                <a16:creationId xmlns:a16="http://schemas.microsoft.com/office/drawing/2014/main" id="{1ABB6A36-571A-1746-8569-C9F6ECE45FF8}"/>
              </a:ext>
            </a:extLst>
          </p:cNvPr>
          <p:cNvPicPr>
            <a:picLocks noChangeAspect="1"/>
          </p:cNvPicPr>
          <p:nvPr/>
        </p:nvPicPr>
        <p:blipFill>
          <a:blip r:embed="rId2"/>
          <a:stretch>
            <a:fillRect/>
          </a:stretch>
        </p:blipFill>
        <p:spPr>
          <a:xfrm>
            <a:off x="0" y="-73025"/>
            <a:ext cx="3086100" cy="876300"/>
          </a:xfrm>
          <a:prstGeom prst="rect">
            <a:avLst/>
          </a:prstGeom>
        </p:spPr>
      </p:pic>
    </p:spTree>
    <p:extLst>
      <p:ext uri="{BB962C8B-B14F-4D97-AF65-F5344CB8AC3E}">
        <p14:creationId xmlns:p14="http://schemas.microsoft.com/office/powerpoint/2010/main" val="3309077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EAED-E31F-BE4C-99EC-D1A0F2919BDF}"/>
              </a:ext>
            </a:extLst>
          </p:cNvPr>
          <p:cNvSpPr>
            <a:spLocks noGrp="1"/>
          </p:cNvSpPr>
          <p:nvPr>
            <p:ph type="title"/>
          </p:nvPr>
        </p:nvSpPr>
        <p:spPr/>
        <p:txBody>
          <a:bodyPr>
            <a:normAutofit/>
          </a:bodyPr>
          <a:lstStyle/>
          <a:p>
            <a:pPr marL="571500" indent="-571500" algn="ctr">
              <a:buFont typeface="Wingdings" pitchFamily="2" charset="2"/>
              <a:buChar char="v"/>
            </a:pPr>
            <a:r>
              <a:rPr lang="en-US" sz="3600" b="1" i="1" dirty="0"/>
              <a:t>Post Election Audits</a:t>
            </a:r>
          </a:p>
        </p:txBody>
      </p:sp>
      <p:sp>
        <p:nvSpPr>
          <p:cNvPr id="3" name="Content Placeholder 2">
            <a:extLst>
              <a:ext uri="{FF2B5EF4-FFF2-40B4-BE49-F238E27FC236}">
                <a16:creationId xmlns:a16="http://schemas.microsoft.com/office/drawing/2014/main" id="{BC984D78-700B-BB48-95C6-53E0EC087FDA}"/>
              </a:ext>
            </a:extLst>
          </p:cNvPr>
          <p:cNvSpPr>
            <a:spLocks noGrp="1"/>
          </p:cNvSpPr>
          <p:nvPr>
            <p:ph idx="1"/>
          </p:nvPr>
        </p:nvSpPr>
        <p:spPr>
          <a:xfrm>
            <a:off x="262759" y="1576552"/>
            <a:ext cx="8316162" cy="5002924"/>
          </a:xfrm>
        </p:spPr>
        <p:txBody>
          <a:bodyPr>
            <a:normAutofit lnSpcReduction="10000"/>
          </a:bodyPr>
          <a:lstStyle/>
          <a:p>
            <a:pPr marL="0" indent="0">
              <a:buNone/>
            </a:pPr>
            <a:r>
              <a:rPr lang="en-US" sz="2000" dirty="0"/>
              <a:t>An audit is not a recount. It is a review of the election system</a:t>
            </a:r>
            <a:r>
              <a:rPr lang="en-US" sz="1800" dirty="0"/>
              <a:t>. </a:t>
            </a:r>
          </a:p>
          <a:p>
            <a:r>
              <a:rPr lang="en-US" sz="1800" dirty="0"/>
              <a:t>As with a corporate audit, Its purpose is to identify areas of weakness so they can be improved. </a:t>
            </a:r>
          </a:p>
          <a:p>
            <a:pPr marL="0" indent="0">
              <a:buNone/>
            </a:pPr>
            <a:r>
              <a:rPr lang="en-US" sz="1800" dirty="0"/>
              <a:t>According to Verified Voting,* 24 states have inadequate audit procedures, and 14 states have audit procedures that need improvement. Only 1 state rated excellent. </a:t>
            </a:r>
          </a:p>
          <a:p>
            <a:pPr marL="0" indent="0">
              <a:buNone/>
            </a:pPr>
            <a:r>
              <a:rPr lang="en-US" sz="1800" dirty="0"/>
              <a:t>The benefits of an audit are: </a:t>
            </a:r>
          </a:p>
          <a:p>
            <a:pPr marL="502920">
              <a:lnSpc>
                <a:spcPct val="110000"/>
              </a:lnSpc>
              <a:spcBef>
                <a:spcPts val="0"/>
              </a:spcBef>
            </a:pPr>
            <a:r>
              <a:rPr lang="en-US" sz="1800" dirty="0"/>
              <a:t>Revealing when recounts are necessary to verify election outcomes.</a:t>
            </a:r>
          </a:p>
          <a:p>
            <a:pPr marL="502920">
              <a:lnSpc>
                <a:spcPct val="110000"/>
              </a:lnSpc>
              <a:spcBef>
                <a:spcPts val="0"/>
              </a:spcBef>
            </a:pPr>
            <a:r>
              <a:rPr lang="en-US" sz="1800" dirty="0"/>
              <a:t>Finding error whether accidental or intentional.</a:t>
            </a:r>
          </a:p>
          <a:p>
            <a:pPr marL="502920">
              <a:lnSpc>
                <a:spcPct val="110000"/>
              </a:lnSpc>
              <a:spcBef>
                <a:spcPts val="0"/>
              </a:spcBef>
            </a:pPr>
            <a:r>
              <a:rPr lang="en-US" sz="1800" dirty="0"/>
              <a:t>Deterring fraud</a:t>
            </a:r>
          </a:p>
          <a:p>
            <a:pPr marL="502920">
              <a:lnSpc>
                <a:spcPct val="110000"/>
              </a:lnSpc>
              <a:spcBef>
                <a:spcPts val="0"/>
              </a:spcBef>
            </a:pPr>
            <a:r>
              <a:rPr lang="en-US" sz="1800" dirty="0"/>
              <a:t>Providing for continuous improvement in the conduct of elections.</a:t>
            </a:r>
          </a:p>
          <a:p>
            <a:pPr marL="502920">
              <a:lnSpc>
                <a:spcPct val="110000"/>
              </a:lnSpc>
              <a:spcBef>
                <a:spcPts val="0"/>
              </a:spcBef>
            </a:pPr>
            <a:r>
              <a:rPr lang="en-US" sz="1800" dirty="0"/>
              <a:t>Promoting public confidence in elections </a:t>
            </a:r>
          </a:p>
          <a:p>
            <a:pPr marL="0" indent="0">
              <a:buNone/>
            </a:pPr>
            <a:r>
              <a:rPr lang="en-US" sz="2000" b="1" dirty="0"/>
              <a:t>RECOMMENDATION</a:t>
            </a:r>
          </a:p>
          <a:p>
            <a:pPr marL="0" indent="0">
              <a:buNone/>
            </a:pPr>
            <a:r>
              <a:rPr lang="en-US" sz="1800" dirty="0"/>
              <a:t>To promote greater confidence in elections, </a:t>
            </a:r>
          </a:p>
          <a:p>
            <a:pPr marL="502920"/>
            <a:r>
              <a:rPr lang="en-US" sz="2000" b="1" dirty="0"/>
              <a:t>All states should improve their post election audits.</a:t>
            </a:r>
          </a:p>
          <a:p>
            <a:pPr marL="502920"/>
            <a:r>
              <a:rPr lang="en-US" sz="2000" b="1" dirty="0"/>
              <a:t>Congress should publish a review of post-election audits for all citizens.  </a:t>
            </a:r>
          </a:p>
        </p:txBody>
      </p:sp>
      <p:pic>
        <p:nvPicPr>
          <p:cNvPr id="4" name="Picture 3" descr="page1image3452661344">
            <a:extLst>
              <a:ext uri="{FF2B5EF4-FFF2-40B4-BE49-F238E27FC236}">
                <a16:creationId xmlns:a16="http://schemas.microsoft.com/office/drawing/2014/main" id="{FE988020-2CB0-DE44-8291-12338E39D9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78921" y="2133009"/>
            <a:ext cx="3613079" cy="279970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C1E08FE-7761-1D47-8821-44EA6B1A0837}"/>
              </a:ext>
            </a:extLst>
          </p:cNvPr>
          <p:cNvSpPr>
            <a:spLocks noGrp="1"/>
          </p:cNvSpPr>
          <p:nvPr>
            <p:ph type="sldNum" sz="quarter" idx="12"/>
          </p:nvPr>
        </p:nvSpPr>
        <p:spPr/>
        <p:txBody>
          <a:bodyPr/>
          <a:lstStyle/>
          <a:p>
            <a:fld id="{38E18A3D-EC89-0644-97C4-9A82A5C56AF3}" type="slidenum">
              <a:rPr lang="en-US" smtClean="0"/>
              <a:t>37</a:t>
            </a:fld>
            <a:endParaRPr lang="en-US"/>
          </a:p>
        </p:txBody>
      </p:sp>
      <p:sp>
        <p:nvSpPr>
          <p:cNvPr id="7" name="TextBox 6">
            <a:extLst>
              <a:ext uri="{FF2B5EF4-FFF2-40B4-BE49-F238E27FC236}">
                <a16:creationId xmlns:a16="http://schemas.microsoft.com/office/drawing/2014/main" id="{8A8742D8-7FF6-854D-99B3-DC28650D136A}"/>
              </a:ext>
            </a:extLst>
          </p:cNvPr>
          <p:cNvSpPr txBox="1"/>
          <p:nvPr/>
        </p:nvSpPr>
        <p:spPr>
          <a:xfrm>
            <a:off x="522514" y="6492875"/>
            <a:ext cx="4883068" cy="646331"/>
          </a:xfrm>
          <a:prstGeom prst="rect">
            <a:avLst/>
          </a:prstGeom>
          <a:noFill/>
        </p:spPr>
        <p:txBody>
          <a:bodyPr wrap="none" rtlCol="0">
            <a:spAutoFit/>
          </a:bodyPr>
          <a:lstStyle/>
          <a:p>
            <a:r>
              <a:rPr lang="en-US" b="1" dirty="0"/>
              <a:t>*</a:t>
            </a:r>
            <a:r>
              <a:rPr lang="en-US" sz="1000" b="1" dirty="0"/>
              <a:t>Verified Voting </a:t>
            </a:r>
            <a:r>
              <a:rPr lang="en-US" sz="1000" dirty="0"/>
              <a:t>safeguarding elections in the digital age https://</a:t>
            </a:r>
            <a:r>
              <a:rPr lang="en-US" sz="1000" dirty="0" err="1"/>
              <a:t>www.verifiedvoting.org</a:t>
            </a:r>
            <a:r>
              <a:rPr lang="en-US" sz="1000" dirty="0"/>
              <a:t> </a:t>
            </a:r>
          </a:p>
          <a:p>
            <a:endParaRPr lang="en-US" dirty="0"/>
          </a:p>
        </p:txBody>
      </p:sp>
      <p:pic>
        <p:nvPicPr>
          <p:cNvPr id="8" name="Picture 7">
            <a:extLst>
              <a:ext uri="{FF2B5EF4-FFF2-40B4-BE49-F238E27FC236}">
                <a16:creationId xmlns:a16="http://schemas.microsoft.com/office/drawing/2014/main" id="{3C68677D-57CA-B74B-90D7-8B3367BFA461}"/>
              </a:ext>
            </a:extLst>
          </p:cNvPr>
          <p:cNvPicPr>
            <a:picLocks noChangeAspect="1"/>
          </p:cNvPicPr>
          <p:nvPr/>
        </p:nvPicPr>
        <p:blipFill>
          <a:blip r:embed="rId4"/>
          <a:stretch>
            <a:fillRect/>
          </a:stretch>
        </p:blipFill>
        <p:spPr>
          <a:xfrm>
            <a:off x="0" y="-77196"/>
            <a:ext cx="3086100" cy="876300"/>
          </a:xfrm>
          <a:prstGeom prst="rect">
            <a:avLst/>
          </a:prstGeom>
        </p:spPr>
      </p:pic>
    </p:spTree>
    <p:extLst>
      <p:ext uri="{BB962C8B-B14F-4D97-AF65-F5344CB8AC3E}">
        <p14:creationId xmlns:p14="http://schemas.microsoft.com/office/powerpoint/2010/main" val="1563433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7587A-3DF2-EF40-A425-108BEBCBE302}"/>
              </a:ext>
            </a:extLst>
          </p:cNvPr>
          <p:cNvSpPr>
            <a:spLocks noGrp="1"/>
          </p:cNvSpPr>
          <p:nvPr>
            <p:ph type="title"/>
          </p:nvPr>
        </p:nvSpPr>
        <p:spPr>
          <a:xfrm>
            <a:off x="838200" y="814388"/>
            <a:ext cx="10515600" cy="876300"/>
          </a:xfrm>
        </p:spPr>
        <p:txBody>
          <a:bodyPr>
            <a:normAutofit/>
          </a:bodyPr>
          <a:lstStyle/>
          <a:p>
            <a:pPr marL="571500" indent="-571500" algn="ctr">
              <a:buFont typeface="Wingdings" pitchFamily="2" charset="2"/>
              <a:buChar char="v"/>
            </a:pPr>
            <a:r>
              <a:rPr lang="en-US" sz="3200" b="1" i="1" dirty="0"/>
              <a:t>Federal Election Commission</a:t>
            </a:r>
          </a:p>
        </p:txBody>
      </p:sp>
      <p:sp>
        <p:nvSpPr>
          <p:cNvPr id="3" name="Content Placeholder 2">
            <a:extLst>
              <a:ext uri="{FF2B5EF4-FFF2-40B4-BE49-F238E27FC236}">
                <a16:creationId xmlns:a16="http://schemas.microsoft.com/office/drawing/2014/main" id="{397FCAAD-AF97-0642-B0B1-2E4288EA4904}"/>
              </a:ext>
            </a:extLst>
          </p:cNvPr>
          <p:cNvSpPr>
            <a:spLocks noGrp="1"/>
          </p:cNvSpPr>
          <p:nvPr>
            <p:ph idx="1"/>
          </p:nvPr>
        </p:nvSpPr>
        <p:spPr/>
        <p:txBody>
          <a:bodyPr>
            <a:normAutofit/>
          </a:bodyPr>
          <a:lstStyle/>
          <a:p>
            <a:pPr marL="0" indent="0">
              <a:buNone/>
            </a:pPr>
            <a:r>
              <a:rPr lang="en-US" sz="2000" dirty="0"/>
              <a:t>The </a:t>
            </a:r>
            <a:r>
              <a:rPr lang="en-US" sz="2000" b="1" dirty="0"/>
              <a:t>Federal Election Commission</a:t>
            </a:r>
            <a:r>
              <a:rPr lang="en-US" sz="2000" dirty="0"/>
              <a:t> (FEC) is </a:t>
            </a:r>
          </a:p>
          <a:p>
            <a:pPr marL="411480"/>
            <a:r>
              <a:rPr lang="en-US" sz="1800" dirty="0"/>
              <a:t>an independent regulatory agency created by Congress in 1975 to administer and enforce the Federal Elections Campaign Act, including overseeing campaign funding limits and prohibitions. </a:t>
            </a:r>
          </a:p>
          <a:p>
            <a:pPr marL="411480"/>
            <a:r>
              <a:rPr lang="en-US" sz="1800" dirty="0"/>
              <a:t>It has 6 members, no more than 3 of whom can be from one party. 4 votes are required for any proposal. </a:t>
            </a:r>
          </a:p>
          <a:p>
            <a:pPr marL="411480"/>
            <a:r>
              <a:rPr lang="en-US" sz="1800" dirty="0"/>
              <a:t>The FEC has been </a:t>
            </a:r>
            <a:r>
              <a:rPr lang="en-US" sz="2000" dirty="0"/>
              <a:t>essential in overseeing campaign funding. There is only one problem:</a:t>
            </a:r>
          </a:p>
          <a:p>
            <a:pPr marL="685800"/>
            <a:r>
              <a:rPr lang="en-US" sz="1800" b="1" dirty="0"/>
              <a:t>For much of the past 2 years, the FEC has lacked a quorum. It has had only three members, either because the President did not nominate, or the Senate did not approve the nominations. </a:t>
            </a:r>
          </a:p>
          <a:p>
            <a:pPr marL="0" indent="0">
              <a:buNone/>
            </a:pPr>
            <a:r>
              <a:rPr lang="en-US" sz="2000" b="1" dirty="0"/>
              <a:t>What is the point of having an election commission if it can not operate?</a:t>
            </a:r>
          </a:p>
          <a:p>
            <a:pPr marL="0" indent="0">
              <a:buNone/>
            </a:pPr>
            <a:endParaRPr lang="en-US" sz="2000" dirty="0"/>
          </a:p>
          <a:p>
            <a:pPr marL="0" indent="0">
              <a:buNone/>
            </a:pPr>
            <a:r>
              <a:rPr lang="en-US" sz="2000" b="1" dirty="0"/>
              <a:t>The President and Congress should commit themselves to revitalize the  FEC.</a:t>
            </a:r>
          </a:p>
        </p:txBody>
      </p:sp>
      <p:sp>
        <p:nvSpPr>
          <p:cNvPr id="4" name="Slide Number Placeholder 3">
            <a:extLst>
              <a:ext uri="{FF2B5EF4-FFF2-40B4-BE49-F238E27FC236}">
                <a16:creationId xmlns:a16="http://schemas.microsoft.com/office/drawing/2014/main" id="{FFDBEBC0-E4E8-3048-82D1-94F6881F6282}"/>
              </a:ext>
            </a:extLst>
          </p:cNvPr>
          <p:cNvSpPr>
            <a:spLocks noGrp="1"/>
          </p:cNvSpPr>
          <p:nvPr>
            <p:ph type="sldNum" sz="quarter" idx="12"/>
          </p:nvPr>
        </p:nvSpPr>
        <p:spPr/>
        <p:txBody>
          <a:bodyPr/>
          <a:lstStyle/>
          <a:p>
            <a:fld id="{38E18A3D-EC89-0644-97C4-9A82A5C56AF3}" type="slidenum">
              <a:rPr lang="en-US" smtClean="0"/>
              <a:t>38</a:t>
            </a:fld>
            <a:endParaRPr lang="en-US"/>
          </a:p>
        </p:txBody>
      </p:sp>
      <p:pic>
        <p:nvPicPr>
          <p:cNvPr id="5" name="Picture 4">
            <a:extLst>
              <a:ext uri="{FF2B5EF4-FFF2-40B4-BE49-F238E27FC236}">
                <a16:creationId xmlns:a16="http://schemas.microsoft.com/office/drawing/2014/main" id="{66F905CD-A06B-3444-B72A-BD6D60FA46FE}"/>
              </a:ext>
            </a:extLst>
          </p:cNvPr>
          <p:cNvPicPr>
            <a:picLocks noChangeAspect="1"/>
          </p:cNvPicPr>
          <p:nvPr/>
        </p:nvPicPr>
        <p:blipFill>
          <a:blip r:embed="rId2"/>
          <a:stretch>
            <a:fillRect/>
          </a:stretch>
        </p:blipFill>
        <p:spPr>
          <a:xfrm>
            <a:off x="0" y="-77196"/>
            <a:ext cx="3086100" cy="876300"/>
          </a:xfrm>
          <a:prstGeom prst="rect">
            <a:avLst/>
          </a:prstGeom>
        </p:spPr>
      </p:pic>
    </p:spTree>
    <p:extLst>
      <p:ext uri="{BB962C8B-B14F-4D97-AF65-F5344CB8AC3E}">
        <p14:creationId xmlns:p14="http://schemas.microsoft.com/office/powerpoint/2010/main" val="1080483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D31A-F889-1044-B8F2-44C2279A3781}"/>
              </a:ext>
            </a:extLst>
          </p:cNvPr>
          <p:cNvSpPr>
            <a:spLocks noGrp="1"/>
          </p:cNvSpPr>
          <p:nvPr>
            <p:ph type="title"/>
          </p:nvPr>
        </p:nvSpPr>
        <p:spPr/>
        <p:txBody>
          <a:bodyPr>
            <a:normAutofit/>
          </a:bodyPr>
          <a:lstStyle/>
          <a:p>
            <a:pPr algn="ctr"/>
            <a:r>
              <a:rPr lang="en-US" sz="3600" b="1" i="1" dirty="0"/>
              <a:t>Conclusion</a:t>
            </a:r>
          </a:p>
        </p:txBody>
      </p:sp>
      <p:sp>
        <p:nvSpPr>
          <p:cNvPr id="3" name="Content Placeholder 2">
            <a:extLst>
              <a:ext uri="{FF2B5EF4-FFF2-40B4-BE49-F238E27FC236}">
                <a16:creationId xmlns:a16="http://schemas.microsoft.com/office/drawing/2014/main" id="{E8FD9338-9A07-BE44-A92A-83B50359505E}"/>
              </a:ext>
            </a:extLst>
          </p:cNvPr>
          <p:cNvSpPr>
            <a:spLocks noGrp="1"/>
          </p:cNvSpPr>
          <p:nvPr>
            <p:ph idx="1"/>
          </p:nvPr>
        </p:nvSpPr>
        <p:spPr>
          <a:xfrm>
            <a:off x="1121979" y="1783584"/>
            <a:ext cx="10515600" cy="4351338"/>
          </a:xfrm>
        </p:spPr>
        <p:txBody>
          <a:bodyPr>
            <a:normAutofit fontScale="92500" lnSpcReduction="10000"/>
          </a:bodyPr>
          <a:lstStyle/>
          <a:p>
            <a:pPr marL="0" indent="0">
              <a:buNone/>
            </a:pPr>
            <a:r>
              <a:rPr lang="en-US" sz="2200" dirty="0"/>
              <a:t>The U.S. ranks behind most countries in trust in voting and elections. A large percentage of Americans do not believe our elections are “free” and “fair.” To improve the level of trust in elections, we should: </a:t>
            </a:r>
          </a:p>
          <a:p>
            <a:pPr marL="502920">
              <a:buFont typeface="+mj-lt"/>
              <a:buAutoNum type="arabicPeriod"/>
            </a:pPr>
            <a:r>
              <a:rPr lang="en-US" sz="1900" b="1" dirty="0"/>
              <a:t>Improve the registration system by implementing AVR, Online State Registration, a National Voter Registry and voter IDs. </a:t>
            </a:r>
          </a:p>
          <a:p>
            <a:pPr marL="502920">
              <a:buAutoNum type="arabicPeriod" startAt="2"/>
            </a:pPr>
            <a:r>
              <a:rPr lang="en-US" sz="1900" b="1" dirty="0"/>
              <a:t>Modernize voting technology, especially with Electronic Poll Books and paper back-ups.</a:t>
            </a:r>
          </a:p>
          <a:p>
            <a:pPr marL="502920">
              <a:buAutoNum type="arabicPeriod" startAt="2"/>
            </a:pPr>
            <a:r>
              <a:rPr lang="en-US" sz="1900" b="1" dirty="0"/>
              <a:t> Improve mail-in voting systems and provide all voters with the opportunity to “cure” a rejected vote. </a:t>
            </a:r>
          </a:p>
          <a:p>
            <a:pPr marL="502920">
              <a:buAutoNum type="arabicPeriod" startAt="2"/>
            </a:pPr>
            <a:r>
              <a:rPr lang="en-US" sz="1900" b="1" dirty="0"/>
              <a:t>Process and count votes when they arrive so results can be reported in a timely manner. </a:t>
            </a:r>
          </a:p>
          <a:p>
            <a:pPr marL="502920">
              <a:buAutoNum type="arabicPeriod" startAt="2"/>
            </a:pPr>
            <a:r>
              <a:rPr lang="en-US" sz="1900" b="1" dirty="0"/>
              <a:t>Report votes at one-time instead of dribbling piecemeal returns, so voters do not think someone is cheating. </a:t>
            </a:r>
          </a:p>
          <a:p>
            <a:pPr marL="502920">
              <a:buAutoNum type="arabicPeriod" startAt="2"/>
            </a:pPr>
            <a:r>
              <a:rPr lang="en-US" sz="1900" b="1" dirty="0"/>
              <a:t>Provide stronger post election audits to deter mistakes, improve the systems, and generate greater confidence in the results. </a:t>
            </a:r>
          </a:p>
          <a:p>
            <a:pPr marL="0" indent="0">
              <a:buNone/>
            </a:pPr>
            <a:endParaRPr lang="en-US" sz="1900" b="1" dirty="0"/>
          </a:p>
          <a:p>
            <a:pPr marL="0" indent="0">
              <a:buNone/>
            </a:pPr>
            <a:r>
              <a:rPr lang="en-US" sz="1900" b="1" dirty="0"/>
              <a:t>We have to act now if we are going to build confidence before the next election. </a:t>
            </a:r>
            <a:endParaRPr lang="en-US" sz="1400" b="1" dirty="0"/>
          </a:p>
          <a:p>
            <a:pPr marL="342900" indent="-342900">
              <a:buAutoNum type="arabicPeriod" startAt="2"/>
            </a:pPr>
            <a:endParaRPr lang="en-US" sz="1800" b="1" dirty="0"/>
          </a:p>
        </p:txBody>
      </p:sp>
      <p:sp>
        <p:nvSpPr>
          <p:cNvPr id="4" name="Slide Number Placeholder 3">
            <a:extLst>
              <a:ext uri="{FF2B5EF4-FFF2-40B4-BE49-F238E27FC236}">
                <a16:creationId xmlns:a16="http://schemas.microsoft.com/office/drawing/2014/main" id="{C42CDAA1-7A35-2642-A0B7-3371BC356E5B}"/>
              </a:ext>
            </a:extLst>
          </p:cNvPr>
          <p:cNvSpPr>
            <a:spLocks noGrp="1"/>
          </p:cNvSpPr>
          <p:nvPr>
            <p:ph type="sldNum" sz="quarter" idx="12"/>
          </p:nvPr>
        </p:nvSpPr>
        <p:spPr/>
        <p:txBody>
          <a:bodyPr/>
          <a:lstStyle/>
          <a:p>
            <a:fld id="{38E18A3D-EC89-0644-97C4-9A82A5C56AF3}" type="slidenum">
              <a:rPr lang="en-US" smtClean="0"/>
              <a:t>39</a:t>
            </a:fld>
            <a:endParaRPr lang="en-US" dirty="0"/>
          </a:p>
        </p:txBody>
      </p:sp>
      <p:pic>
        <p:nvPicPr>
          <p:cNvPr id="6" name="Picture 5">
            <a:extLst>
              <a:ext uri="{FF2B5EF4-FFF2-40B4-BE49-F238E27FC236}">
                <a16:creationId xmlns:a16="http://schemas.microsoft.com/office/drawing/2014/main" id="{C4A62087-9A06-2243-A657-E9A2DC3F609F}"/>
              </a:ext>
            </a:extLst>
          </p:cNvPr>
          <p:cNvPicPr>
            <a:picLocks noChangeAspect="1"/>
          </p:cNvPicPr>
          <p:nvPr/>
        </p:nvPicPr>
        <p:blipFill>
          <a:blip r:embed="rId2"/>
          <a:stretch>
            <a:fillRect/>
          </a:stretch>
        </p:blipFill>
        <p:spPr>
          <a:xfrm>
            <a:off x="0" y="0"/>
            <a:ext cx="3086100" cy="876300"/>
          </a:xfrm>
          <a:prstGeom prst="rect">
            <a:avLst/>
          </a:prstGeom>
        </p:spPr>
      </p:pic>
      <p:sp>
        <p:nvSpPr>
          <p:cNvPr id="5" name="TextBox 4">
            <a:extLst>
              <a:ext uri="{FF2B5EF4-FFF2-40B4-BE49-F238E27FC236}">
                <a16:creationId xmlns:a16="http://schemas.microsoft.com/office/drawing/2014/main" id="{1A43501A-52B0-9645-914C-3A07F55E0EF3}"/>
              </a:ext>
            </a:extLst>
          </p:cNvPr>
          <p:cNvSpPr txBox="1"/>
          <p:nvPr/>
        </p:nvSpPr>
        <p:spPr>
          <a:xfrm>
            <a:off x="8523890" y="6568966"/>
            <a:ext cx="2385848" cy="276999"/>
          </a:xfrm>
          <a:prstGeom prst="rect">
            <a:avLst/>
          </a:prstGeom>
          <a:noFill/>
        </p:spPr>
        <p:txBody>
          <a:bodyPr wrap="square" rtlCol="0">
            <a:spAutoFit/>
          </a:bodyPr>
          <a:lstStyle/>
          <a:p>
            <a:r>
              <a:rPr lang="en-US" sz="1200" dirty="0"/>
              <a:t>Peter J. Siris, Jan. 27, 2021. </a:t>
            </a:r>
          </a:p>
        </p:txBody>
      </p:sp>
    </p:spTree>
    <p:extLst>
      <p:ext uri="{BB962C8B-B14F-4D97-AF65-F5344CB8AC3E}">
        <p14:creationId xmlns:p14="http://schemas.microsoft.com/office/powerpoint/2010/main" val="1015890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CC4E-602A-0846-963E-A07A37675B77}"/>
              </a:ext>
            </a:extLst>
          </p:cNvPr>
          <p:cNvSpPr>
            <a:spLocks noGrp="1"/>
          </p:cNvSpPr>
          <p:nvPr>
            <p:ph type="title"/>
          </p:nvPr>
        </p:nvSpPr>
        <p:spPr>
          <a:xfrm>
            <a:off x="838200" y="938196"/>
            <a:ext cx="10515600" cy="741606"/>
          </a:xfrm>
        </p:spPr>
        <p:txBody>
          <a:bodyPr>
            <a:normAutofit/>
          </a:bodyPr>
          <a:lstStyle/>
          <a:p>
            <a:pPr algn="ctr"/>
            <a:r>
              <a:rPr lang="en-US" sz="3600" b="1" i="1" dirty="0"/>
              <a:t>Americans Haven’t Trusted Elections for Decades</a:t>
            </a:r>
          </a:p>
        </p:txBody>
      </p:sp>
      <p:pic>
        <p:nvPicPr>
          <p:cNvPr id="8194" name="Picture 2" descr="Line graph. Americans confidence in the honesty of U.S. elections, from 2006 to 2019.">
            <a:extLst>
              <a:ext uri="{FF2B5EF4-FFF2-40B4-BE49-F238E27FC236}">
                <a16:creationId xmlns:a16="http://schemas.microsoft.com/office/drawing/2014/main" id="{220E74B9-B932-504D-9E9F-C9278257B2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2763043"/>
            <a:ext cx="10146323" cy="3520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F56EC2-5220-A648-89B4-F1E5DD889D4F}"/>
              </a:ext>
            </a:extLst>
          </p:cNvPr>
          <p:cNvSpPr txBox="1"/>
          <p:nvPr/>
        </p:nvSpPr>
        <p:spPr>
          <a:xfrm>
            <a:off x="855785" y="2121877"/>
            <a:ext cx="5307222" cy="369332"/>
          </a:xfrm>
          <a:prstGeom prst="rect">
            <a:avLst/>
          </a:prstGeom>
          <a:noFill/>
        </p:spPr>
        <p:txBody>
          <a:bodyPr wrap="none" rtlCol="0">
            <a:spAutoFit/>
          </a:bodyPr>
          <a:lstStyle/>
          <a:p>
            <a:r>
              <a:rPr lang="en-US" dirty="0"/>
              <a:t>Americans haven’t trusted their elections for decades. </a:t>
            </a:r>
          </a:p>
        </p:txBody>
      </p:sp>
      <p:sp>
        <p:nvSpPr>
          <p:cNvPr id="3" name="Slide Number Placeholder 2">
            <a:extLst>
              <a:ext uri="{FF2B5EF4-FFF2-40B4-BE49-F238E27FC236}">
                <a16:creationId xmlns:a16="http://schemas.microsoft.com/office/drawing/2014/main" id="{3BA9D2C5-4472-324B-9606-CA0E9E631081}"/>
              </a:ext>
            </a:extLst>
          </p:cNvPr>
          <p:cNvSpPr>
            <a:spLocks noGrp="1"/>
          </p:cNvSpPr>
          <p:nvPr>
            <p:ph type="sldNum" sz="quarter" idx="12"/>
          </p:nvPr>
        </p:nvSpPr>
        <p:spPr/>
        <p:txBody>
          <a:bodyPr/>
          <a:lstStyle/>
          <a:p>
            <a:fld id="{38E18A3D-EC89-0644-97C4-9A82A5C56AF3}" type="slidenum">
              <a:rPr lang="en-US" smtClean="0"/>
              <a:t>4</a:t>
            </a:fld>
            <a:endParaRPr lang="en-US"/>
          </a:p>
        </p:txBody>
      </p:sp>
      <p:pic>
        <p:nvPicPr>
          <p:cNvPr id="7" name="Picture 6">
            <a:extLst>
              <a:ext uri="{FF2B5EF4-FFF2-40B4-BE49-F238E27FC236}">
                <a16:creationId xmlns:a16="http://schemas.microsoft.com/office/drawing/2014/main" id="{CF7A2D4D-2848-2C4C-8C60-7E1E80EED136}"/>
              </a:ext>
            </a:extLst>
          </p:cNvPr>
          <p:cNvPicPr>
            <a:picLocks noChangeAspect="1"/>
          </p:cNvPicPr>
          <p:nvPr/>
        </p:nvPicPr>
        <p:blipFill>
          <a:blip r:embed="rId3"/>
          <a:stretch>
            <a:fillRect/>
          </a:stretch>
        </p:blipFill>
        <p:spPr>
          <a:xfrm>
            <a:off x="-80712" y="0"/>
            <a:ext cx="3086100" cy="876300"/>
          </a:xfrm>
          <a:prstGeom prst="rect">
            <a:avLst/>
          </a:prstGeom>
        </p:spPr>
      </p:pic>
    </p:spTree>
    <p:extLst>
      <p:ext uri="{BB962C8B-B14F-4D97-AF65-F5344CB8AC3E}">
        <p14:creationId xmlns:p14="http://schemas.microsoft.com/office/powerpoint/2010/main" val="3618628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5">
            <a:extLst>
              <a:ext uri="{FF2B5EF4-FFF2-40B4-BE49-F238E27FC236}">
                <a16:creationId xmlns:a16="http://schemas.microsoft.com/office/drawing/2014/main" id="{F46B55DD-A1EC-4B59-8A19-17AA4D0148BF}"/>
              </a:ext>
            </a:extLst>
          </p:cNvPr>
          <p:cNvSpPr txBox="1">
            <a:spLocks/>
          </p:cNvSpPr>
          <p:nvPr/>
        </p:nvSpPr>
        <p:spPr>
          <a:xfrm>
            <a:off x="3355449" y="5009045"/>
            <a:ext cx="5490003" cy="466166"/>
          </a:xfrm>
          <a:prstGeom prst="rect">
            <a:avLst/>
          </a:prstGeom>
          <a:effectLst>
            <a:glow rad="63500">
              <a:schemeClr val="accent2">
                <a:satMod val="175000"/>
                <a:alpha val="40000"/>
              </a:schemeClr>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err="1">
                <a:solidFill>
                  <a:schemeClr val="tx1"/>
                </a:solidFill>
              </a:rPr>
              <a:t>www.ReformElectionsNow.org</a:t>
            </a:r>
            <a:endParaRPr lang="en-US" sz="2800">
              <a:solidFill>
                <a:schemeClr val="tx1"/>
              </a:solidFill>
            </a:endParaRPr>
          </a:p>
        </p:txBody>
      </p:sp>
      <p:sp>
        <p:nvSpPr>
          <p:cNvPr id="6" name="Subtitle 5">
            <a:extLst>
              <a:ext uri="{FF2B5EF4-FFF2-40B4-BE49-F238E27FC236}">
                <a16:creationId xmlns:a16="http://schemas.microsoft.com/office/drawing/2014/main" id="{6618908F-FE70-4890-803B-1BFF1EA4053B}"/>
              </a:ext>
            </a:extLst>
          </p:cNvPr>
          <p:cNvSpPr>
            <a:spLocks noGrp="1"/>
          </p:cNvSpPr>
          <p:nvPr>
            <p:ph type="subTitle" idx="1"/>
          </p:nvPr>
        </p:nvSpPr>
        <p:spPr>
          <a:xfrm>
            <a:off x="3400179" y="3881088"/>
            <a:ext cx="6494866" cy="2463956"/>
          </a:xfrm>
          <a:effectLst>
            <a:glow rad="63500">
              <a:schemeClr val="accent2">
                <a:satMod val="175000"/>
                <a:alpha val="40000"/>
              </a:schemeClr>
            </a:glow>
          </a:effectLst>
        </p:spPr>
        <p:txBody>
          <a:bodyPr>
            <a:normAutofit/>
          </a:bodyPr>
          <a:lstStyle/>
          <a:p>
            <a:pPr algn="l"/>
            <a:r>
              <a:rPr lang="en-US" dirty="0"/>
              <a:t>To learn more, </a:t>
            </a:r>
            <a:br>
              <a:rPr lang="en-US" dirty="0"/>
            </a:br>
            <a:r>
              <a:rPr lang="en-US" dirty="0"/>
              <a:t>  </a:t>
            </a:r>
            <a:r>
              <a:rPr lang="en-US" sz="2200" b="0" i="1" dirty="0"/>
              <a:t>see details, facts and figures</a:t>
            </a:r>
            <a:br>
              <a:rPr lang="en-US" sz="2200" b="0" i="1" dirty="0"/>
            </a:br>
            <a:r>
              <a:rPr lang="en-US" sz="2200" b="0" i="1" dirty="0"/>
              <a:t>  in white papers presented at</a:t>
            </a:r>
          </a:p>
        </p:txBody>
      </p:sp>
      <p:sp>
        <p:nvSpPr>
          <p:cNvPr id="3" name="Slide Number Placeholder 2">
            <a:extLst>
              <a:ext uri="{FF2B5EF4-FFF2-40B4-BE49-F238E27FC236}">
                <a16:creationId xmlns:a16="http://schemas.microsoft.com/office/drawing/2014/main" id="{6ED17013-041A-5B4B-B312-6552B4A8D130}"/>
              </a:ext>
            </a:extLst>
          </p:cNvPr>
          <p:cNvSpPr>
            <a:spLocks noGrp="1"/>
          </p:cNvSpPr>
          <p:nvPr>
            <p:ph type="sldNum" sz="quarter" idx="12"/>
          </p:nvPr>
        </p:nvSpPr>
        <p:spPr/>
        <p:txBody>
          <a:bodyPr/>
          <a:lstStyle/>
          <a:p>
            <a:fld id="{38E18A3D-EC89-0644-97C4-9A82A5C56AF3}" type="slidenum">
              <a:rPr lang="en-US" smtClean="0"/>
              <a:t>40</a:t>
            </a:fld>
            <a:endParaRPr lang="en-US"/>
          </a:p>
        </p:txBody>
      </p:sp>
      <p:sp>
        <p:nvSpPr>
          <p:cNvPr id="5" name="Title 4">
            <a:extLst>
              <a:ext uri="{FF2B5EF4-FFF2-40B4-BE49-F238E27FC236}">
                <a16:creationId xmlns:a16="http://schemas.microsoft.com/office/drawing/2014/main" id="{F94FA332-D2BF-6E4D-9E20-65FD38BD0D32}"/>
              </a:ext>
            </a:extLst>
          </p:cNvPr>
          <p:cNvSpPr>
            <a:spLocks noGrp="1"/>
          </p:cNvSpPr>
          <p:nvPr>
            <p:ph type="ctrTitle"/>
          </p:nvPr>
        </p:nvSpPr>
        <p:spPr/>
        <p:txBody>
          <a:bodyPr/>
          <a:lstStyle/>
          <a:p>
            <a:endParaRPr lang="en-US" dirty="0"/>
          </a:p>
        </p:txBody>
      </p:sp>
      <p:pic>
        <p:nvPicPr>
          <p:cNvPr id="10" name="Picture 9">
            <a:extLst>
              <a:ext uri="{FF2B5EF4-FFF2-40B4-BE49-F238E27FC236}">
                <a16:creationId xmlns:a16="http://schemas.microsoft.com/office/drawing/2014/main" id="{0D6D78C3-A6E9-6D49-A412-BE240B36835F}"/>
              </a:ext>
            </a:extLst>
          </p:cNvPr>
          <p:cNvPicPr>
            <a:picLocks noChangeAspect="1"/>
          </p:cNvPicPr>
          <p:nvPr/>
        </p:nvPicPr>
        <p:blipFill>
          <a:blip r:embed="rId3"/>
          <a:stretch>
            <a:fillRect/>
          </a:stretch>
        </p:blipFill>
        <p:spPr>
          <a:xfrm>
            <a:off x="402770" y="751238"/>
            <a:ext cx="10178143" cy="2758725"/>
          </a:xfrm>
          <a:prstGeom prst="rect">
            <a:avLst/>
          </a:prstGeom>
        </p:spPr>
      </p:pic>
    </p:spTree>
    <p:extLst>
      <p:ext uri="{BB962C8B-B14F-4D97-AF65-F5344CB8AC3E}">
        <p14:creationId xmlns:p14="http://schemas.microsoft.com/office/powerpoint/2010/main" val="3876203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D40A-50CD-4B47-B90D-E45146349569}"/>
              </a:ext>
            </a:extLst>
          </p:cNvPr>
          <p:cNvSpPr>
            <a:spLocks noGrp="1"/>
          </p:cNvSpPr>
          <p:nvPr>
            <p:ph type="title"/>
          </p:nvPr>
        </p:nvSpPr>
        <p:spPr>
          <a:xfrm>
            <a:off x="838200" y="533400"/>
            <a:ext cx="10515600" cy="975863"/>
          </a:xfrm>
        </p:spPr>
        <p:txBody>
          <a:bodyPr>
            <a:normAutofit/>
          </a:bodyPr>
          <a:lstStyle/>
          <a:p>
            <a:pPr algn="ctr"/>
            <a:r>
              <a:rPr lang="en-US" sz="3600" b="1" i="1" dirty="0"/>
              <a:t>In 2018, Democrats Didn’t Trust Elections</a:t>
            </a:r>
          </a:p>
        </p:txBody>
      </p:sp>
      <p:sp>
        <p:nvSpPr>
          <p:cNvPr id="4" name="Rectangle 2">
            <a:extLst>
              <a:ext uri="{FF2B5EF4-FFF2-40B4-BE49-F238E27FC236}">
                <a16:creationId xmlns:a16="http://schemas.microsoft.com/office/drawing/2014/main" id="{6DD193C6-995B-D445-9C98-31DA47BAA404}"/>
              </a:ext>
            </a:extLst>
          </p:cNvPr>
          <p:cNvSpPr>
            <a:spLocks noChangeArrowheads="1"/>
          </p:cNvSpPr>
          <p:nvPr/>
        </p:nvSpPr>
        <p:spPr bwMode="auto">
          <a:xfrm>
            <a:off x="0" y="0"/>
            <a:ext cx="215704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3073" name="Picture 28" descr="Chart, pie chart&#10;&#10;Description automatically generated">
            <a:extLst>
              <a:ext uri="{FF2B5EF4-FFF2-40B4-BE49-F238E27FC236}">
                <a16:creationId xmlns:a16="http://schemas.microsoft.com/office/drawing/2014/main" id="{505C78EE-78A3-0540-B3F5-487C57AB7F2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56606" y="3266851"/>
            <a:ext cx="5967045" cy="31749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C77A57-7D9B-404B-9B70-529A8421987F}"/>
              </a:ext>
            </a:extLst>
          </p:cNvPr>
          <p:cNvSpPr txBox="1"/>
          <p:nvPr/>
        </p:nvSpPr>
        <p:spPr>
          <a:xfrm>
            <a:off x="586156" y="6318739"/>
            <a:ext cx="3382548" cy="246221"/>
          </a:xfrm>
          <a:prstGeom prst="rect">
            <a:avLst/>
          </a:prstGeom>
          <a:noFill/>
        </p:spPr>
        <p:txBody>
          <a:bodyPr wrap="square" rtlCol="0">
            <a:spAutoFit/>
          </a:bodyPr>
          <a:lstStyle/>
          <a:p>
            <a:r>
              <a:rPr lang="en-US" sz="1000" dirty="0"/>
              <a:t>Source- U. of VA- IPSOS Poll, 2018</a:t>
            </a:r>
          </a:p>
        </p:txBody>
      </p:sp>
      <p:sp>
        <p:nvSpPr>
          <p:cNvPr id="7" name="TextBox 6">
            <a:extLst>
              <a:ext uri="{FF2B5EF4-FFF2-40B4-BE49-F238E27FC236}">
                <a16:creationId xmlns:a16="http://schemas.microsoft.com/office/drawing/2014/main" id="{22C0BC1D-FA38-E648-A50B-27FD53D5AA64}"/>
              </a:ext>
            </a:extLst>
          </p:cNvPr>
          <p:cNvSpPr txBox="1"/>
          <p:nvPr/>
        </p:nvSpPr>
        <p:spPr>
          <a:xfrm>
            <a:off x="838200" y="1752600"/>
            <a:ext cx="9898859" cy="1231106"/>
          </a:xfrm>
          <a:prstGeom prst="rect">
            <a:avLst/>
          </a:prstGeom>
          <a:noFill/>
        </p:spPr>
        <p:txBody>
          <a:bodyPr wrap="square" rtlCol="0">
            <a:spAutoFit/>
          </a:bodyPr>
          <a:lstStyle/>
          <a:p>
            <a:r>
              <a:rPr lang="en-US" sz="2000" b="1" dirty="0"/>
              <a:t>In 2018, the Democrats trusted less than the Republicans. </a:t>
            </a:r>
          </a:p>
          <a:p>
            <a:r>
              <a:rPr lang="en-US" dirty="0"/>
              <a:t>In 2018, the University of Virginia and IPSOS asked people if American elections were “fair” and “open.” </a:t>
            </a:r>
          </a:p>
          <a:p>
            <a:pPr marL="285750" indent="-285750">
              <a:buFont typeface="Arial" panose="020B0604020202020204" pitchFamily="34" charset="0"/>
              <a:buChar char="•"/>
            </a:pPr>
            <a:r>
              <a:rPr lang="en-US" dirty="0"/>
              <a:t>Republicans said elections were fair and open. </a:t>
            </a:r>
          </a:p>
          <a:p>
            <a:pPr marL="285750" indent="-285750">
              <a:buFont typeface="Arial" panose="020B0604020202020204" pitchFamily="34" charset="0"/>
              <a:buChar char="•"/>
            </a:pPr>
            <a:r>
              <a:rPr lang="en-US" dirty="0"/>
              <a:t>Democrats said they were not fair and open. </a:t>
            </a:r>
          </a:p>
        </p:txBody>
      </p:sp>
      <p:sp>
        <p:nvSpPr>
          <p:cNvPr id="3" name="Slide Number Placeholder 2">
            <a:extLst>
              <a:ext uri="{FF2B5EF4-FFF2-40B4-BE49-F238E27FC236}">
                <a16:creationId xmlns:a16="http://schemas.microsoft.com/office/drawing/2014/main" id="{8C6E6EAB-8FCA-424C-997A-579DB59064F2}"/>
              </a:ext>
            </a:extLst>
          </p:cNvPr>
          <p:cNvSpPr>
            <a:spLocks noGrp="1"/>
          </p:cNvSpPr>
          <p:nvPr>
            <p:ph type="sldNum" sz="quarter" idx="12"/>
          </p:nvPr>
        </p:nvSpPr>
        <p:spPr/>
        <p:txBody>
          <a:bodyPr/>
          <a:lstStyle/>
          <a:p>
            <a:fld id="{38E18A3D-EC89-0644-97C4-9A82A5C56AF3}" type="slidenum">
              <a:rPr lang="en-US" smtClean="0"/>
              <a:t>5</a:t>
            </a:fld>
            <a:endParaRPr lang="en-US"/>
          </a:p>
        </p:txBody>
      </p:sp>
      <p:pic>
        <p:nvPicPr>
          <p:cNvPr id="9" name="Picture 8">
            <a:extLst>
              <a:ext uri="{FF2B5EF4-FFF2-40B4-BE49-F238E27FC236}">
                <a16:creationId xmlns:a16="http://schemas.microsoft.com/office/drawing/2014/main" id="{267AC6B4-7795-894D-B7C2-E3B4FFD804EE}"/>
              </a:ext>
            </a:extLst>
          </p:cNvPr>
          <p:cNvPicPr>
            <a:picLocks noChangeAspect="1"/>
          </p:cNvPicPr>
          <p:nvPr/>
        </p:nvPicPr>
        <p:blipFill>
          <a:blip r:embed="rId4"/>
          <a:stretch>
            <a:fillRect/>
          </a:stretch>
        </p:blipFill>
        <p:spPr>
          <a:xfrm>
            <a:off x="0" y="0"/>
            <a:ext cx="3086100" cy="876300"/>
          </a:xfrm>
          <a:prstGeom prst="rect">
            <a:avLst/>
          </a:prstGeom>
        </p:spPr>
      </p:pic>
    </p:spTree>
    <p:extLst>
      <p:ext uri="{BB962C8B-B14F-4D97-AF65-F5344CB8AC3E}">
        <p14:creationId xmlns:p14="http://schemas.microsoft.com/office/powerpoint/2010/main" val="217058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19FC-23F2-EF42-8393-13BAB2E1DBFF}"/>
              </a:ext>
            </a:extLst>
          </p:cNvPr>
          <p:cNvSpPr>
            <a:spLocks noGrp="1"/>
          </p:cNvSpPr>
          <p:nvPr>
            <p:ph type="title"/>
          </p:nvPr>
        </p:nvSpPr>
        <p:spPr>
          <a:xfrm>
            <a:off x="630621" y="977462"/>
            <a:ext cx="10723179" cy="543226"/>
          </a:xfrm>
        </p:spPr>
        <p:txBody>
          <a:bodyPr>
            <a:normAutofit/>
          </a:bodyPr>
          <a:lstStyle/>
          <a:p>
            <a:pPr algn="ctr"/>
            <a:r>
              <a:rPr lang="en-US" sz="3200" b="1" i="1" dirty="0"/>
              <a:t>Now the Republicans Don’t Trust Election Results</a:t>
            </a:r>
          </a:p>
        </p:txBody>
      </p:sp>
      <p:sp>
        <p:nvSpPr>
          <p:cNvPr id="3" name="Content Placeholder 2">
            <a:extLst>
              <a:ext uri="{FF2B5EF4-FFF2-40B4-BE49-F238E27FC236}">
                <a16:creationId xmlns:a16="http://schemas.microsoft.com/office/drawing/2014/main" id="{A2DF6F05-9C8D-534A-AAD9-BE217D887916}"/>
              </a:ext>
            </a:extLst>
          </p:cNvPr>
          <p:cNvSpPr>
            <a:spLocks noGrp="1"/>
          </p:cNvSpPr>
          <p:nvPr>
            <p:ph idx="1"/>
          </p:nvPr>
        </p:nvSpPr>
        <p:spPr>
          <a:xfrm>
            <a:off x="924910" y="1828799"/>
            <a:ext cx="10428890" cy="4348163"/>
          </a:xfrm>
        </p:spPr>
        <p:txBody>
          <a:bodyPr>
            <a:normAutofit/>
          </a:bodyPr>
          <a:lstStyle/>
          <a:p>
            <a:pPr marL="0" indent="0">
              <a:buNone/>
            </a:pPr>
            <a:r>
              <a:rPr lang="en-US" sz="2000" b="1" dirty="0">
                <a:solidFill>
                  <a:srgbClr val="2B2B2B"/>
                </a:solidFill>
                <a:latin typeface="EB Garamond"/>
              </a:rPr>
              <a:t>According to Monmouth University Quoted in FiveThirtyEight, </a:t>
            </a:r>
          </a:p>
          <a:p>
            <a:r>
              <a:rPr lang="en-US" sz="2000" b="1" dirty="0">
                <a:solidFill>
                  <a:srgbClr val="2B2B2B"/>
                </a:solidFill>
                <a:latin typeface="EB Garamond"/>
              </a:rPr>
              <a:t>75% of Republicans think the 2020 election was NOT “free” and “fair.” </a:t>
            </a:r>
          </a:p>
          <a:p>
            <a:pPr marL="0" lvl="1"/>
            <a:endParaRPr lang="en-US" sz="1800" b="1" dirty="0">
              <a:solidFill>
                <a:srgbClr val="2B2B2B"/>
              </a:solidFill>
              <a:latin typeface="EB Garamond"/>
            </a:endParaRPr>
          </a:p>
          <a:p>
            <a:pPr marL="0" lvl="1"/>
            <a:r>
              <a:rPr lang="en-US" sz="1800" b="1" dirty="0">
                <a:solidFill>
                  <a:srgbClr val="2B2B2B"/>
                </a:solidFill>
                <a:latin typeface="EB Garamond"/>
              </a:rPr>
              <a:t>We can not afford to have this high a percentage of voters questioning our elections. </a:t>
            </a:r>
          </a:p>
        </p:txBody>
      </p:sp>
      <p:pic>
        <p:nvPicPr>
          <p:cNvPr id="6" name="Picture 5">
            <a:extLst>
              <a:ext uri="{FF2B5EF4-FFF2-40B4-BE49-F238E27FC236}">
                <a16:creationId xmlns:a16="http://schemas.microsoft.com/office/drawing/2014/main" id="{09A6E560-3273-2F44-AE9C-CB2358D565F4}"/>
              </a:ext>
            </a:extLst>
          </p:cNvPr>
          <p:cNvPicPr>
            <a:picLocks noChangeAspect="1"/>
          </p:cNvPicPr>
          <p:nvPr/>
        </p:nvPicPr>
        <p:blipFill>
          <a:blip r:embed="rId2"/>
          <a:stretch>
            <a:fillRect/>
          </a:stretch>
        </p:blipFill>
        <p:spPr>
          <a:xfrm>
            <a:off x="0" y="0"/>
            <a:ext cx="3086100" cy="876300"/>
          </a:xfrm>
          <a:prstGeom prst="rect">
            <a:avLst/>
          </a:prstGeom>
        </p:spPr>
      </p:pic>
      <p:pic>
        <p:nvPicPr>
          <p:cNvPr id="5" name="Picture 4" descr="Chart, line chart&#10;&#10;Description automatically generated">
            <a:extLst>
              <a:ext uri="{FF2B5EF4-FFF2-40B4-BE49-F238E27FC236}">
                <a16:creationId xmlns:a16="http://schemas.microsoft.com/office/drawing/2014/main" id="{A7EB0AA8-0BF5-8249-996F-1EB614936AD7}"/>
              </a:ext>
            </a:extLst>
          </p:cNvPr>
          <p:cNvPicPr>
            <a:picLocks noChangeAspect="1"/>
          </p:cNvPicPr>
          <p:nvPr/>
        </p:nvPicPr>
        <p:blipFill>
          <a:blip r:embed="rId3"/>
          <a:stretch>
            <a:fillRect/>
          </a:stretch>
        </p:blipFill>
        <p:spPr>
          <a:xfrm>
            <a:off x="4586287" y="3429000"/>
            <a:ext cx="6529387" cy="2628900"/>
          </a:xfrm>
          <a:prstGeom prst="rect">
            <a:avLst/>
          </a:prstGeom>
        </p:spPr>
      </p:pic>
    </p:spTree>
    <p:extLst>
      <p:ext uri="{BB962C8B-B14F-4D97-AF65-F5344CB8AC3E}">
        <p14:creationId xmlns:p14="http://schemas.microsoft.com/office/powerpoint/2010/main" val="164580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A920-2034-AC4F-8CED-B14D312F9FB8}"/>
              </a:ext>
            </a:extLst>
          </p:cNvPr>
          <p:cNvSpPr>
            <a:spLocks noGrp="1"/>
          </p:cNvSpPr>
          <p:nvPr>
            <p:ph type="title"/>
          </p:nvPr>
        </p:nvSpPr>
        <p:spPr>
          <a:xfrm>
            <a:off x="947056" y="1090455"/>
            <a:ext cx="10406743" cy="876300"/>
          </a:xfrm>
        </p:spPr>
        <p:txBody>
          <a:bodyPr>
            <a:noAutofit/>
          </a:bodyPr>
          <a:lstStyle/>
          <a:p>
            <a:pPr algn="ctr"/>
            <a:r>
              <a:rPr lang="en-US" sz="3200" b="1" dirty="0"/>
              <a:t>In 3 of the last 6 Presidential Elections, 60% or less thought the Elections Were ”Free” and “Fair.” </a:t>
            </a:r>
          </a:p>
        </p:txBody>
      </p:sp>
      <p:sp>
        <p:nvSpPr>
          <p:cNvPr id="4" name="Rectangle 2">
            <a:extLst>
              <a:ext uri="{FF2B5EF4-FFF2-40B4-BE49-F238E27FC236}">
                <a16:creationId xmlns:a16="http://schemas.microsoft.com/office/drawing/2014/main" id="{61B97F7A-09B1-0E4C-8BDB-F8B4211E9FBF}"/>
              </a:ext>
            </a:extLst>
          </p:cNvPr>
          <p:cNvSpPr>
            <a:spLocks noChangeArrowheads="1"/>
          </p:cNvSpPr>
          <p:nvPr/>
        </p:nvSpPr>
        <p:spPr bwMode="auto">
          <a:xfrm>
            <a:off x="3337270" y="0"/>
            <a:ext cx="137631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2049" name="Picture 36" descr="Infographic: How Trust In The 2020 Election Compares To Recent Contests | Statista">
            <a:extLst>
              <a:ext uri="{FF2B5EF4-FFF2-40B4-BE49-F238E27FC236}">
                <a16:creationId xmlns:a16="http://schemas.microsoft.com/office/drawing/2014/main" id="{6BA73D5C-FAF8-684B-8F6A-946FC2DF96A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234183" y="2394607"/>
            <a:ext cx="3957817" cy="3533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10C1E8-3EF9-5C4E-9D56-346BA0CFFA12}"/>
              </a:ext>
            </a:extLst>
          </p:cNvPr>
          <p:cNvSpPr txBox="1"/>
          <p:nvPr/>
        </p:nvSpPr>
        <p:spPr>
          <a:xfrm>
            <a:off x="522515" y="2253343"/>
            <a:ext cx="7557406" cy="3816429"/>
          </a:xfrm>
          <a:prstGeom prst="rect">
            <a:avLst/>
          </a:prstGeom>
          <a:noFill/>
        </p:spPr>
        <p:txBody>
          <a:bodyPr wrap="square" rtlCol="0">
            <a:spAutoFit/>
          </a:bodyPr>
          <a:lstStyle/>
          <a:p>
            <a:r>
              <a:rPr lang="en-US" sz="2000" b="1" dirty="0"/>
              <a:t>As bad as 2020 may have seemed, the elections in 2000 and 2016 had even lower levels of trust. </a:t>
            </a:r>
          </a:p>
          <a:p>
            <a:endParaRPr lang="en-US" sz="2000" b="1" dirty="0"/>
          </a:p>
          <a:p>
            <a:pPr marL="0" lvl="2" indent="0">
              <a:buNone/>
            </a:pPr>
            <a:r>
              <a:rPr lang="en-US" b="1" dirty="0"/>
              <a:t>Many Americans Think 3 of the last 6 Presidential Elections Were Stolen. </a:t>
            </a:r>
          </a:p>
          <a:p>
            <a:pPr marL="0" lvl="2" indent="0">
              <a:buNone/>
            </a:pPr>
            <a:endParaRPr lang="en-US" b="1" dirty="0"/>
          </a:p>
          <a:p>
            <a:pPr marL="0" lvl="2" indent="0">
              <a:buNone/>
            </a:pPr>
            <a:endParaRPr lang="en-US" dirty="0"/>
          </a:p>
          <a:p>
            <a:pPr marL="0" lvl="2" indent="0">
              <a:buNone/>
            </a:pPr>
            <a:r>
              <a:rPr lang="en-US" dirty="0"/>
              <a:t>In the next few slides, we are going to look at these 3 Elections. </a:t>
            </a:r>
          </a:p>
          <a:p>
            <a:pPr marL="0" lvl="2" indent="0">
              <a:buNone/>
            </a:pPr>
            <a:endParaRPr lang="en-US" dirty="0"/>
          </a:p>
          <a:p>
            <a:pPr marL="285750" lvl="2" indent="-285750">
              <a:buFont typeface="Arial" panose="020B0604020202020204" pitchFamily="34" charset="0"/>
              <a:buChar char="•"/>
            </a:pPr>
            <a:r>
              <a:rPr lang="en-US" dirty="0"/>
              <a:t>We ask you to suspend your partisanship and look only at the data and decide whether the results were correct. </a:t>
            </a:r>
          </a:p>
          <a:p>
            <a:pPr marL="285750" lvl="2" indent="-285750">
              <a:buFont typeface="Arial" panose="020B0604020202020204" pitchFamily="34" charset="0"/>
              <a:buChar char="•"/>
            </a:pPr>
            <a:endParaRPr lang="en-US" dirty="0"/>
          </a:p>
          <a:p>
            <a:pPr marL="0" lvl="2" indent="0">
              <a:buNone/>
            </a:pPr>
            <a:endParaRPr lang="en-US" dirty="0"/>
          </a:p>
          <a:p>
            <a:endParaRPr lang="en-US" sz="2000" b="1" dirty="0"/>
          </a:p>
        </p:txBody>
      </p:sp>
      <p:sp>
        <p:nvSpPr>
          <p:cNvPr id="3" name="Slide Number Placeholder 2">
            <a:extLst>
              <a:ext uri="{FF2B5EF4-FFF2-40B4-BE49-F238E27FC236}">
                <a16:creationId xmlns:a16="http://schemas.microsoft.com/office/drawing/2014/main" id="{3AA47546-6E72-6F45-BF95-5CF68308E4AF}"/>
              </a:ext>
            </a:extLst>
          </p:cNvPr>
          <p:cNvSpPr>
            <a:spLocks noGrp="1"/>
          </p:cNvSpPr>
          <p:nvPr>
            <p:ph type="sldNum" sz="quarter" idx="12"/>
          </p:nvPr>
        </p:nvSpPr>
        <p:spPr/>
        <p:txBody>
          <a:bodyPr/>
          <a:lstStyle/>
          <a:p>
            <a:fld id="{38E18A3D-EC89-0644-97C4-9A82A5C56AF3}" type="slidenum">
              <a:rPr lang="en-US" smtClean="0"/>
              <a:t>7</a:t>
            </a:fld>
            <a:endParaRPr lang="en-US"/>
          </a:p>
        </p:txBody>
      </p:sp>
      <p:pic>
        <p:nvPicPr>
          <p:cNvPr id="5" name="Picture 4">
            <a:extLst>
              <a:ext uri="{FF2B5EF4-FFF2-40B4-BE49-F238E27FC236}">
                <a16:creationId xmlns:a16="http://schemas.microsoft.com/office/drawing/2014/main" id="{3DB7E454-3DD8-F640-B921-8E54CF7493EE}"/>
              </a:ext>
            </a:extLst>
          </p:cNvPr>
          <p:cNvPicPr>
            <a:picLocks noChangeAspect="1"/>
          </p:cNvPicPr>
          <p:nvPr/>
        </p:nvPicPr>
        <p:blipFill>
          <a:blip r:embed="rId4"/>
          <a:stretch>
            <a:fillRect/>
          </a:stretch>
        </p:blipFill>
        <p:spPr>
          <a:xfrm>
            <a:off x="-80712" y="-29503"/>
            <a:ext cx="3086100" cy="876300"/>
          </a:xfrm>
          <a:prstGeom prst="rect">
            <a:avLst/>
          </a:prstGeom>
        </p:spPr>
      </p:pic>
    </p:spTree>
    <p:extLst>
      <p:ext uri="{BB962C8B-B14F-4D97-AF65-F5344CB8AC3E}">
        <p14:creationId xmlns:p14="http://schemas.microsoft.com/office/powerpoint/2010/main" val="3950668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8620-A031-9247-9D41-1484A634904E}"/>
              </a:ext>
            </a:extLst>
          </p:cNvPr>
          <p:cNvSpPr>
            <a:spLocks noGrp="1"/>
          </p:cNvSpPr>
          <p:nvPr>
            <p:ph type="title"/>
          </p:nvPr>
        </p:nvSpPr>
        <p:spPr>
          <a:xfrm>
            <a:off x="838200" y="365125"/>
            <a:ext cx="10515600" cy="936137"/>
          </a:xfrm>
        </p:spPr>
        <p:txBody>
          <a:bodyPr>
            <a:normAutofit/>
          </a:bodyPr>
          <a:lstStyle/>
          <a:p>
            <a:pPr algn="ctr"/>
            <a:r>
              <a:rPr lang="en-US" sz="3600" b="1" i="1" dirty="0"/>
              <a:t>Bush V. Gore- 2000</a:t>
            </a:r>
          </a:p>
        </p:txBody>
      </p:sp>
      <p:sp>
        <p:nvSpPr>
          <p:cNvPr id="3" name="Content Placeholder 2">
            <a:extLst>
              <a:ext uri="{FF2B5EF4-FFF2-40B4-BE49-F238E27FC236}">
                <a16:creationId xmlns:a16="http://schemas.microsoft.com/office/drawing/2014/main" id="{6B61D268-3DF4-2D47-9C12-743A38BBAFF8}"/>
              </a:ext>
            </a:extLst>
          </p:cNvPr>
          <p:cNvSpPr>
            <a:spLocks noGrp="1"/>
          </p:cNvSpPr>
          <p:nvPr>
            <p:ph idx="1"/>
          </p:nvPr>
        </p:nvSpPr>
        <p:spPr>
          <a:xfrm>
            <a:off x="838200" y="1301262"/>
            <a:ext cx="10515600" cy="4875701"/>
          </a:xfrm>
        </p:spPr>
        <p:txBody>
          <a:bodyPr>
            <a:normAutofit/>
          </a:bodyPr>
          <a:lstStyle/>
          <a:p>
            <a:pPr marL="0" indent="0">
              <a:lnSpc>
                <a:spcPct val="100000"/>
              </a:lnSpc>
              <a:spcBef>
                <a:spcPts val="400"/>
              </a:spcBef>
              <a:buNone/>
            </a:pPr>
            <a:r>
              <a:rPr lang="en-US" sz="2000" b="1" dirty="0"/>
              <a:t>In 2000, Gore won the popular vote by 543,895 votes.  (48.4% to 47.8% for Bush)</a:t>
            </a:r>
          </a:p>
          <a:p>
            <a:pPr marL="594360">
              <a:lnSpc>
                <a:spcPct val="100000"/>
              </a:lnSpc>
              <a:spcBef>
                <a:spcPts val="400"/>
              </a:spcBef>
            </a:pPr>
            <a:r>
              <a:rPr lang="en-US" sz="2000" dirty="0"/>
              <a:t>Nader received 2.7% and other minor candidates received 1%. </a:t>
            </a:r>
          </a:p>
          <a:p>
            <a:pPr marL="0" indent="0">
              <a:lnSpc>
                <a:spcPct val="100000"/>
              </a:lnSpc>
              <a:spcBef>
                <a:spcPts val="400"/>
              </a:spcBef>
              <a:buNone/>
            </a:pPr>
            <a:r>
              <a:rPr lang="en-US" sz="2000" b="1" dirty="0"/>
              <a:t>In the Electoral College, Bush won 271 to 267. </a:t>
            </a:r>
          </a:p>
          <a:p>
            <a:pPr marL="0" indent="0">
              <a:lnSpc>
                <a:spcPct val="100000"/>
              </a:lnSpc>
              <a:spcBef>
                <a:spcPts val="400"/>
              </a:spcBef>
              <a:buNone/>
            </a:pPr>
            <a:endParaRPr lang="en-US" sz="2000" b="1" dirty="0"/>
          </a:p>
          <a:p>
            <a:pPr marL="0" indent="0">
              <a:lnSpc>
                <a:spcPct val="100000"/>
              </a:lnSpc>
              <a:spcBef>
                <a:spcPts val="400"/>
              </a:spcBef>
              <a:buNone/>
            </a:pPr>
            <a:r>
              <a:rPr lang="en-US" sz="2000" b="1" dirty="0"/>
              <a:t>Bush won Florida by 537 votes. </a:t>
            </a:r>
          </a:p>
          <a:p>
            <a:pPr marL="594360"/>
            <a:r>
              <a:rPr lang="en-US" sz="1800" dirty="0"/>
              <a:t>There were 60,000 undervotes (voter had  not fully punched through) and 110,000 overvotes (punched and wrote in name). </a:t>
            </a:r>
          </a:p>
          <a:p>
            <a:pPr marL="594360"/>
            <a:r>
              <a:rPr lang="en-US" sz="2000" dirty="0"/>
              <a:t>After the election the National Opinion Research Center of the University of Chicago analyzed all these votes and concluded Gore would have won by 60 to 171 votes. </a:t>
            </a:r>
          </a:p>
          <a:p>
            <a:pPr marL="594360"/>
            <a:r>
              <a:rPr lang="en-US" sz="1800" dirty="0"/>
              <a:t>By winning Florida, Gore would have won the Electoral College </a:t>
            </a:r>
          </a:p>
          <a:p>
            <a:pPr marL="0" indent="0">
              <a:lnSpc>
                <a:spcPct val="100000"/>
              </a:lnSpc>
              <a:spcBef>
                <a:spcPts val="400"/>
              </a:spcBef>
              <a:buNone/>
            </a:pPr>
            <a:endParaRPr lang="en-US" sz="2000" b="1" dirty="0"/>
          </a:p>
        </p:txBody>
      </p:sp>
      <p:sp>
        <p:nvSpPr>
          <p:cNvPr id="4" name="Slide Number Placeholder 3">
            <a:extLst>
              <a:ext uri="{FF2B5EF4-FFF2-40B4-BE49-F238E27FC236}">
                <a16:creationId xmlns:a16="http://schemas.microsoft.com/office/drawing/2014/main" id="{861DE182-5C20-7F4E-A2E1-4EC8EB760B9A}"/>
              </a:ext>
            </a:extLst>
          </p:cNvPr>
          <p:cNvSpPr>
            <a:spLocks noGrp="1"/>
          </p:cNvSpPr>
          <p:nvPr>
            <p:ph type="sldNum" sz="quarter" idx="12"/>
          </p:nvPr>
        </p:nvSpPr>
        <p:spPr/>
        <p:txBody>
          <a:bodyPr/>
          <a:lstStyle/>
          <a:p>
            <a:fld id="{38E18A3D-EC89-0644-97C4-9A82A5C56AF3}" type="slidenum">
              <a:rPr lang="en-US" smtClean="0"/>
              <a:t>8</a:t>
            </a:fld>
            <a:endParaRPr lang="en-US"/>
          </a:p>
        </p:txBody>
      </p:sp>
      <p:pic>
        <p:nvPicPr>
          <p:cNvPr id="6" name="Picture 5">
            <a:extLst>
              <a:ext uri="{FF2B5EF4-FFF2-40B4-BE49-F238E27FC236}">
                <a16:creationId xmlns:a16="http://schemas.microsoft.com/office/drawing/2014/main" id="{8A167538-9664-8244-856B-5E5CD5886465}"/>
              </a:ext>
            </a:extLst>
          </p:cNvPr>
          <p:cNvPicPr>
            <a:picLocks noChangeAspect="1"/>
          </p:cNvPicPr>
          <p:nvPr/>
        </p:nvPicPr>
        <p:blipFill>
          <a:blip r:embed="rId2"/>
          <a:stretch>
            <a:fillRect/>
          </a:stretch>
        </p:blipFill>
        <p:spPr>
          <a:xfrm>
            <a:off x="-10886" y="-43107"/>
            <a:ext cx="3086100" cy="876300"/>
          </a:xfrm>
          <a:prstGeom prst="rect">
            <a:avLst/>
          </a:prstGeom>
        </p:spPr>
      </p:pic>
    </p:spTree>
    <p:extLst>
      <p:ext uri="{BB962C8B-B14F-4D97-AF65-F5344CB8AC3E}">
        <p14:creationId xmlns:p14="http://schemas.microsoft.com/office/powerpoint/2010/main" val="215865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53C1-4AD5-DD4D-964F-2558D4BEB091}"/>
              </a:ext>
            </a:extLst>
          </p:cNvPr>
          <p:cNvSpPr>
            <a:spLocks noGrp="1"/>
          </p:cNvSpPr>
          <p:nvPr>
            <p:ph type="title"/>
          </p:nvPr>
        </p:nvSpPr>
        <p:spPr>
          <a:xfrm>
            <a:off x="882126" y="1140522"/>
            <a:ext cx="10471673" cy="300364"/>
          </a:xfrm>
        </p:spPr>
        <p:txBody>
          <a:bodyPr>
            <a:noAutofit/>
          </a:bodyPr>
          <a:lstStyle/>
          <a:p>
            <a:pPr algn="ctr"/>
            <a:r>
              <a:rPr lang="en-US" sz="3200" b="1" i="1" dirty="0"/>
              <a:t>79% said an accurate recount in Florida was not possible</a:t>
            </a:r>
          </a:p>
        </p:txBody>
      </p:sp>
      <p:graphicFrame>
        <p:nvGraphicFramePr>
          <p:cNvPr id="4" name="Content Placeholder 3">
            <a:extLst>
              <a:ext uri="{FF2B5EF4-FFF2-40B4-BE49-F238E27FC236}">
                <a16:creationId xmlns:a16="http://schemas.microsoft.com/office/drawing/2014/main" id="{4D559DCB-CAFA-904E-858B-3E43A06FA475}"/>
              </a:ext>
            </a:extLst>
          </p:cNvPr>
          <p:cNvGraphicFramePr>
            <a:graphicFrameLocks noGrp="1"/>
          </p:cNvGraphicFramePr>
          <p:nvPr>
            <p:ph idx="1"/>
            <p:extLst>
              <p:ext uri="{D42A27DB-BD31-4B8C-83A1-F6EECF244321}">
                <p14:modId xmlns:p14="http://schemas.microsoft.com/office/powerpoint/2010/main" val="800791715"/>
              </p:ext>
            </p:extLst>
          </p:nvPr>
        </p:nvGraphicFramePr>
        <p:xfrm>
          <a:off x="2960913" y="2560492"/>
          <a:ext cx="7761517" cy="2186381"/>
        </p:xfrm>
        <a:graphic>
          <a:graphicData uri="http://schemas.openxmlformats.org/drawingml/2006/table">
            <a:tbl>
              <a:tblPr firstRow="1" firstCol="1" bandRow="1"/>
              <a:tblGrid>
                <a:gridCol w="1646992">
                  <a:extLst>
                    <a:ext uri="{9D8B030D-6E8A-4147-A177-3AD203B41FA5}">
                      <a16:colId xmlns:a16="http://schemas.microsoft.com/office/drawing/2014/main" val="2687542748"/>
                    </a:ext>
                  </a:extLst>
                </a:gridCol>
                <a:gridCol w="2038175">
                  <a:extLst>
                    <a:ext uri="{9D8B030D-6E8A-4147-A177-3AD203B41FA5}">
                      <a16:colId xmlns:a16="http://schemas.microsoft.com/office/drawing/2014/main" val="2298517754"/>
                    </a:ext>
                  </a:extLst>
                </a:gridCol>
                <a:gridCol w="2038175">
                  <a:extLst>
                    <a:ext uri="{9D8B030D-6E8A-4147-A177-3AD203B41FA5}">
                      <a16:colId xmlns:a16="http://schemas.microsoft.com/office/drawing/2014/main" val="2260419741"/>
                    </a:ext>
                  </a:extLst>
                </a:gridCol>
                <a:gridCol w="2038175">
                  <a:extLst>
                    <a:ext uri="{9D8B030D-6E8A-4147-A177-3AD203B41FA5}">
                      <a16:colId xmlns:a16="http://schemas.microsoft.com/office/drawing/2014/main" val="3974050540"/>
                    </a:ext>
                  </a:extLst>
                </a:gridCol>
              </a:tblGrid>
              <a:tr h="370200">
                <a:tc gridSpan="4">
                  <a:txBody>
                    <a:bodyPr/>
                    <a:lstStyle/>
                    <a:p>
                      <a:pPr marL="0" marR="0" algn="l">
                        <a:spcBef>
                          <a:spcPts val="750"/>
                        </a:spcBef>
                        <a:spcAft>
                          <a:spcPts val="750"/>
                        </a:spcAft>
                      </a:pPr>
                      <a:r>
                        <a:rPr lang="en-US" sz="135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you think it is possible to ever get a completely accurate count of all the votes in Florida, or don't you think so?</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3694972"/>
                  </a:ext>
                </a:extLst>
              </a:tr>
              <a:tr h="185100">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extLst>
                  <a:ext uri="{0D108BD9-81ED-4DB2-BD59-A6C34878D82A}">
                    <a16:rowId xmlns:a16="http://schemas.microsoft.com/office/drawing/2014/main" val="1233187635"/>
                  </a:ext>
                </a:extLst>
              </a:tr>
              <a:tr h="185100">
                <a:tc>
                  <a:txBody>
                    <a:bodyPr/>
                    <a:lstStyle/>
                    <a:p>
                      <a:pPr algn="l"/>
                      <a:endParaRPr lang="en-US" sz="1200" dirty="0">
                        <a:effectLst/>
                        <a:latin typeface="Calibri" panose="020F0502020204030204" pitchFamily="34"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Yes, possible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not possible</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opinion</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792508371"/>
                  </a:ext>
                </a:extLst>
              </a:tr>
              <a:tr h="185100">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extLst>
                  <a:ext uri="{0D108BD9-81ED-4DB2-BD59-A6C34878D82A}">
                    <a16:rowId xmlns:a16="http://schemas.microsoft.com/office/drawing/2014/main" val="3916419966"/>
                  </a:ext>
                </a:extLst>
              </a:tr>
              <a:tr h="185100">
                <a:tc>
                  <a:txBody>
                    <a:bodyPr/>
                    <a:lstStyle/>
                    <a:p>
                      <a:pPr marL="0" marR="0" algn="l">
                        <a:spcBef>
                          <a:spcPts val="750"/>
                        </a:spcBef>
                        <a:spcAft>
                          <a:spcPts val="750"/>
                        </a:spcAft>
                      </a:pPr>
                      <a:r>
                        <a:rPr lang="en-US" sz="1350" b="1" i="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2000 Nov 19</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839318211"/>
                  </a:ext>
                </a:extLst>
              </a:tr>
              <a:tr h="185100">
                <a:tc>
                  <a:txBody>
                    <a:bodyPr/>
                    <a:lstStyle/>
                    <a:p>
                      <a:pPr marL="0" marR="0" algn="l">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Adults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extLst>
                  <a:ext uri="{0D108BD9-81ED-4DB2-BD59-A6C34878D82A}">
                    <a16:rowId xmlns:a16="http://schemas.microsoft.com/office/drawing/2014/main" val="1597528089"/>
                  </a:ext>
                </a:extLst>
              </a:tr>
              <a:tr h="185100">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l">
                        <a:spcBef>
                          <a:spcPts val="0"/>
                        </a:spcBef>
                        <a:spcAft>
                          <a:spcPts val="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929256950"/>
                  </a:ext>
                </a:extLst>
              </a:tr>
              <a:tr h="185100">
                <a:tc>
                  <a:txBody>
                    <a:bodyPr/>
                    <a:lstStyle/>
                    <a:p>
                      <a:pPr marL="0" marR="0" algn="l">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Gore supporters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1F1F1"/>
                    </a:solidFill>
                  </a:tcPr>
                </a:tc>
                <a:extLst>
                  <a:ext uri="{0D108BD9-81ED-4DB2-BD59-A6C34878D82A}">
                    <a16:rowId xmlns:a16="http://schemas.microsoft.com/office/drawing/2014/main" val="18363121"/>
                  </a:ext>
                </a:extLst>
              </a:tr>
              <a:tr h="334721">
                <a:tc>
                  <a:txBody>
                    <a:bodyPr/>
                    <a:lstStyle/>
                    <a:p>
                      <a:pPr marL="0" marR="0" algn="l">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Bush supporters</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tc>
                  <a:txBody>
                    <a:bodyPr/>
                    <a:lstStyle/>
                    <a:p>
                      <a:pPr marL="0" marR="0" algn="ctr">
                        <a:spcBef>
                          <a:spcPts val="750"/>
                        </a:spcBef>
                        <a:spcAft>
                          <a:spcPts val="750"/>
                        </a:spcAft>
                      </a:pPr>
                      <a:r>
                        <a:rPr lang="en-US"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480442429"/>
                  </a:ext>
                </a:extLst>
              </a:tr>
            </a:tbl>
          </a:graphicData>
        </a:graphic>
      </p:graphicFrame>
      <p:sp>
        <p:nvSpPr>
          <p:cNvPr id="6" name="TextBox 5">
            <a:extLst>
              <a:ext uri="{FF2B5EF4-FFF2-40B4-BE49-F238E27FC236}">
                <a16:creationId xmlns:a16="http://schemas.microsoft.com/office/drawing/2014/main" id="{7F5A7D1B-F99B-BD46-AFB9-23FB118B4809}"/>
              </a:ext>
            </a:extLst>
          </p:cNvPr>
          <p:cNvSpPr txBox="1"/>
          <p:nvPr/>
        </p:nvSpPr>
        <p:spPr>
          <a:xfrm>
            <a:off x="882126" y="1465332"/>
            <a:ext cx="10893457" cy="923330"/>
          </a:xfrm>
          <a:prstGeom prst="rect">
            <a:avLst/>
          </a:prstGeom>
          <a:noFill/>
        </p:spPr>
        <p:txBody>
          <a:bodyPr wrap="square" rtlCol="0">
            <a:spAutoFit/>
          </a:bodyPr>
          <a:lstStyle/>
          <a:p>
            <a:endParaRPr lang="en-US" dirty="0"/>
          </a:p>
          <a:p>
            <a:r>
              <a:rPr lang="en-US" dirty="0"/>
              <a:t>In November 2000, the Gallup Poll asked if it was possible to get an accurate count in Florida.</a:t>
            </a:r>
          </a:p>
          <a:p>
            <a:pPr marL="285750" indent="-285750">
              <a:buFont typeface="Arial" panose="020B0604020202020204" pitchFamily="34" charset="0"/>
              <a:buChar char="•"/>
            </a:pPr>
            <a:r>
              <a:rPr lang="en-US" dirty="0"/>
              <a:t>79% of all adults and 85% of Bush supporters said it was not possible.  </a:t>
            </a:r>
          </a:p>
        </p:txBody>
      </p:sp>
      <p:sp>
        <p:nvSpPr>
          <p:cNvPr id="7" name="TextBox 6">
            <a:extLst>
              <a:ext uri="{FF2B5EF4-FFF2-40B4-BE49-F238E27FC236}">
                <a16:creationId xmlns:a16="http://schemas.microsoft.com/office/drawing/2014/main" id="{1D4B5B92-C545-264E-93E1-C27B3A364D58}"/>
              </a:ext>
            </a:extLst>
          </p:cNvPr>
          <p:cNvSpPr txBox="1"/>
          <p:nvPr/>
        </p:nvSpPr>
        <p:spPr>
          <a:xfrm>
            <a:off x="1277815" y="4642339"/>
            <a:ext cx="10497768" cy="2031325"/>
          </a:xfrm>
          <a:prstGeom prst="rect">
            <a:avLst/>
          </a:prstGeom>
          <a:noFill/>
        </p:spPr>
        <p:txBody>
          <a:bodyPr wrap="square" rtlCol="0">
            <a:spAutoFit/>
          </a:bodyPr>
          <a:lstStyle/>
          <a:p>
            <a:endParaRPr lang="en-US" dirty="0"/>
          </a:p>
          <a:p>
            <a:r>
              <a:rPr lang="en-US" dirty="0"/>
              <a:t>In other words, the 2000 election was settled by a count that no one believed. </a:t>
            </a:r>
          </a:p>
          <a:p>
            <a:endParaRPr lang="en-US" dirty="0"/>
          </a:p>
          <a:p>
            <a:r>
              <a:rPr lang="en-US" b="1" dirty="0"/>
              <a:t>If no one believed the count and if the recount of NORC would have elected Gore, was Gore robbed</a:t>
            </a:r>
          </a:p>
          <a:p>
            <a:r>
              <a:rPr lang="en-US" b="1" dirty="0"/>
              <a:t>In this election? </a:t>
            </a:r>
          </a:p>
          <a:p>
            <a:endParaRPr lang="en-US" b="1" dirty="0"/>
          </a:p>
          <a:p>
            <a:r>
              <a:rPr lang="en-US" b="1" dirty="0"/>
              <a:t>LET’S VOTE</a:t>
            </a:r>
          </a:p>
        </p:txBody>
      </p:sp>
      <p:sp>
        <p:nvSpPr>
          <p:cNvPr id="3" name="Slide Number Placeholder 2">
            <a:extLst>
              <a:ext uri="{FF2B5EF4-FFF2-40B4-BE49-F238E27FC236}">
                <a16:creationId xmlns:a16="http://schemas.microsoft.com/office/drawing/2014/main" id="{EC4EE8E9-4D0A-2A47-9F5B-7A7B3BE9753C}"/>
              </a:ext>
            </a:extLst>
          </p:cNvPr>
          <p:cNvSpPr>
            <a:spLocks noGrp="1"/>
          </p:cNvSpPr>
          <p:nvPr>
            <p:ph type="sldNum" sz="quarter" idx="12"/>
          </p:nvPr>
        </p:nvSpPr>
        <p:spPr/>
        <p:txBody>
          <a:bodyPr/>
          <a:lstStyle/>
          <a:p>
            <a:fld id="{38E18A3D-EC89-0644-97C4-9A82A5C56AF3}" type="slidenum">
              <a:rPr lang="en-US" smtClean="0"/>
              <a:t>9</a:t>
            </a:fld>
            <a:endParaRPr lang="en-US"/>
          </a:p>
        </p:txBody>
      </p:sp>
      <p:pic>
        <p:nvPicPr>
          <p:cNvPr id="5" name="Picture 4">
            <a:extLst>
              <a:ext uri="{FF2B5EF4-FFF2-40B4-BE49-F238E27FC236}">
                <a16:creationId xmlns:a16="http://schemas.microsoft.com/office/drawing/2014/main" id="{B9BA08DA-E6AA-084E-960E-86E0BECEE8AA}"/>
              </a:ext>
            </a:extLst>
          </p:cNvPr>
          <p:cNvPicPr>
            <a:picLocks noChangeAspect="1"/>
          </p:cNvPicPr>
          <p:nvPr/>
        </p:nvPicPr>
        <p:blipFill>
          <a:blip r:embed="rId2"/>
          <a:stretch>
            <a:fillRect/>
          </a:stretch>
        </p:blipFill>
        <p:spPr>
          <a:xfrm>
            <a:off x="0" y="-65082"/>
            <a:ext cx="3086100" cy="876300"/>
          </a:xfrm>
          <a:prstGeom prst="rect">
            <a:avLst/>
          </a:prstGeom>
        </p:spPr>
      </p:pic>
    </p:spTree>
    <p:extLst>
      <p:ext uri="{BB962C8B-B14F-4D97-AF65-F5344CB8AC3E}">
        <p14:creationId xmlns:p14="http://schemas.microsoft.com/office/powerpoint/2010/main" val="1370959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11905</TotalTime>
  <Words>5279</Words>
  <Application>Microsoft Macintosh PowerPoint</Application>
  <PresentationFormat>Widescreen</PresentationFormat>
  <Paragraphs>486</Paragraphs>
  <Slides>40</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EB Garamond</vt:lpstr>
      <vt:lpstr>inherit</vt:lpstr>
      <vt:lpstr>StyreneB</vt:lpstr>
      <vt:lpstr>Arial</vt:lpstr>
      <vt:lpstr>Calibri</vt:lpstr>
      <vt:lpstr>Calibri Light</vt:lpstr>
      <vt:lpstr>Consolas</vt:lpstr>
      <vt:lpstr>Times New Roman</vt:lpstr>
      <vt:lpstr>Wingdings</vt:lpstr>
      <vt:lpstr>Office Theme</vt:lpstr>
      <vt:lpstr>Worksheet</vt:lpstr>
      <vt:lpstr>PowerPoint Presentation</vt:lpstr>
      <vt:lpstr>Americans Don’t Trust the Honesty of their Elections</vt:lpstr>
      <vt:lpstr>Americans Don’t Trust the Counting of Votes</vt:lpstr>
      <vt:lpstr>Americans Haven’t Trusted Elections for Decades</vt:lpstr>
      <vt:lpstr>In 2018, Democrats Didn’t Trust Elections</vt:lpstr>
      <vt:lpstr>Now the Republicans Don’t Trust Election Results</vt:lpstr>
      <vt:lpstr>In 3 of the last 6 Presidential Elections, 60% or less thought the Elections Were ”Free” and “Fair.” </vt:lpstr>
      <vt:lpstr>Bush V. Gore- 2000</vt:lpstr>
      <vt:lpstr>79% said an accurate recount in Florida was not possible</vt:lpstr>
      <vt:lpstr>2016 Election- Trump V. Clinton</vt:lpstr>
      <vt:lpstr>2016 Election Recap</vt:lpstr>
      <vt:lpstr>2020- Trump V. Biden</vt:lpstr>
      <vt:lpstr>What Happened to Rejections of Mail-In Votes?</vt:lpstr>
      <vt:lpstr>Could Trump Have Won?</vt:lpstr>
      <vt:lpstr>The U.S. has a problem</vt:lpstr>
      <vt:lpstr> Problems with Our Election System</vt:lpstr>
      <vt:lpstr>Problems with Our Electoral System</vt:lpstr>
      <vt:lpstr>Registration Issues </vt:lpstr>
      <vt:lpstr>List Maintenance-Even More Hodgepodge</vt:lpstr>
      <vt:lpstr>Revocation of Registration</vt:lpstr>
      <vt:lpstr>Excluding Felons from Voting</vt:lpstr>
      <vt:lpstr>Voting in Multiple States</vt:lpstr>
      <vt:lpstr> Four Steps to Fix The Registration Process</vt:lpstr>
      <vt:lpstr>AVR has been Effective in Adding Registrations</vt:lpstr>
      <vt:lpstr>2- Online State Voter Registration</vt:lpstr>
      <vt:lpstr>3-National Voter Registry</vt:lpstr>
      <vt:lpstr>4-Voter IDs</vt:lpstr>
      <vt:lpstr>Voting Systems-20th Century Technology</vt:lpstr>
      <vt:lpstr>Four Steps to Improve Election Technology</vt:lpstr>
      <vt:lpstr>Four Steps to Improve Election Technology</vt:lpstr>
      <vt:lpstr> Mail-In Voting</vt:lpstr>
      <vt:lpstr>Five Best Practices to Improve Mail-in Voting</vt:lpstr>
      <vt:lpstr> Processing &amp; Counting</vt:lpstr>
      <vt:lpstr>Two Processing and Counting Recommendations</vt:lpstr>
      <vt:lpstr> Reporting </vt:lpstr>
      <vt:lpstr>Reporting Recommendation</vt:lpstr>
      <vt:lpstr>Post Election Audits</vt:lpstr>
      <vt:lpstr>Federal Election Commission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siris</dc:creator>
  <cp:lastModifiedBy>peter siris</cp:lastModifiedBy>
  <cp:revision>183</cp:revision>
  <dcterms:created xsi:type="dcterms:W3CDTF">2021-01-17T00:12:34Z</dcterms:created>
  <dcterms:modified xsi:type="dcterms:W3CDTF">2021-01-28T01:17:54Z</dcterms:modified>
</cp:coreProperties>
</file>