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53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87" r:id="rId17"/>
    <p:sldId id="270" r:id="rId18"/>
    <p:sldId id="274" r:id="rId19"/>
    <p:sldId id="275" r:id="rId20"/>
    <p:sldId id="282" r:id="rId21"/>
    <p:sldId id="284" r:id="rId22"/>
    <p:sldId id="289" r:id="rId23"/>
    <p:sldId id="291" r:id="rId24"/>
    <p:sldId id="528" r:id="rId25"/>
    <p:sldId id="524" r:id="rId26"/>
    <p:sldId id="526" r:id="rId27"/>
    <p:sldId id="527" r:id="rId28"/>
    <p:sldId id="510" r:id="rId29"/>
    <p:sldId id="529" r:id="rId30"/>
    <p:sldId id="273" r:id="rId31"/>
    <p:sldId id="288" r:id="rId32"/>
    <p:sldId id="276" r:id="rId33"/>
    <p:sldId id="280" r:id="rId34"/>
    <p:sldId id="281" r:id="rId35"/>
    <p:sldId id="277" r:id="rId36"/>
    <p:sldId id="279" r:id="rId37"/>
    <p:sldId id="530" r:id="rId38"/>
    <p:sldId id="292" r:id="rId39"/>
    <p:sldId id="531" r:id="rId40"/>
    <p:sldId id="278" r:id="rId41"/>
    <p:sldId id="285" r:id="rId42"/>
    <p:sldId id="532" r:id="rId43"/>
    <p:sldId id="534" r:id="rId44"/>
    <p:sldId id="53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6197"/>
  </p:normalViewPr>
  <p:slideViewPr>
    <p:cSldViewPr snapToGrid="0" snapToObjects="1">
      <p:cViewPr varScale="1">
        <p:scale>
          <a:sx n="115" d="100"/>
          <a:sy n="115" d="100"/>
        </p:scale>
        <p:origin x="23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425887-2775-184C-88A6-ADF4481340FC}" type="datetimeFigureOut">
              <a:rPr lang="en-US" smtClean="0"/>
              <a:t>5/19/21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12B532-40BD-EA4A-8F9A-04FB56273ED0}" type="slidenum">
              <a:rPr lang="en-US" smtClean="0"/>
              <a:t>‹#›</a:t>
            </a:fld>
            <a:endParaRPr lang="en-US"/>
          </a:p>
        </p:txBody>
      </p:sp>
    </p:spTree>
    <p:extLst>
      <p:ext uri="{BB962C8B-B14F-4D97-AF65-F5344CB8AC3E}">
        <p14:creationId xmlns:p14="http://schemas.microsoft.com/office/powerpoint/2010/main" val="251489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2B532-40BD-EA4A-8F9A-04FB56273ED0}" type="slidenum">
              <a:rPr lang="en-US" smtClean="0"/>
              <a:t>22</a:t>
            </a:fld>
            <a:endParaRPr lang="en-US" dirty="0"/>
          </a:p>
        </p:txBody>
      </p:sp>
    </p:spTree>
    <p:extLst>
      <p:ext uri="{BB962C8B-B14F-4D97-AF65-F5344CB8AC3E}">
        <p14:creationId xmlns:p14="http://schemas.microsoft.com/office/powerpoint/2010/main" val="45963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6433-0998-E844-B63E-9FE18380A4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7D0A44-E016-AC47-BAF2-858FCFFCB2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28C70A-6EB1-4F48-844B-19B670BF74CE}"/>
              </a:ext>
            </a:extLst>
          </p:cNvPr>
          <p:cNvSpPr>
            <a:spLocks noGrp="1"/>
          </p:cNvSpPr>
          <p:nvPr>
            <p:ph type="dt" sz="half" idx="10"/>
          </p:nvPr>
        </p:nvSpPr>
        <p:spPr/>
        <p:txBody>
          <a:bodyPr/>
          <a:lstStyle/>
          <a:p>
            <a:fld id="{CC590AF3-0306-AB45-A189-7A2E5CDF6947}" type="datetime1">
              <a:rPr lang="en-US" smtClean="0"/>
              <a:t>5/19/21</a:t>
            </a:fld>
            <a:endParaRPr lang="en-US"/>
          </a:p>
        </p:txBody>
      </p:sp>
      <p:sp>
        <p:nvSpPr>
          <p:cNvPr id="5" name="Footer Placeholder 4">
            <a:extLst>
              <a:ext uri="{FF2B5EF4-FFF2-40B4-BE49-F238E27FC236}">
                <a16:creationId xmlns:a16="http://schemas.microsoft.com/office/drawing/2014/main" id="{09556414-AA34-7046-83F7-353F74F38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EEBB1-3E5A-F645-9F9F-887F8895DCE1}"/>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388421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44CB-04E2-8145-A2F7-EFCC0B8788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1D387C-6ADC-A842-AC64-FA983BA51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FEC8A-D072-4B4D-B78F-55183DB33B8C}"/>
              </a:ext>
            </a:extLst>
          </p:cNvPr>
          <p:cNvSpPr>
            <a:spLocks noGrp="1"/>
          </p:cNvSpPr>
          <p:nvPr>
            <p:ph type="dt" sz="half" idx="10"/>
          </p:nvPr>
        </p:nvSpPr>
        <p:spPr/>
        <p:txBody>
          <a:bodyPr/>
          <a:lstStyle/>
          <a:p>
            <a:fld id="{C3C98918-FAE3-1C47-8A10-CC93462A2979}" type="datetime1">
              <a:rPr lang="en-US" smtClean="0"/>
              <a:t>5/19/21</a:t>
            </a:fld>
            <a:endParaRPr lang="en-US"/>
          </a:p>
        </p:txBody>
      </p:sp>
      <p:sp>
        <p:nvSpPr>
          <p:cNvPr id="5" name="Footer Placeholder 4">
            <a:extLst>
              <a:ext uri="{FF2B5EF4-FFF2-40B4-BE49-F238E27FC236}">
                <a16:creationId xmlns:a16="http://schemas.microsoft.com/office/drawing/2014/main" id="{C6E10A0C-C5E5-9F43-9752-FEC3DB91C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F1A2E-86B4-DD48-93AF-714CCBB0F214}"/>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189209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EE96F0-BE32-6340-A037-3E420E659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D494B5-B9F4-5A45-94C7-60EACE6B64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2C8CC-432E-1944-B9E6-A6CBCCCE15D7}"/>
              </a:ext>
            </a:extLst>
          </p:cNvPr>
          <p:cNvSpPr>
            <a:spLocks noGrp="1"/>
          </p:cNvSpPr>
          <p:nvPr>
            <p:ph type="dt" sz="half" idx="10"/>
          </p:nvPr>
        </p:nvSpPr>
        <p:spPr/>
        <p:txBody>
          <a:bodyPr/>
          <a:lstStyle/>
          <a:p>
            <a:fld id="{5D3CE202-931A-6340-9B3F-F3E1843B5F38}" type="datetime1">
              <a:rPr lang="en-US" smtClean="0"/>
              <a:t>5/19/21</a:t>
            </a:fld>
            <a:endParaRPr lang="en-US"/>
          </a:p>
        </p:txBody>
      </p:sp>
      <p:sp>
        <p:nvSpPr>
          <p:cNvPr id="5" name="Footer Placeholder 4">
            <a:extLst>
              <a:ext uri="{FF2B5EF4-FFF2-40B4-BE49-F238E27FC236}">
                <a16:creationId xmlns:a16="http://schemas.microsoft.com/office/drawing/2014/main" id="{350E707D-4E1F-3F4B-A7EC-8BD02B901B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7B7847-B4F4-024B-9C1D-CDDE4FA1FC2C}"/>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234014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4AC6-2D4C-CA47-B030-BCA9407FA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C08AE-E6F7-FC44-B6F1-A665861262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B043-C62D-0F45-8C45-B05D83B3D511}"/>
              </a:ext>
            </a:extLst>
          </p:cNvPr>
          <p:cNvSpPr>
            <a:spLocks noGrp="1"/>
          </p:cNvSpPr>
          <p:nvPr>
            <p:ph type="dt" sz="half" idx="10"/>
          </p:nvPr>
        </p:nvSpPr>
        <p:spPr/>
        <p:txBody>
          <a:bodyPr/>
          <a:lstStyle/>
          <a:p>
            <a:fld id="{FFFDF19D-CA0E-184E-A841-18421CB8D6E6}" type="datetime1">
              <a:rPr lang="en-US" smtClean="0"/>
              <a:t>5/19/21</a:t>
            </a:fld>
            <a:endParaRPr lang="en-US"/>
          </a:p>
        </p:txBody>
      </p:sp>
      <p:sp>
        <p:nvSpPr>
          <p:cNvPr id="5" name="Footer Placeholder 4">
            <a:extLst>
              <a:ext uri="{FF2B5EF4-FFF2-40B4-BE49-F238E27FC236}">
                <a16:creationId xmlns:a16="http://schemas.microsoft.com/office/drawing/2014/main" id="{354BBEFA-8DE1-DD4F-B2E6-88334A32C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01F97-DCBE-3147-8DD7-117F7696FA08}"/>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39659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DF73A-B84F-C444-9E84-71BFE2EDE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DFC18A-C34C-7649-A54C-4682067B1E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3B782E-0342-C54F-818B-72F121D30045}"/>
              </a:ext>
            </a:extLst>
          </p:cNvPr>
          <p:cNvSpPr>
            <a:spLocks noGrp="1"/>
          </p:cNvSpPr>
          <p:nvPr>
            <p:ph type="dt" sz="half" idx="10"/>
          </p:nvPr>
        </p:nvSpPr>
        <p:spPr/>
        <p:txBody>
          <a:bodyPr/>
          <a:lstStyle/>
          <a:p>
            <a:fld id="{94241B1D-DE23-A945-82BF-278A54049EBF}" type="datetime1">
              <a:rPr lang="en-US" smtClean="0"/>
              <a:t>5/19/21</a:t>
            </a:fld>
            <a:endParaRPr lang="en-US"/>
          </a:p>
        </p:txBody>
      </p:sp>
      <p:sp>
        <p:nvSpPr>
          <p:cNvPr id="5" name="Footer Placeholder 4">
            <a:extLst>
              <a:ext uri="{FF2B5EF4-FFF2-40B4-BE49-F238E27FC236}">
                <a16:creationId xmlns:a16="http://schemas.microsoft.com/office/drawing/2014/main" id="{9BD3EFBC-B8BB-3442-9D31-2F4C591A5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60121-E8B4-A94E-AC2F-36068FED50E1}"/>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1549413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75B3-A747-1946-824B-E1345E271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A0B604-3668-AC40-B07A-60FB9683A7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98275A-A96D-7249-B1CC-39305C7204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228D70-EAD1-DD40-8E12-AA9D52601CBB}"/>
              </a:ext>
            </a:extLst>
          </p:cNvPr>
          <p:cNvSpPr>
            <a:spLocks noGrp="1"/>
          </p:cNvSpPr>
          <p:nvPr>
            <p:ph type="dt" sz="half" idx="10"/>
          </p:nvPr>
        </p:nvSpPr>
        <p:spPr/>
        <p:txBody>
          <a:bodyPr/>
          <a:lstStyle/>
          <a:p>
            <a:fld id="{AE611D66-E4D9-374D-B015-DB060FB4C21D}" type="datetime1">
              <a:rPr lang="en-US" smtClean="0"/>
              <a:t>5/19/21</a:t>
            </a:fld>
            <a:endParaRPr lang="en-US"/>
          </a:p>
        </p:txBody>
      </p:sp>
      <p:sp>
        <p:nvSpPr>
          <p:cNvPr id="6" name="Footer Placeholder 5">
            <a:extLst>
              <a:ext uri="{FF2B5EF4-FFF2-40B4-BE49-F238E27FC236}">
                <a16:creationId xmlns:a16="http://schemas.microsoft.com/office/drawing/2014/main" id="{663771E3-DE8D-774E-AFB3-850AF6084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29981-902D-334F-9251-B27B1B4F13E0}"/>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386913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3993-92E6-A445-8414-21555D02AB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542B98-7AA1-E04D-9CD3-EE58FB065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6D2D7F-7098-7040-9E04-25263DE95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A5E549-F021-6841-BAD0-2EF8C4EEFF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384BD3-B207-DC44-A374-D94881550C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4FBD0-2903-FA47-B3E5-D397D549CC58}"/>
              </a:ext>
            </a:extLst>
          </p:cNvPr>
          <p:cNvSpPr>
            <a:spLocks noGrp="1"/>
          </p:cNvSpPr>
          <p:nvPr>
            <p:ph type="dt" sz="half" idx="10"/>
          </p:nvPr>
        </p:nvSpPr>
        <p:spPr/>
        <p:txBody>
          <a:bodyPr/>
          <a:lstStyle/>
          <a:p>
            <a:fld id="{694DD13E-9D64-7D4D-B3D8-7437E6682E1B}" type="datetime1">
              <a:rPr lang="en-US" smtClean="0"/>
              <a:t>5/19/21</a:t>
            </a:fld>
            <a:endParaRPr lang="en-US"/>
          </a:p>
        </p:txBody>
      </p:sp>
      <p:sp>
        <p:nvSpPr>
          <p:cNvPr id="8" name="Footer Placeholder 7">
            <a:extLst>
              <a:ext uri="{FF2B5EF4-FFF2-40B4-BE49-F238E27FC236}">
                <a16:creationId xmlns:a16="http://schemas.microsoft.com/office/drawing/2014/main" id="{28AE2851-90A4-C14E-892A-CDF008095D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F62AC7-F57F-4D41-9F37-C9988243FF48}"/>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351431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C61A-BF64-2344-AE90-51BED5B30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10A88E-0FBF-E940-A09B-9266B21A24EF}"/>
              </a:ext>
            </a:extLst>
          </p:cNvPr>
          <p:cNvSpPr>
            <a:spLocks noGrp="1"/>
          </p:cNvSpPr>
          <p:nvPr>
            <p:ph type="dt" sz="half" idx="10"/>
          </p:nvPr>
        </p:nvSpPr>
        <p:spPr/>
        <p:txBody>
          <a:bodyPr/>
          <a:lstStyle/>
          <a:p>
            <a:fld id="{22D340E2-FF49-AF4D-A0E7-D8F26E43270D}" type="datetime1">
              <a:rPr lang="en-US" smtClean="0"/>
              <a:t>5/19/21</a:t>
            </a:fld>
            <a:endParaRPr lang="en-US"/>
          </a:p>
        </p:txBody>
      </p:sp>
      <p:sp>
        <p:nvSpPr>
          <p:cNvPr id="4" name="Footer Placeholder 3">
            <a:extLst>
              <a:ext uri="{FF2B5EF4-FFF2-40B4-BE49-F238E27FC236}">
                <a16:creationId xmlns:a16="http://schemas.microsoft.com/office/drawing/2014/main" id="{C9618FB8-2364-5B4C-80D5-B8D6665A39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F5653D-93BE-6740-A090-B65FD40DB6AB}"/>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345070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75DA3-DA61-7643-BA40-E72B67B37334}"/>
              </a:ext>
            </a:extLst>
          </p:cNvPr>
          <p:cNvSpPr>
            <a:spLocks noGrp="1"/>
          </p:cNvSpPr>
          <p:nvPr>
            <p:ph type="dt" sz="half" idx="10"/>
          </p:nvPr>
        </p:nvSpPr>
        <p:spPr/>
        <p:txBody>
          <a:bodyPr/>
          <a:lstStyle/>
          <a:p>
            <a:fld id="{A8CF087D-96E1-C94D-8089-85986AE82F3B}" type="datetime1">
              <a:rPr lang="en-US" smtClean="0"/>
              <a:t>5/19/21</a:t>
            </a:fld>
            <a:endParaRPr lang="en-US"/>
          </a:p>
        </p:txBody>
      </p:sp>
      <p:sp>
        <p:nvSpPr>
          <p:cNvPr id="3" name="Footer Placeholder 2">
            <a:extLst>
              <a:ext uri="{FF2B5EF4-FFF2-40B4-BE49-F238E27FC236}">
                <a16:creationId xmlns:a16="http://schemas.microsoft.com/office/drawing/2014/main" id="{F25643D0-2072-EE4F-A29D-F92CBDF378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81B276-1AF2-124B-B714-9EDF0DBB6F6E}"/>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177246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DD15-B36E-124C-9CF8-D8C682411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D1110D-8280-7542-B9D2-5D92D4314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0BEFB9-F68E-224A-BDD4-10606B140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9487A-5B31-5C40-B7DB-6E382B481121}"/>
              </a:ext>
            </a:extLst>
          </p:cNvPr>
          <p:cNvSpPr>
            <a:spLocks noGrp="1"/>
          </p:cNvSpPr>
          <p:nvPr>
            <p:ph type="dt" sz="half" idx="10"/>
          </p:nvPr>
        </p:nvSpPr>
        <p:spPr/>
        <p:txBody>
          <a:bodyPr/>
          <a:lstStyle/>
          <a:p>
            <a:fld id="{3946FAAF-E77C-4240-9547-ED8849D59F9F}" type="datetime1">
              <a:rPr lang="en-US" smtClean="0"/>
              <a:t>5/19/21</a:t>
            </a:fld>
            <a:endParaRPr lang="en-US"/>
          </a:p>
        </p:txBody>
      </p:sp>
      <p:sp>
        <p:nvSpPr>
          <p:cNvPr id="6" name="Footer Placeholder 5">
            <a:extLst>
              <a:ext uri="{FF2B5EF4-FFF2-40B4-BE49-F238E27FC236}">
                <a16:creationId xmlns:a16="http://schemas.microsoft.com/office/drawing/2014/main" id="{902C4D67-1DF0-6146-8CC2-356E14844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CD806F-92D8-1B4F-BB1D-C145EBDFFFBA}"/>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281207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67A3-8C69-2042-843C-2EFA2B211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0088FA-C31F-274C-9112-E582D8E60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E684FD-76ED-9A47-95BD-8F545994E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08F30B-0488-5B47-92A6-F0C7F795107E}"/>
              </a:ext>
            </a:extLst>
          </p:cNvPr>
          <p:cNvSpPr>
            <a:spLocks noGrp="1"/>
          </p:cNvSpPr>
          <p:nvPr>
            <p:ph type="dt" sz="half" idx="10"/>
          </p:nvPr>
        </p:nvSpPr>
        <p:spPr/>
        <p:txBody>
          <a:bodyPr/>
          <a:lstStyle/>
          <a:p>
            <a:fld id="{5B7D90CC-816D-9C4C-8A2A-6FF230C2FCA4}" type="datetime1">
              <a:rPr lang="en-US" smtClean="0"/>
              <a:t>5/19/21</a:t>
            </a:fld>
            <a:endParaRPr lang="en-US"/>
          </a:p>
        </p:txBody>
      </p:sp>
      <p:sp>
        <p:nvSpPr>
          <p:cNvPr id="6" name="Footer Placeholder 5">
            <a:extLst>
              <a:ext uri="{FF2B5EF4-FFF2-40B4-BE49-F238E27FC236}">
                <a16:creationId xmlns:a16="http://schemas.microsoft.com/office/drawing/2014/main" id="{012C130D-FD63-3E4E-8BBC-B47BE1543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0C431-BC6F-CB47-9F5A-595D86151647}"/>
              </a:ext>
            </a:extLst>
          </p:cNvPr>
          <p:cNvSpPr>
            <a:spLocks noGrp="1"/>
          </p:cNvSpPr>
          <p:nvPr>
            <p:ph type="sldNum" sz="quarter" idx="12"/>
          </p:nvPr>
        </p:nvSpPr>
        <p:spPr/>
        <p:txBody>
          <a:bodyPr/>
          <a:lstStyle/>
          <a:p>
            <a:fld id="{CFB5B56D-24A6-9C40-A724-184F7F7B57A7}" type="slidenum">
              <a:rPr lang="en-US" smtClean="0"/>
              <a:t>‹#›</a:t>
            </a:fld>
            <a:endParaRPr lang="en-US"/>
          </a:p>
        </p:txBody>
      </p:sp>
    </p:spTree>
    <p:extLst>
      <p:ext uri="{BB962C8B-B14F-4D97-AF65-F5344CB8AC3E}">
        <p14:creationId xmlns:p14="http://schemas.microsoft.com/office/powerpoint/2010/main" val="387433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61D97-9BB8-614B-9152-E1BE3297F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A934DE-0BA9-F247-9176-1E5CA2F6E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EF9C7-E760-FB43-B08E-50DE077C42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95BD2-90FA-4348-B8FE-BE48B3A11EF6}" type="datetime1">
              <a:rPr lang="en-US" smtClean="0"/>
              <a:t>5/19/21</a:t>
            </a:fld>
            <a:endParaRPr lang="en-US"/>
          </a:p>
        </p:txBody>
      </p:sp>
      <p:sp>
        <p:nvSpPr>
          <p:cNvPr id="5" name="Footer Placeholder 4">
            <a:extLst>
              <a:ext uri="{FF2B5EF4-FFF2-40B4-BE49-F238E27FC236}">
                <a16:creationId xmlns:a16="http://schemas.microsoft.com/office/drawing/2014/main" id="{8D624F80-38E6-CF43-BF5D-FA7CD7588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EB52E6-17D4-E746-9A62-8D29494B2E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5B56D-24A6-9C40-A724-184F7F7B57A7}" type="slidenum">
              <a:rPr lang="en-US" smtClean="0"/>
              <a:t>‹#›</a:t>
            </a:fld>
            <a:endParaRPr lang="en-US"/>
          </a:p>
        </p:txBody>
      </p:sp>
    </p:spTree>
    <p:extLst>
      <p:ext uri="{BB962C8B-B14F-4D97-AF65-F5344CB8AC3E}">
        <p14:creationId xmlns:p14="http://schemas.microsoft.com/office/powerpoint/2010/main" val="305995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s://fivethirtyeight.com/wp-content/uploads/2020/11/bronner-wiederkehr-rakich-BLUE-SHIFT-3-u.png" TargetMode="External"/><Relationship Id="rId7" Type="http://schemas.openxmlformats.org/officeDocument/2006/relationships/image" Target="../media/image1.tif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https://fivethirtyeight.com/wp-content/uploads/2020/11/bronner-wiederkehr-rakich-BLUE-SHIFT-2.png"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page1image3452661344"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ewresearch.org/politics/?attachment_id=20076902" TargetMode="External"/><Relationship Id="rId2" Type="http://schemas.openxmlformats.org/officeDocument/2006/relationships/hyperlink" Target="https://www.usatoday.com/in-depth/news/politics/elections/2021/01/06/trumps-failed-efforts-overturn-election-numbers/4130307001/" TargetMode="External"/><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pewresearch.org/fact-tank/2020/10/30/from-voter-registration-to-mail-in-ballots-how-do-countries-around-the-world-run-their-elections/ft_2020-10-30_globalelections_01/" TargetMode="Externa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3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page2image1869745328"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4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var/folders/xc/vhllm7nn0jz21gsd543rg_bm0000gn/T/com.microsoft.Word/WebArchiveCopyPasteTempFiles/page4image1869950736"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fivethirtyeight.com/contributors/jasmine-mithani/" TargetMode="External"/><Relationship Id="rId5" Type="http://schemas.openxmlformats.org/officeDocument/2006/relationships/hyperlink" Target="https://fivethirtyeight.com/contributors/nathaniel-rakich/" TargetMode="Externa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ACB679E-6722-7648-AC26-7895E371D185}"/>
              </a:ext>
            </a:extLst>
          </p:cNvPr>
          <p:cNvSpPr>
            <a:spLocks noGrp="1"/>
          </p:cNvSpPr>
          <p:nvPr>
            <p:ph type="subTitle" idx="1"/>
          </p:nvPr>
        </p:nvSpPr>
        <p:spPr>
          <a:xfrm>
            <a:off x="804672" y="4343051"/>
            <a:ext cx="9163757" cy="1687635"/>
          </a:xfrm>
        </p:spPr>
        <p:txBody>
          <a:bodyPr anchor="ctr">
            <a:noAutofit/>
          </a:bodyPr>
          <a:lstStyle/>
          <a:p>
            <a:r>
              <a:rPr lang="en-US" sz="4800" dirty="0">
                <a:solidFill>
                  <a:srgbClr val="C00000"/>
                </a:solidFill>
              </a:rPr>
              <a:t>Creating a 21</a:t>
            </a:r>
            <a:r>
              <a:rPr lang="en-US" sz="4800" baseline="30000" dirty="0">
                <a:solidFill>
                  <a:srgbClr val="C00000"/>
                </a:solidFill>
              </a:rPr>
              <a:t>st</a:t>
            </a:r>
            <a:r>
              <a:rPr lang="en-US" sz="4800" dirty="0">
                <a:solidFill>
                  <a:srgbClr val="C00000"/>
                </a:solidFill>
              </a:rPr>
              <a:t> Century Election System that Both Parties and All Voters Will Accept</a:t>
            </a:r>
          </a:p>
        </p:txBody>
      </p:sp>
      <p:pic>
        <p:nvPicPr>
          <p:cNvPr id="10" name="Picture 9">
            <a:extLst>
              <a:ext uri="{FF2B5EF4-FFF2-40B4-BE49-F238E27FC236}">
                <a16:creationId xmlns:a16="http://schemas.microsoft.com/office/drawing/2014/main" id="{C2963843-3D37-FD4B-B93E-6C902C3206E4}"/>
              </a:ext>
            </a:extLst>
          </p:cNvPr>
          <p:cNvPicPr>
            <a:picLocks noChangeAspect="1"/>
          </p:cNvPicPr>
          <p:nvPr/>
        </p:nvPicPr>
        <p:blipFill>
          <a:blip r:embed="rId2"/>
          <a:stretch>
            <a:fillRect/>
          </a:stretch>
        </p:blipFill>
        <p:spPr>
          <a:xfrm>
            <a:off x="818048" y="733650"/>
            <a:ext cx="10555905" cy="3008432"/>
          </a:xfrm>
          <a:prstGeom prst="rect">
            <a:avLst/>
          </a:prstGeom>
        </p:spPr>
      </p:pic>
    </p:spTree>
    <p:extLst>
      <p:ext uri="{BB962C8B-B14F-4D97-AF65-F5344CB8AC3E}">
        <p14:creationId xmlns:p14="http://schemas.microsoft.com/office/powerpoint/2010/main" val="130156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7F54-8D40-EA40-B47E-72ACBCF9F57A}"/>
              </a:ext>
            </a:extLst>
          </p:cNvPr>
          <p:cNvSpPr>
            <a:spLocks noGrp="1"/>
          </p:cNvSpPr>
          <p:nvPr>
            <p:ph type="title"/>
          </p:nvPr>
        </p:nvSpPr>
        <p:spPr>
          <a:xfrm>
            <a:off x="838200" y="805542"/>
            <a:ext cx="10515600" cy="760499"/>
          </a:xfrm>
        </p:spPr>
        <p:txBody>
          <a:bodyPr>
            <a:normAutofit/>
          </a:bodyPr>
          <a:lstStyle/>
          <a:p>
            <a:pPr algn="ctr"/>
            <a:r>
              <a:rPr lang="en-US" sz="3600" b="1" i="1" dirty="0"/>
              <a:t>Why Republicans Will Lose!</a:t>
            </a:r>
          </a:p>
        </p:txBody>
      </p:sp>
      <p:sp>
        <p:nvSpPr>
          <p:cNvPr id="3" name="Content Placeholder 2">
            <a:extLst>
              <a:ext uri="{FF2B5EF4-FFF2-40B4-BE49-F238E27FC236}">
                <a16:creationId xmlns:a16="http://schemas.microsoft.com/office/drawing/2014/main" id="{4A770659-49CC-4943-848B-22B591A2B731}"/>
              </a:ext>
            </a:extLst>
          </p:cNvPr>
          <p:cNvSpPr>
            <a:spLocks noGrp="1"/>
          </p:cNvSpPr>
          <p:nvPr>
            <p:ph idx="1"/>
          </p:nvPr>
        </p:nvSpPr>
        <p:spPr>
          <a:xfrm>
            <a:off x="838200" y="1916482"/>
            <a:ext cx="10515600" cy="4260481"/>
          </a:xfrm>
        </p:spPr>
        <p:txBody>
          <a:bodyPr/>
          <a:lstStyle/>
          <a:p>
            <a:r>
              <a:rPr lang="en-US" sz="2000" dirty="0"/>
              <a:t>Republicans are fighting a battle that will backfire on them. </a:t>
            </a:r>
          </a:p>
          <a:p>
            <a:r>
              <a:rPr lang="en-US" sz="2000" dirty="0"/>
              <a:t>Curtailing Voting by mail may not benefit Republicans.</a:t>
            </a:r>
          </a:p>
          <a:p>
            <a:pPr lvl="1"/>
            <a:r>
              <a:rPr lang="en-US" sz="1800" dirty="0"/>
              <a:t>With no pandemic, in-person voting patterns should return to normal. </a:t>
            </a:r>
          </a:p>
          <a:p>
            <a:pPr lvl="1"/>
            <a:r>
              <a:rPr lang="en-US" sz="1800" dirty="0"/>
              <a:t>Older and rural voters, both Republican demographics, are among major groups that vote by mail. </a:t>
            </a:r>
          </a:p>
          <a:p>
            <a:pPr marL="228600" lvl="1"/>
            <a:r>
              <a:rPr lang="en-US" sz="2000" dirty="0"/>
              <a:t>Restricting voting may not benefit Republicans. </a:t>
            </a:r>
          </a:p>
          <a:p>
            <a:pPr marL="685800" lvl="2"/>
            <a:r>
              <a:rPr lang="en-US" sz="1600" dirty="0"/>
              <a:t>Making voting more difficult has not had a huge effect on turnout.</a:t>
            </a:r>
          </a:p>
          <a:p>
            <a:pPr marL="685800" lvl="2"/>
            <a:r>
              <a:rPr lang="en-US" sz="1600" dirty="0"/>
              <a:t>These restrictions could actually energize Democrats and turn independents against Republicans. </a:t>
            </a:r>
          </a:p>
          <a:p>
            <a:pPr marL="1143000" lvl="3"/>
            <a:r>
              <a:rPr lang="en-US" sz="1600" b="1" dirty="0"/>
              <a:t>After the Supreme Court invalidated portions of the Voting Rights Act, minority turnout actually increased. </a:t>
            </a:r>
          </a:p>
          <a:p>
            <a:pPr marL="228600" lvl="2"/>
            <a:r>
              <a:rPr lang="en-US" dirty="0"/>
              <a:t>Giving the legislature power over elections will benefit Republicans while they are in control. </a:t>
            </a:r>
          </a:p>
          <a:p>
            <a:pPr marL="685800" lvl="3"/>
            <a:r>
              <a:rPr lang="en-US" sz="1600" dirty="0"/>
              <a:t>Should they lose, Democrats will utilize the powers against them. </a:t>
            </a:r>
          </a:p>
          <a:p>
            <a:r>
              <a:rPr lang="en-US" sz="2000" dirty="0"/>
              <a:t>Creating laws to arrest poll workers may make it harder to run elections and alienate older people who make up most of the poll workers.  </a:t>
            </a:r>
          </a:p>
        </p:txBody>
      </p:sp>
      <p:sp>
        <p:nvSpPr>
          <p:cNvPr id="5" name="Slide Number Placeholder 4">
            <a:extLst>
              <a:ext uri="{FF2B5EF4-FFF2-40B4-BE49-F238E27FC236}">
                <a16:creationId xmlns:a16="http://schemas.microsoft.com/office/drawing/2014/main" id="{734F7477-BAAC-6F43-8442-85467961553D}"/>
              </a:ext>
            </a:extLst>
          </p:cNvPr>
          <p:cNvSpPr>
            <a:spLocks noGrp="1"/>
          </p:cNvSpPr>
          <p:nvPr>
            <p:ph type="sldNum" sz="quarter" idx="12"/>
          </p:nvPr>
        </p:nvSpPr>
        <p:spPr/>
        <p:txBody>
          <a:bodyPr/>
          <a:lstStyle/>
          <a:p>
            <a:fld id="{CFB5B56D-24A6-9C40-A724-184F7F7B57A7}" type="slidenum">
              <a:rPr lang="en-US" smtClean="0"/>
              <a:t>10</a:t>
            </a:fld>
            <a:endParaRPr lang="en-US" dirty="0"/>
          </a:p>
        </p:txBody>
      </p:sp>
      <p:pic>
        <p:nvPicPr>
          <p:cNvPr id="6" name="Picture 5">
            <a:extLst>
              <a:ext uri="{FF2B5EF4-FFF2-40B4-BE49-F238E27FC236}">
                <a16:creationId xmlns:a16="http://schemas.microsoft.com/office/drawing/2014/main" id="{7E35FCD5-DB91-0746-8E52-E8BECE3B36C4}"/>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1695881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FCA8-BD03-E440-811D-B829AD1F1B54}"/>
              </a:ext>
            </a:extLst>
          </p:cNvPr>
          <p:cNvSpPr>
            <a:spLocks noGrp="1"/>
          </p:cNvSpPr>
          <p:nvPr>
            <p:ph type="title"/>
          </p:nvPr>
        </p:nvSpPr>
        <p:spPr>
          <a:xfrm>
            <a:off x="838200" y="814388"/>
            <a:ext cx="10515600" cy="876300"/>
          </a:xfrm>
        </p:spPr>
        <p:txBody>
          <a:bodyPr>
            <a:normAutofit/>
          </a:bodyPr>
          <a:lstStyle/>
          <a:p>
            <a:pPr algn="ctr"/>
            <a:r>
              <a:rPr lang="en-US" sz="3600" b="1" i="1" dirty="0"/>
              <a:t>Democrats- HR-1- For the People Act </a:t>
            </a:r>
          </a:p>
        </p:txBody>
      </p:sp>
      <p:sp>
        <p:nvSpPr>
          <p:cNvPr id="3" name="Content Placeholder 2">
            <a:extLst>
              <a:ext uri="{FF2B5EF4-FFF2-40B4-BE49-F238E27FC236}">
                <a16:creationId xmlns:a16="http://schemas.microsoft.com/office/drawing/2014/main" id="{5FD54EDD-54E7-6247-BF83-615D1862C53E}"/>
              </a:ext>
            </a:extLst>
          </p:cNvPr>
          <p:cNvSpPr>
            <a:spLocks noGrp="1"/>
          </p:cNvSpPr>
          <p:nvPr>
            <p:ph idx="1"/>
          </p:nvPr>
        </p:nvSpPr>
        <p:spPr>
          <a:xfrm>
            <a:off x="838200" y="2217107"/>
            <a:ext cx="10515600" cy="3959856"/>
          </a:xfrm>
        </p:spPr>
        <p:txBody>
          <a:bodyPr>
            <a:normAutofit/>
          </a:bodyPr>
          <a:lstStyle/>
          <a:p>
            <a:pPr marL="0" indent="0">
              <a:buNone/>
            </a:pPr>
            <a:r>
              <a:rPr lang="en-US" sz="2000" dirty="0"/>
              <a:t>While Republicans are introducing specific bills in almost every state, Democrats have focused on HR-1- the ”For The People Act.” </a:t>
            </a:r>
          </a:p>
          <a:p>
            <a:r>
              <a:rPr lang="en-US" sz="2000" dirty="0"/>
              <a:t>HR-1 is 791-page wish list that both Democratic legislators and political commentators have called “aspirational.” </a:t>
            </a:r>
          </a:p>
          <a:p>
            <a:pPr lvl="1"/>
            <a:r>
              <a:rPr lang="en-US" sz="1600" dirty="0"/>
              <a:t>Of course, most of its supporters have not read the 791 pages. </a:t>
            </a:r>
          </a:p>
          <a:p>
            <a:r>
              <a:rPr lang="en-US" sz="2000" dirty="0"/>
              <a:t>Aspiring and succeeding in it are not the same. </a:t>
            </a:r>
          </a:p>
          <a:p>
            <a:r>
              <a:rPr lang="en-US" sz="2000" dirty="0"/>
              <a:t>A football quarterback can aspire to throw an 80-yard touchdown pass on each play. That does not mean the pass will be completed. </a:t>
            </a:r>
          </a:p>
          <a:p>
            <a:r>
              <a:rPr lang="en-US" sz="2000" dirty="0"/>
              <a:t>HR-1 includes everything aa true Democrat could wish for– and them some. </a:t>
            </a:r>
          </a:p>
          <a:p>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33B0A7AD-3A1B-AF4E-B168-A8047316F7D5}"/>
              </a:ext>
            </a:extLst>
          </p:cNvPr>
          <p:cNvSpPr>
            <a:spLocks noGrp="1"/>
          </p:cNvSpPr>
          <p:nvPr>
            <p:ph type="sldNum" sz="quarter" idx="12"/>
          </p:nvPr>
        </p:nvSpPr>
        <p:spPr/>
        <p:txBody>
          <a:bodyPr/>
          <a:lstStyle/>
          <a:p>
            <a:fld id="{CFB5B56D-24A6-9C40-A724-184F7F7B57A7}" type="slidenum">
              <a:rPr lang="en-US" smtClean="0"/>
              <a:t>11</a:t>
            </a:fld>
            <a:endParaRPr lang="en-US" dirty="0"/>
          </a:p>
        </p:txBody>
      </p:sp>
      <p:pic>
        <p:nvPicPr>
          <p:cNvPr id="5" name="Picture 4">
            <a:extLst>
              <a:ext uri="{FF2B5EF4-FFF2-40B4-BE49-F238E27FC236}">
                <a16:creationId xmlns:a16="http://schemas.microsoft.com/office/drawing/2014/main" id="{2287FD85-0725-FE40-9958-EA2449F2455D}"/>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84425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47A13-E79B-594A-8473-EE1F22DF2921}"/>
              </a:ext>
            </a:extLst>
          </p:cNvPr>
          <p:cNvSpPr>
            <a:spLocks noGrp="1"/>
          </p:cNvSpPr>
          <p:nvPr>
            <p:ph type="title"/>
          </p:nvPr>
        </p:nvSpPr>
        <p:spPr>
          <a:xfrm>
            <a:off x="838200" y="681037"/>
            <a:ext cx="10515600" cy="1009651"/>
          </a:xfrm>
        </p:spPr>
        <p:txBody>
          <a:bodyPr/>
          <a:lstStyle/>
          <a:p>
            <a:pPr algn="ctr"/>
            <a:r>
              <a:rPr lang="en-US" b="1" i="1" dirty="0"/>
              <a:t>HR-1- Title 1- Voting Access</a:t>
            </a:r>
          </a:p>
        </p:txBody>
      </p:sp>
      <p:sp>
        <p:nvSpPr>
          <p:cNvPr id="3" name="Content Placeholder 2">
            <a:extLst>
              <a:ext uri="{FF2B5EF4-FFF2-40B4-BE49-F238E27FC236}">
                <a16:creationId xmlns:a16="http://schemas.microsoft.com/office/drawing/2014/main" id="{D2B40901-A3EC-3747-9EB7-ED5EAD0E9D8A}"/>
              </a:ext>
            </a:extLst>
          </p:cNvPr>
          <p:cNvSpPr>
            <a:spLocks noGrp="1"/>
          </p:cNvSpPr>
          <p:nvPr>
            <p:ph idx="1"/>
          </p:nvPr>
        </p:nvSpPr>
        <p:spPr>
          <a:xfrm>
            <a:off x="838200" y="1690688"/>
            <a:ext cx="10515600" cy="4486275"/>
          </a:xfrm>
        </p:spPr>
        <p:txBody>
          <a:bodyPr>
            <a:normAutofit fontScale="55000" lnSpcReduction="20000"/>
          </a:bodyPr>
          <a:lstStyle/>
          <a:p>
            <a:pPr>
              <a:lnSpc>
                <a:spcPct val="120000"/>
              </a:lnSpc>
              <a:spcBef>
                <a:spcPts val="0"/>
              </a:spcBef>
            </a:pPr>
            <a:r>
              <a:rPr lang="en-US" sz="2900" dirty="0"/>
              <a:t>Voter Registration Modernization Act of 2019 –online registration and updates on status of registration.  </a:t>
            </a:r>
          </a:p>
          <a:p>
            <a:pPr lvl="0">
              <a:lnSpc>
                <a:spcPct val="120000"/>
              </a:lnSpc>
              <a:spcBef>
                <a:spcPts val="0"/>
              </a:spcBef>
            </a:pPr>
            <a:r>
              <a:rPr lang="en-US" sz="2900" dirty="0"/>
              <a:t>Automatic Voter Registration Act of 2019 –</a:t>
            </a:r>
          </a:p>
          <a:p>
            <a:pPr lvl="0">
              <a:lnSpc>
                <a:spcPct val="120000"/>
              </a:lnSpc>
              <a:spcBef>
                <a:spcPts val="0"/>
              </a:spcBef>
            </a:pPr>
            <a:r>
              <a:rPr lang="en-US" sz="2900" dirty="0"/>
              <a:t>Same Day Voter Registration – </a:t>
            </a:r>
          </a:p>
          <a:p>
            <a:pPr marL="914400" lvl="1" indent="-457200">
              <a:buFont typeface="+mj-lt"/>
              <a:buAutoNum type="alphaLcPeriod"/>
            </a:pPr>
            <a:r>
              <a:rPr lang="en-US" sz="2900" dirty="0"/>
              <a:t>Conditions on Removal on Basis of Interstate Cross-Checks</a:t>
            </a:r>
          </a:p>
          <a:p>
            <a:pPr marL="914400" lvl="1" indent="-457200">
              <a:buFont typeface="+mj-lt"/>
              <a:buAutoNum type="alphaLcPeriod"/>
            </a:pPr>
            <a:r>
              <a:rPr lang="en-US" sz="2900" dirty="0"/>
              <a:t>Requirements around allowing people with disabilities to register</a:t>
            </a:r>
          </a:p>
          <a:p>
            <a:pPr marL="914400" lvl="1" indent="-457200">
              <a:buFont typeface="+mj-lt"/>
              <a:buAutoNum type="alphaLcPeriod"/>
            </a:pPr>
            <a:r>
              <a:rPr lang="en-US" sz="2900" dirty="0"/>
              <a:t>Prohibiting Voter Caging </a:t>
            </a:r>
          </a:p>
          <a:p>
            <a:pPr marL="914400" lvl="1" indent="-457200">
              <a:buFont typeface="+mj-lt"/>
              <a:buAutoNum type="alphaLcPeriod"/>
            </a:pPr>
            <a:r>
              <a:rPr lang="en-US" sz="2900" dirty="0"/>
              <a:t> Prohibiting Deceptive Practices and Voter Intimidation.</a:t>
            </a:r>
          </a:p>
          <a:p>
            <a:pPr marL="914400" lvl="1" indent="-457200">
              <a:buFont typeface="+mj-lt"/>
              <a:buAutoNum type="alphaLcPeriod"/>
            </a:pPr>
            <a:r>
              <a:rPr lang="en-US" sz="2900" dirty="0"/>
              <a:t>Democracy Restoration- giving ex-felons the right to vote. </a:t>
            </a:r>
          </a:p>
          <a:p>
            <a:pPr marL="914400" lvl="1" indent="-457200">
              <a:buFont typeface="+mj-lt"/>
              <a:buAutoNum type="alphaLcPeriod"/>
            </a:pPr>
            <a:r>
              <a:rPr lang="en-US" sz="2900" dirty="0"/>
              <a:t>Voter Verified Permanent Paper Ballot</a:t>
            </a:r>
          </a:p>
          <a:p>
            <a:pPr marL="914400" lvl="1" indent="-457200">
              <a:buFont typeface="+mj-lt"/>
              <a:buAutoNum type="alphaLcPeriod"/>
            </a:pPr>
            <a:r>
              <a:rPr lang="en-US" sz="2900" dirty="0"/>
              <a:t>Requirements for Counting Provisional Ballots</a:t>
            </a:r>
          </a:p>
          <a:p>
            <a:pPr marL="914400" lvl="1" indent="-457200">
              <a:buFont typeface="+mj-lt"/>
              <a:buAutoNum type="alphaLcPeriod"/>
            </a:pPr>
            <a:r>
              <a:rPr lang="en-US" sz="2900" dirty="0"/>
              <a:t>Early Voting – Requires states to offer the opportunity to vote early starting no less than 15 days before the election. </a:t>
            </a:r>
          </a:p>
          <a:p>
            <a:pPr marL="914400" lvl="1" indent="-457200">
              <a:buFont typeface="+mj-lt"/>
              <a:buAutoNum type="alphaLcPeriod"/>
            </a:pPr>
            <a:r>
              <a:rPr lang="en-US" sz="2900" dirty="0"/>
              <a:t>Voting by Mail – Amends HAVA re opportunity to have a mail-in ballot for any reason.  </a:t>
            </a:r>
          </a:p>
          <a:p>
            <a:pPr marL="914400" lvl="1" indent="-457200">
              <a:buFont typeface="+mj-lt"/>
              <a:buAutoNum type="alphaLcPeriod"/>
            </a:pPr>
            <a:r>
              <a:rPr lang="en-US" sz="2900" dirty="0"/>
              <a:t>Absent Uniformed Services Voters and Overseas Voters –</a:t>
            </a:r>
          </a:p>
          <a:p>
            <a:pPr marL="914400" lvl="1" indent="-457200">
              <a:buFont typeface="+mj-lt"/>
              <a:buAutoNum type="alphaLcPeriod"/>
            </a:pPr>
            <a:r>
              <a:rPr lang="en-US" sz="2900" dirty="0"/>
              <a:t>Poll Worker Recruitment and Training</a:t>
            </a:r>
          </a:p>
          <a:p>
            <a:pPr marL="914400" lvl="1" indent="-457200">
              <a:buFont typeface="+mj-lt"/>
              <a:buAutoNum type="alphaLcPeriod"/>
            </a:pPr>
            <a:r>
              <a:rPr lang="en-US" sz="2900" dirty="0"/>
              <a:t>Enhancement of Enforcement of 2002 HAVA </a:t>
            </a:r>
          </a:p>
          <a:p>
            <a:pPr marL="914400" lvl="1" indent="-457200">
              <a:buFont typeface="+mj-lt"/>
              <a:buAutoNum type="alphaLcPeriod"/>
            </a:pPr>
            <a:r>
              <a:rPr lang="en-US" sz="2900" dirty="0"/>
              <a:t>Federal Election Integrity prohibits a state election official (unless recused from office) from playing any part in a campaign.</a:t>
            </a:r>
          </a:p>
          <a:p>
            <a:pPr marL="914400" lvl="1" indent="-457200">
              <a:buFont typeface="+mj-lt"/>
              <a:buAutoNum type="alphaLcPeriod"/>
            </a:pPr>
            <a:r>
              <a:rPr lang="en-US" sz="2900" dirty="0"/>
              <a:t>Promoting Voter Access Through Election Administration Improvements</a:t>
            </a:r>
          </a:p>
        </p:txBody>
      </p:sp>
      <p:sp>
        <p:nvSpPr>
          <p:cNvPr id="4" name="Slide Number Placeholder 3">
            <a:extLst>
              <a:ext uri="{FF2B5EF4-FFF2-40B4-BE49-F238E27FC236}">
                <a16:creationId xmlns:a16="http://schemas.microsoft.com/office/drawing/2014/main" id="{340810CC-6DE2-F646-A67B-9C4D10055B07}"/>
              </a:ext>
            </a:extLst>
          </p:cNvPr>
          <p:cNvSpPr>
            <a:spLocks noGrp="1"/>
          </p:cNvSpPr>
          <p:nvPr>
            <p:ph type="sldNum" sz="quarter" idx="12"/>
          </p:nvPr>
        </p:nvSpPr>
        <p:spPr/>
        <p:txBody>
          <a:bodyPr/>
          <a:lstStyle/>
          <a:p>
            <a:fld id="{CFB5B56D-24A6-9C40-A724-184F7F7B57A7}" type="slidenum">
              <a:rPr lang="en-US" smtClean="0"/>
              <a:t>12</a:t>
            </a:fld>
            <a:endParaRPr lang="en-US" dirty="0"/>
          </a:p>
        </p:txBody>
      </p:sp>
      <p:pic>
        <p:nvPicPr>
          <p:cNvPr id="5" name="Picture 4">
            <a:extLst>
              <a:ext uri="{FF2B5EF4-FFF2-40B4-BE49-F238E27FC236}">
                <a16:creationId xmlns:a16="http://schemas.microsoft.com/office/drawing/2014/main" id="{3A723607-A087-4246-8577-A8420BB54F68}"/>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112730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FDAC-2133-6341-BE71-9AE56F720B43}"/>
              </a:ext>
            </a:extLst>
          </p:cNvPr>
          <p:cNvSpPr>
            <a:spLocks noGrp="1"/>
          </p:cNvSpPr>
          <p:nvPr>
            <p:ph type="title"/>
          </p:nvPr>
        </p:nvSpPr>
        <p:spPr>
          <a:xfrm>
            <a:off x="838200" y="681037"/>
            <a:ext cx="10515600" cy="965201"/>
          </a:xfrm>
        </p:spPr>
        <p:txBody>
          <a:bodyPr>
            <a:normAutofit/>
          </a:bodyPr>
          <a:lstStyle/>
          <a:p>
            <a:pPr algn="ctr"/>
            <a:r>
              <a:rPr lang="en-US" sz="3600" b="1" i="1" dirty="0"/>
              <a:t>HR-1-Title II-Election Integrity &amp; Title III Security</a:t>
            </a:r>
          </a:p>
        </p:txBody>
      </p:sp>
      <p:sp>
        <p:nvSpPr>
          <p:cNvPr id="3" name="Content Placeholder 2">
            <a:extLst>
              <a:ext uri="{FF2B5EF4-FFF2-40B4-BE49-F238E27FC236}">
                <a16:creationId xmlns:a16="http://schemas.microsoft.com/office/drawing/2014/main" id="{E19498A5-8991-8C42-9DDF-2190046F5CB2}"/>
              </a:ext>
            </a:extLst>
          </p:cNvPr>
          <p:cNvSpPr>
            <a:spLocks noGrp="1"/>
          </p:cNvSpPr>
          <p:nvPr>
            <p:ph idx="1"/>
          </p:nvPr>
        </p:nvSpPr>
        <p:spPr/>
        <p:txBody>
          <a:bodyPr>
            <a:normAutofit fontScale="62500" lnSpcReduction="20000"/>
          </a:bodyPr>
          <a:lstStyle/>
          <a:p>
            <a:r>
              <a:rPr lang="en-US" b="1" dirty="0"/>
              <a:t>Title II – Election Integrity</a:t>
            </a:r>
            <a:endParaRPr lang="en-US" dirty="0"/>
          </a:p>
          <a:p>
            <a:pPr marL="514350" lvl="0" indent="-514350">
              <a:buFont typeface="+mj-lt"/>
              <a:buAutoNum type="alphaLcPeriod"/>
            </a:pPr>
            <a:r>
              <a:rPr lang="en-US" dirty="0"/>
              <a:t>Reaffirming Commitment of Congress to Restore the Voting Rights Act</a:t>
            </a:r>
          </a:p>
          <a:p>
            <a:pPr marL="514350" lvl="0" indent="-514350">
              <a:buFont typeface="+mj-lt"/>
              <a:buAutoNum type="alphaLcPeriod"/>
            </a:pPr>
            <a:r>
              <a:rPr lang="en-US" dirty="0"/>
              <a:t>Cites obstacles to providing fair access for Native Americans, </a:t>
            </a:r>
          </a:p>
          <a:p>
            <a:pPr marL="514350" lvl="0" indent="-514350">
              <a:buFont typeface="+mj-lt"/>
              <a:buAutoNum type="alphaLcPeriod"/>
            </a:pPr>
            <a:r>
              <a:rPr lang="en-US" dirty="0"/>
              <a:t>District of Columbia Statehood  </a:t>
            </a:r>
          </a:p>
          <a:p>
            <a:pPr marL="514350" lvl="0" indent="-514350">
              <a:buFont typeface="+mj-lt"/>
              <a:buAutoNum type="alphaLcPeriod"/>
            </a:pPr>
            <a:r>
              <a:rPr lang="en-US" dirty="0"/>
              <a:t>Granting U.S. territories the right to vote.</a:t>
            </a:r>
          </a:p>
          <a:p>
            <a:pPr marL="514350" lvl="0" indent="-514350">
              <a:buFont typeface="+mj-lt"/>
              <a:buAutoNum type="alphaLcPeriod"/>
            </a:pPr>
            <a:r>
              <a:rPr lang="en-US" dirty="0"/>
              <a:t>Congressional redistricting reform. </a:t>
            </a:r>
          </a:p>
          <a:p>
            <a:pPr marL="514350" lvl="0" indent="-514350">
              <a:buFont typeface="+mj-lt"/>
              <a:buAutoNum type="alphaLcPeriod"/>
            </a:pPr>
            <a:r>
              <a:rPr lang="en-US" dirty="0"/>
              <a:t> “Stop Automatically Voiding Eligible Voters Off Their Enlisted Rolls in States Acts,” or the “Save Voters Act.”  </a:t>
            </a:r>
          </a:p>
          <a:p>
            <a:r>
              <a:rPr lang="en-US" b="1" dirty="0"/>
              <a:t> </a:t>
            </a:r>
            <a:endParaRPr lang="en-US" dirty="0"/>
          </a:p>
          <a:p>
            <a:r>
              <a:rPr lang="en-US" b="1" dirty="0"/>
              <a:t>Title III – Election Security</a:t>
            </a:r>
            <a:endParaRPr lang="en-US" dirty="0"/>
          </a:p>
          <a:p>
            <a:pPr marL="514350" lvl="0" indent="-514350">
              <a:buFont typeface="+mj-lt"/>
              <a:buAutoNum type="alphaLcPeriod"/>
            </a:pPr>
            <a:r>
              <a:rPr lang="en-US" dirty="0"/>
              <a:t>Subtitle A – Financial Support for Election Infrastructure. Grants for Conducting Risk Limiting Audits,  </a:t>
            </a:r>
          </a:p>
          <a:p>
            <a:pPr marL="514350" lvl="0" indent="-514350">
              <a:buFont typeface="+mj-lt"/>
              <a:buAutoNum type="alphaLcPeriod"/>
            </a:pPr>
            <a:r>
              <a:rPr lang="en-US" dirty="0"/>
              <a:t>Security Measures – Calls for timely information about threats to the election process.</a:t>
            </a:r>
          </a:p>
          <a:p>
            <a:pPr marL="514350" lvl="0" indent="-514350">
              <a:buFont typeface="+mj-lt"/>
              <a:buAutoNum type="alphaLcPeriod"/>
            </a:pPr>
            <a:r>
              <a:rPr lang="en-US" dirty="0"/>
              <a:t>National Commission to Protect U.S. Institutions and develop a strategy to address the threat of a foreign or domestic actor, carrying out a cyber attack, influence operation, or disinformation campaign. </a:t>
            </a:r>
          </a:p>
        </p:txBody>
      </p:sp>
      <p:sp>
        <p:nvSpPr>
          <p:cNvPr id="4" name="Slide Number Placeholder 3">
            <a:extLst>
              <a:ext uri="{FF2B5EF4-FFF2-40B4-BE49-F238E27FC236}">
                <a16:creationId xmlns:a16="http://schemas.microsoft.com/office/drawing/2014/main" id="{C902106E-5386-664D-A6DE-B95F5E93E032}"/>
              </a:ext>
            </a:extLst>
          </p:cNvPr>
          <p:cNvSpPr>
            <a:spLocks noGrp="1"/>
          </p:cNvSpPr>
          <p:nvPr>
            <p:ph type="sldNum" sz="quarter" idx="12"/>
          </p:nvPr>
        </p:nvSpPr>
        <p:spPr/>
        <p:txBody>
          <a:bodyPr/>
          <a:lstStyle/>
          <a:p>
            <a:fld id="{CFB5B56D-24A6-9C40-A724-184F7F7B57A7}" type="slidenum">
              <a:rPr lang="en-US" smtClean="0"/>
              <a:t>13</a:t>
            </a:fld>
            <a:endParaRPr lang="en-US" dirty="0"/>
          </a:p>
        </p:txBody>
      </p:sp>
      <p:pic>
        <p:nvPicPr>
          <p:cNvPr id="5" name="Picture 4">
            <a:extLst>
              <a:ext uri="{FF2B5EF4-FFF2-40B4-BE49-F238E27FC236}">
                <a16:creationId xmlns:a16="http://schemas.microsoft.com/office/drawing/2014/main" id="{685F8DC0-1DBB-D442-B40B-18EB0E159C11}"/>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42262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9139-F165-9947-9A3C-5B7B717C9E1F}"/>
              </a:ext>
            </a:extLst>
          </p:cNvPr>
          <p:cNvSpPr>
            <a:spLocks noGrp="1"/>
          </p:cNvSpPr>
          <p:nvPr>
            <p:ph type="title"/>
          </p:nvPr>
        </p:nvSpPr>
        <p:spPr>
          <a:xfrm>
            <a:off x="838200" y="626301"/>
            <a:ext cx="10515600" cy="876300"/>
          </a:xfrm>
        </p:spPr>
        <p:txBody>
          <a:bodyPr>
            <a:normAutofit/>
          </a:bodyPr>
          <a:lstStyle/>
          <a:p>
            <a:pPr algn="ctr"/>
            <a:r>
              <a:rPr lang="en-US" sz="3600" b="1" i="1" dirty="0"/>
              <a:t>HR-1 Campaign Finance</a:t>
            </a:r>
          </a:p>
        </p:txBody>
      </p:sp>
      <p:sp>
        <p:nvSpPr>
          <p:cNvPr id="3" name="Content Placeholder 2">
            <a:extLst>
              <a:ext uri="{FF2B5EF4-FFF2-40B4-BE49-F238E27FC236}">
                <a16:creationId xmlns:a16="http://schemas.microsoft.com/office/drawing/2014/main" id="{A5533676-F009-644D-98D4-90AA3B033F99}"/>
              </a:ext>
            </a:extLst>
          </p:cNvPr>
          <p:cNvSpPr>
            <a:spLocks noGrp="1"/>
          </p:cNvSpPr>
          <p:nvPr>
            <p:ph idx="1"/>
          </p:nvPr>
        </p:nvSpPr>
        <p:spPr>
          <a:xfrm>
            <a:off x="926926" y="1540701"/>
            <a:ext cx="10426874" cy="4952174"/>
          </a:xfrm>
        </p:spPr>
        <p:txBody>
          <a:bodyPr>
            <a:noAutofit/>
          </a:bodyPr>
          <a:lstStyle/>
          <a:p>
            <a:pPr marL="0" indent="0">
              <a:buNone/>
            </a:pPr>
            <a:r>
              <a:rPr lang="en-US" sz="1600" b="1" dirty="0"/>
              <a:t>Title IV Campaign Finance Transparency</a:t>
            </a:r>
            <a:endParaRPr lang="en-US" sz="1600" dirty="0"/>
          </a:p>
          <a:p>
            <a:pPr marL="342900" indent="0">
              <a:lnSpc>
                <a:spcPct val="100000"/>
              </a:lnSpc>
              <a:spcBef>
                <a:spcPts val="0"/>
              </a:spcBef>
              <a:buFont typeface="+mj-lt"/>
              <a:buAutoNum type="alphaLcPeriod"/>
            </a:pPr>
            <a:r>
              <a:rPr lang="en-US" sz="1600" dirty="0"/>
              <a:t>“Panama Papers” foreign/terrorist funding through real estate transactions. </a:t>
            </a:r>
          </a:p>
          <a:p>
            <a:pPr marL="342900" indent="0">
              <a:lnSpc>
                <a:spcPct val="100000"/>
              </a:lnSpc>
              <a:spcBef>
                <a:spcPts val="0"/>
              </a:spcBef>
              <a:buFont typeface="+mj-lt"/>
              <a:buAutoNum type="alphaLcPeriod"/>
            </a:pPr>
            <a:r>
              <a:rPr lang="en-US" sz="1600" dirty="0"/>
              <a:t>Regulation of Certain Political Spending </a:t>
            </a:r>
          </a:p>
          <a:p>
            <a:pPr marL="342900" indent="0">
              <a:lnSpc>
                <a:spcPct val="100000"/>
              </a:lnSpc>
              <a:spcBef>
                <a:spcPts val="0"/>
              </a:spcBef>
              <a:buFont typeface="+mj-lt"/>
              <a:buAutoNum type="alphaLcPeriod"/>
            </a:pPr>
            <a:r>
              <a:rPr lang="en-US" sz="1600" dirty="0"/>
              <a:t>Honest Ads Act –</a:t>
            </a:r>
          </a:p>
          <a:p>
            <a:pPr marL="342900" indent="0">
              <a:lnSpc>
                <a:spcPct val="100000"/>
              </a:lnSpc>
              <a:spcBef>
                <a:spcPts val="0"/>
              </a:spcBef>
              <a:buFont typeface="+mj-lt"/>
              <a:buAutoNum type="alphaLcPeriod"/>
            </a:pPr>
            <a:r>
              <a:rPr lang="en-US" sz="1600" dirty="0"/>
              <a:t>Stand by Every Ad Act-Gives detailed requirements for endorsements </a:t>
            </a:r>
          </a:p>
          <a:p>
            <a:pPr marL="342900" indent="0">
              <a:lnSpc>
                <a:spcPct val="100000"/>
              </a:lnSpc>
              <a:spcBef>
                <a:spcPts val="0"/>
              </a:spcBef>
              <a:buFont typeface="+mj-lt"/>
              <a:buAutoNum type="alphaLcPeriod"/>
            </a:pPr>
            <a:r>
              <a:rPr lang="en-US" sz="1600" dirty="0"/>
              <a:t>Secret Money Transparency. </a:t>
            </a:r>
          </a:p>
          <a:p>
            <a:pPr marL="342900" indent="0">
              <a:lnSpc>
                <a:spcPct val="100000"/>
              </a:lnSpc>
              <a:spcBef>
                <a:spcPts val="0"/>
              </a:spcBef>
              <a:buFont typeface="+mj-lt"/>
              <a:buAutoNum type="alphaLcPeriod"/>
            </a:pPr>
            <a:r>
              <a:rPr lang="en-US" sz="1600" dirty="0"/>
              <a:t>Shareholder Right to Know</a:t>
            </a:r>
            <a:r>
              <a:rPr lang="en-US" sz="1600" i="1" dirty="0"/>
              <a:t>.</a:t>
            </a:r>
          </a:p>
          <a:p>
            <a:pPr marL="342900" indent="0">
              <a:lnSpc>
                <a:spcPct val="100000"/>
              </a:lnSpc>
              <a:spcBef>
                <a:spcPts val="0"/>
              </a:spcBef>
              <a:buFont typeface="+mj-lt"/>
              <a:buAutoNum type="alphaLcPeriod"/>
            </a:pPr>
            <a:r>
              <a:rPr lang="en-US" sz="1600" dirty="0"/>
              <a:t>Disclosure of Political Spending by Government Contractors </a:t>
            </a:r>
          </a:p>
          <a:p>
            <a:pPr marL="342900" indent="0">
              <a:lnSpc>
                <a:spcPct val="100000"/>
              </a:lnSpc>
              <a:spcBef>
                <a:spcPts val="0"/>
              </a:spcBef>
              <a:buFont typeface="+mj-lt"/>
              <a:buAutoNum type="alphaLcPeriod"/>
            </a:pPr>
            <a:r>
              <a:rPr lang="en-US" sz="1600" dirty="0"/>
              <a:t>Limitations and Disclosure Requirements for Presidential Inaugural Committee – “</a:t>
            </a:r>
          </a:p>
          <a:p>
            <a:pPr marL="0" indent="0">
              <a:buNone/>
            </a:pPr>
            <a:r>
              <a:rPr lang="en-US" sz="1600" b="1" dirty="0"/>
              <a:t> Title V – Campaign Finance Empowerment</a:t>
            </a:r>
            <a:endParaRPr lang="en-US" sz="1600" dirty="0"/>
          </a:p>
          <a:p>
            <a:pPr marL="342900" lvl="0" indent="0">
              <a:lnSpc>
                <a:spcPct val="100000"/>
              </a:lnSpc>
              <a:spcBef>
                <a:spcPts val="0"/>
              </a:spcBef>
              <a:buFont typeface="+mj-lt"/>
              <a:buAutoNum type="alphaLcPeriod"/>
            </a:pPr>
            <a:r>
              <a:rPr lang="en-US" sz="1600" dirty="0"/>
              <a:t>Citizens United Decision.  Recommends an amendment to the Constitution to distinguish between persons and artificial entities such as corporations.</a:t>
            </a:r>
          </a:p>
          <a:p>
            <a:pPr marL="342900" lvl="0" indent="0">
              <a:lnSpc>
                <a:spcPct val="100000"/>
              </a:lnSpc>
              <a:spcBef>
                <a:spcPts val="0"/>
              </a:spcBef>
              <a:buFont typeface="+mj-lt"/>
              <a:buAutoNum type="alphaLcPeriod"/>
            </a:pPr>
            <a:r>
              <a:rPr lang="en-US" sz="1600" dirty="0"/>
              <a:t>Congressional Elections</a:t>
            </a:r>
            <a:r>
              <a:rPr lang="en-US" sz="1600" b="1" dirty="0"/>
              <a:t>: </a:t>
            </a:r>
            <a:r>
              <a:rPr lang="en-US" sz="1600" dirty="0"/>
              <a:t>My Voice Voucher Pilot Program.–Freedom From Influence Fund.” </a:t>
            </a:r>
          </a:p>
          <a:p>
            <a:pPr marL="342900" lvl="0" indent="0">
              <a:lnSpc>
                <a:spcPct val="100000"/>
              </a:lnSpc>
              <a:spcBef>
                <a:spcPts val="0"/>
              </a:spcBef>
              <a:buFont typeface="+mj-lt"/>
              <a:buAutoNum type="alphaLcPeriod"/>
            </a:pPr>
            <a:r>
              <a:rPr lang="en-US" sz="1600" dirty="0"/>
              <a:t>Presidential Elections-Modifies formula for matching contributions and limits funds from candidates’ families.</a:t>
            </a:r>
          </a:p>
          <a:p>
            <a:pPr marL="0" lvl="0" indent="0">
              <a:lnSpc>
                <a:spcPct val="100000"/>
              </a:lnSpc>
              <a:spcBef>
                <a:spcPts val="0"/>
              </a:spcBef>
              <a:buNone/>
            </a:pPr>
            <a:endParaRPr lang="en-US" sz="1600" dirty="0"/>
          </a:p>
          <a:p>
            <a:pPr marL="0" lvl="0" indent="0">
              <a:lnSpc>
                <a:spcPct val="100000"/>
              </a:lnSpc>
              <a:spcBef>
                <a:spcPts val="0"/>
              </a:spcBef>
              <a:buNone/>
            </a:pPr>
            <a:r>
              <a:rPr lang="en-US" sz="1600" b="1" dirty="0"/>
              <a:t>Title VI Campaign Finance Oversight –“Restoring Integrity to America’s Elections Act.”</a:t>
            </a:r>
            <a:endParaRPr lang="en-US" sz="1600" dirty="0"/>
          </a:p>
          <a:p>
            <a:pPr marL="342900" lvl="0" indent="0">
              <a:lnSpc>
                <a:spcPct val="100000"/>
              </a:lnSpc>
              <a:spcBef>
                <a:spcPts val="0"/>
              </a:spcBef>
              <a:buFont typeface="+mj-lt"/>
              <a:buAutoNum type="alphaLcPeriod"/>
            </a:pPr>
            <a:r>
              <a:rPr lang="en-US" sz="1600" dirty="0"/>
              <a:t>Changes the composition of the FEC </a:t>
            </a:r>
          </a:p>
          <a:p>
            <a:pPr marL="342900" lvl="0" indent="0">
              <a:lnSpc>
                <a:spcPct val="100000"/>
              </a:lnSpc>
              <a:spcBef>
                <a:spcPts val="0"/>
              </a:spcBef>
              <a:buFont typeface="+mj-lt"/>
              <a:buAutoNum type="alphaLcPeriod"/>
            </a:pPr>
            <a:r>
              <a:rPr lang="en-US" sz="1600" dirty="0"/>
              <a:t> Stop Super PAC Candidate Coordination Act</a:t>
            </a:r>
          </a:p>
          <a:p>
            <a:pPr marL="0" indent="0">
              <a:lnSpc>
                <a:spcPct val="100000"/>
              </a:lnSpc>
              <a:spcBef>
                <a:spcPts val="0"/>
              </a:spcBef>
              <a:buNone/>
            </a:pPr>
            <a:endParaRPr lang="en-US" sz="1600" dirty="0"/>
          </a:p>
        </p:txBody>
      </p:sp>
      <p:sp>
        <p:nvSpPr>
          <p:cNvPr id="4" name="Slide Number Placeholder 3">
            <a:extLst>
              <a:ext uri="{FF2B5EF4-FFF2-40B4-BE49-F238E27FC236}">
                <a16:creationId xmlns:a16="http://schemas.microsoft.com/office/drawing/2014/main" id="{3EDC5F76-351A-7643-B233-E0071F6384C5}"/>
              </a:ext>
            </a:extLst>
          </p:cNvPr>
          <p:cNvSpPr>
            <a:spLocks noGrp="1"/>
          </p:cNvSpPr>
          <p:nvPr>
            <p:ph type="sldNum" sz="quarter" idx="12"/>
          </p:nvPr>
        </p:nvSpPr>
        <p:spPr/>
        <p:txBody>
          <a:bodyPr/>
          <a:lstStyle/>
          <a:p>
            <a:fld id="{CFB5B56D-24A6-9C40-A724-184F7F7B57A7}" type="slidenum">
              <a:rPr lang="en-US" smtClean="0"/>
              <a:t>14</a:t>
            </a:fld>
            <a:endParaRPr lang="en-US" dirty="0"/>
          </a:p>
        </p:txBody>
      </p:sp>
      <p:pic>
        <p:nvPicPr>
          <p:cNvPr id="5" name="Picture 4">
            <a:extLst>
              <a:ext uri="{FF2B5EF4-FFF2-40B4-BE49-F238E27FC236}">
                <a16:creationId xmlns:a16="http://schemas.microsoft.com/office/drawing/2014/main" id="{4C60F09C-6ECF-5A41-84BF-E2856DEEE8FC}"/>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197965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E2768-FCAD-7048-9BC3-D888B58084D6}"/>
              </a:ext>
            </a:extLst>
          </p:cNvPr>
          <p:cNvSpPr>
            <a:spLocks noGrp="1"/>
          </p:cNvSpPr>
          <p:nvPr>
            <p:ph type="title"/>
          </p:nvPr>
        </p:nvSpPr>
        <p:spPr>
          <a:xfrm>
            <a:off x="838200" y="681037"/>
            <a:ext cx="10515600" cy="1009651"/>
          </a:xfrm>
        </p:spPr>
        <p:txBody>
          <a:bodyPr>
            <a:normAutofit/>
          </a:bodyPr>
          <a:lstStyle/>
          <a:p>
            <a:pPr algn="ctr"/>
            <a:r>
              <a:rPr lang="en-US" sz="3600" b="1" i="1" dirty="0"/>
              <a:t>HR-1-Ethics</a:t>
            </a:r>
          </a:p>
        </p:txBody>
      </p:sp>
      <p:sp>
        <p:nvSpPr>
          <p:cNvPr id="3" name="Content Placeholder 2">
            <a:extLst>
              <a:ext uri="{FF2B5EF4-FFF2-40B4-BE49-F238E27FC236}">
                <a16:creationId xmlns:a16="http://schemas.microsoft.com/office/drawing/2014/main" id="{A0D3DA3F-7714-4544-BBA4-F02AAD423A7D}"/>
              </a:ext>
            </a:extLst>
          </p:cNvPr>
          <p:cNvSpPr>
            <a:spLocks noGrp="1"/>
          </p:cNvSpPr>
          <p:nvPr>
            <p:ph idx="1"/>
          </p:nvPr>
        </p:nvSpPr>
        <p:spPr>
          <a:xfrm>
            <a:off x="838200" y="1471448"/>
            <a:ext cx="10515600" cy="4705515"/>
          </a:xfrm>
        </p:spPr>
        <p:txBody>
          <a:bodyPr>
            <a:normAutofit fontScale="47500" lnSpcReduction="20000"/>
          </a:bodyPr>
          <a:lstStyle/>
          <a:p>
            <a:pPr marL="0" indent="0">
              <a:lnSpc>
                <a:spcPct val="120000"/>
              </a:lnSpc>
              <a:spcBef>
                <a:spcPts val="0"/>
              </a:spcBef>
              <a:buNone/>
            </a:pPr>
            <a:r>
              <a:rPr lang="en-US" b="1" dirty="0"/>
              <a:t>Title VI- Ethics </a:t>
            </a:r>
          </a:p>
          <a:p>
            <a:pPr marL="347472" indent="0">
              <a:lnSpc>
                <a:spcPct val="120000"/>
              </a:lnSpc>
              <a:spcBef>
                <a:spcPts val="0"/>
              </a:spcBef>
              <a:buFont typeface="+mj-lt"/>
              <a:buAutoNum type="alphaLcPeriod"/>
            </a:pPr>
            <a:r>
              <a:rPr lang="en-US" dirty="0"/>
              <a:t>Supreme Court Ethics – Calls on Judicial Conference to issue a code of conduct judges and justices</a:t>
            </a:r>
          </a:p>
          <a:p>
            <a:pPr marL="347472" lvl="0" indent="0">
              <a:lnSpc>
                <a:spcPct val="120000"/>
              </a:lnSpc>
              <a:spcBef>
                <a:spcPts val="0"/>
              </a:spcBef>
              <a:buFont typeface="+mj-lt"/>
              <a:buAutoNum type="alphaLcPeriod"/>
            </a:pPr>
            <a:r>
              <a:rPr lang="en-US" dirty="0"/>
              <a:t>Tightens 1938 foreign agent registration </a:t>
            </a:r>
          </a:p>
          <a:p>
            <a:pPr marL="347472" lvl="0" indent="0">
              <a:lnSpc>
                <a:spcPct val="120000"/>
              </a:lnSpc>
              <a:spcBef>
                <a:spcPts val="0"/>
              </a:spcBef>
              <a:buFont typeface="+mj-lt"/>
              <a:buAutoNum type="alphaLcPeriod"/>
            </a:pPr>
            <a:r>
              <a:rPr lang="en-US" dirty="0"/>
              <a:t>Lobbying Disclosure Reform </a:t>
            </a:r>
          </a:p>
          <a:p>
            <a:pPr marL="347472" lvl="0" indent="0">
              <a:lnSpc>
                <a:spcPct val="120000"/>
              </a:lnSpc>
              <a:spcBef>
                <a:spcPts val="0"/>
              </a:spcBef>
              <a:buFont typeface="+mj-lt"/>
              <a:buAutoNum type="alphaLcPeriod"/>
            </a:pPr>
            <a:r>
              <a:rPr lang="en-US" dirty="0"/>
              <a:t>Recusal of Presidential Appointees. </a:t>
            </a:r>
          </a:p>
          <a:p>
            <a:pPr marL="347472" indent="0">
              <a:lnSpc>
                <a:spcPct val="120000"/>
              </a:lnSpc>
              <a:spcBef>
                <a:spcPts val="0"/>
              </a:spcBef>
              <a:buNone/>
            </a:pPr>
            <a:endParaRPr lang="en-US" dirty="0"/>
          </a:p>
          <a:p>
            <a:pPr>
              <a:lnSpc>
                <a:spcPct val="120000"/>
              </a:lnSpc>
              <a:spcBef>
                <a:spcPts val="0"/>
              </a:spcBef>
            </a:pPr>
            <a:r>
              <a:rPr lang="en-US" b="1" dirty="0"/>
              <a:t>Title VIII – Ethical Reforms for President, Vice-President and Federal Officers and Employees</a:t>
            </a:r>
            <a:endParaRPr lang="en-US" dirty="0"/>
          </a:p>
          <a:p>
            <a:pPr marL="347472" lvl="0" indent="0">
              <a:lnSpc>
                <a:spcPct val="120000"/>
              </a:lnSpc>
              <a:spcBef>
                <a:spcPts val="0"/>
              </a:spcBef>
              <a:buFont typeface="+mj-lt"/>
              <a:buAutoNum type="alphaLcPeriod"/>
            </a:pPr>
            <a:r>
              <a:rPr lang="en-US" dirty="0"/>
              <a:t>Executive Branch Conflict of Interest – Restrictions on private sector payments for government service.</a:t>
            </a:r>
          </a:p>
          <a:p>
            <a:pPr marL="347472" lvl="0" indent="0">
              <a:lnSpc>
                <a:spcPct val="120000"/>
              </a:lnSpc>
              <a:spcBef>
                <a:spcPts val="0"/>
              </a:spcBef>
              <a:buFont typeface="+mj-lt"/>
              <a:buAutoNum type="alphaLcPeriod"/>
            </a:pPr>
            <a:r>
              <a:rPr lang="en-US" dirty="0"/>
              <a:t> “Presidential Conflicts of Interest Act of 2019” -  </a:t>
            </a:r>
          </a:p>
          <a:p>
            <a:pPr marL="347472" lvl="0" indent="0">
              <a:lnSpc>
                <a:spcPct val="120000"/>
              </a:lnSpc>
              <a:spcBef>
                <a:spcPts val="0"/>
              </a:spcBef>
              <a:buFont typeface="+mj-lt"/>
              <a:buAutoNum type="alphaLcPeriod"/>
            </a:pPr>
            <a:r>
              <a:rPr lang="en-US" dirty="0"/>
              <a:t>White House Ethics Transparency Act of 2019”</a:t>
            </a:r>
          </a:p>
          <a:p>
            <a:pPr marL="347472" lvl="0" indent="0">
              <a:lnSpc>
                <a:spcPct val="120000"/>
              </a:lnSpc>
              <a:spcBef>
                <a:spcPts val="0"/>
              </a:spcBef>
              <a:buFont typeface="+mj-lt"/>
              <a:buAutoNum type="alphaLcPeriod"/>
            </a:pPr>
            <a:r>
              <a:rPr lang="en-US" dirty="0"/>
              <a:t>Executive Branch Ethics Enforcement Act of 2019. </a:t>
            </a:r>
          </a:p>
          <a:p>
            <a:pPr marL="347472" lvl="0" indent="0">
              <a:lnSpc>
                <a:spcPct val="120000"/>
              </a:lnSpc>
              <a:spcBef>
                <a:spcPts val="0"/>
              </a:spcBef>
              <a:buFont typeface="+mj-lt"/>
              <a:buAutoNum type="alphaLcPeriod"/>
            </a:pPr>
            <a:r>
              <a:rPr lang="en-US" dirty="0"/>
              <a:t>Conflicts from Political Fundraising Act of 2019. </a:t>
            </a:r>
          </a:p>
          <a:p>
            <a:pPr marL="347472" lvl="0" indent="0">
              <a:lnSpc>
                <a:spcPct val="120000"/>
              </a:lnSpc>
              <a:spcBef>
                <a:spcPts val="0"/>
              </a:spcBef>
              <a:buFont typeface="+mj-lt"/>
              <a:buAutoNum type="alphaLcPeriod"/>
            </a:pPr>
            <a:r>
              <a:rPr lang="en-US" dirty="0"/>
              <a:t>Transition Team Ethics Improvement Act. </a:t>
            </a:r>
          </a:p>
          <a:p>
            <a:pPr marL="347472" lvl="0" indent="0">
              <a:lnSpc>
                <a:spcPct val="120000"/>
              </a:lnSpc>
              <a:spcBef>
                <a:spcPts val="0"/>
              </a:spcBef>
              <a:buFont typeface="+mj-lt"/>
              <a:buAutoNum type="alphaLcPeriod"/>
            </a:pPr>
            <a:r>
              <a:rPr lang="en-US" dirty="0"/>
              <a:t>Ethics Pledge for Senior Executive Branch Employees. </a:t>
            </a:r>
          </a:p>
          <a:p>
            <a:pPr marL="0" indent="0">
              <a:lnSpc>
                <a:spcPct val="120000"/>
              </a:lnSpc>
              <a:spcBef>
                <a:spcPts val="0"/>
              </a:spcBef>
              <a:buNone/>
            </a:pPr>
            <a:r>
              <a:rPr lang="en-US" b="1" dirty="0"/>
              <a:t> </a:t>
            </a:r>
            <a:endParaRPr lang="en-US" dirty="0"/>
          </a:p>
          <a:p>
            <a:pPr>
              <a:lnSpc>
                <a:spcPct val="120000"/>
              </a:lnSpc>
              <a:spcBef>
                <a:spcPts val="0"/>
              </a:spcBef>
            </a:pPr>
            <a:r>
              <a:rPr lang="en-US" b="1" dirty="0"/>
              <a:t>Title IX – Congressional Ethics Reform</a:t>
            </a:r>
            <a:endParaRPr lang="en-US" dirty="0"/>
          </a:p>
          <a:p>
            <a:pPr marL="347472" lvl="0" indent="0">
              <a:lnSpc>
                <a:spcPct val="120000"/>
              </a:lnSpc>
              <a:spcBef>
                <a:spcPts val="0"/>
              </a:spcBef>
              <a:buFont typeface="+mj-lt"/>
              <a:buAutoNum type="alphaLcPeriod"/>
            </a:pPr>
            <a:r>
              <a:rPr lang="en-US" dirty="0"/>
              <a:t>Requires Members of Congress to Reimburse Treasury For Amounts Paid as Settlements and Awards</a:t>
            </a:r>
          </a:p>
          <a:p>
            <a:pPr marL="347472" lvl="0" indent="0">
              <a:lnSpc>
                <a:spcPct val="120000"/>
              </a:lnSpc>
              <a:spcBef>
                <a:spcPts val="0"/>
              </a:spcBef>
              <a:buFont typeface="+mj-lt"/>
              <a:buAutoNum type="alphaLcPeriod"/>
            </a:pPr>
            <a:r>
              <a:rPr lang="en-US" dirty="0"/>
              <a:t>Conflicts of Interest</a:t>
            </a:r>
          </a:p>
          <a:p>
            <a:pPr marL="347472" lvl="0" indent="0">
              <a:lnSpc>
                <a:spcPct val="120000"/>
              </a:lnSpc>
              <a:spcBef>
                <a:spcPts val="0"/>
              </a:spcBef>
              <a:buFont typeface="+mj-lt"/>
              <a:buAutoNum type="alphaLcPeriod"/>
            </a:pPr>
            <a:r>
              <a:rPr lang="en-US" dirty="0"/>
              <a:t>Campaign Finance and Lobbying Disclosure </a:t>
            </a:r>
          </a:p>
          <a:p>
            <a:pPr marL="347472" lvl="0" indent="0">
              <a:lnSpc>
                <a:spcPct val="120000"/>
              </a:lnSpc>
              <a:spcBef>
                <a:spcPts val="0"/>
              </a:spcBef>
              <a:buFont typeface="+mj-lt"/>
              <a:buAutoNum type="alphaLcPeriod"/>
            </a:pPr>
            <a:r>
              <a:rPr lang="en-US" dirty="0"/>
              <a:t>Access to Congressionally Mandated Reports Act</a:t>
            </a:r>
          </a:p>
          <a:p>
            <a:pPr lvl="0">
              <a:lnSpc>
                <a:spcPct val="120000"/>
              </a:lnSpc>
              <a:spcBef>
                <a:spcPts val="0"/>
              </a:spcBef>
            </a:pPr>
            <a:r>
              <a:rPr lang="en-US" dirty="0"/>
              <a:t> </a:t>
            </a:r>
          </a:p>
          <a:p>
            <a:pPr marL="0">
              <a:lnSpc>
                <a:spcPct val="120000"/>
              </a:lnSpc>
              <a:spcBef>
                <a:spcPts val="0"/>
              </a:spcBef>
            </a:pPr>
            <a:r>
              <a:rPr lang="en-US" b="1" dirty="0"/>
              <a:t>Title X – Presidential and Vice Presidential Tax Transparency </a:t>
            </a:r>
          </a:p>
          <a:p>
            <a:pPr marL="347472" indent="0">
              <a:lnSpc>
                <a:spcPct val="120000"/>
              </a:lnSpc>
              <a:spcBef>
                <a:spcPts val="0"/>
              </a:spcBef>
              <a:buFont typeface="+mj-lt"/>
              <a:buAutoNum type="alphaLcPeriod"/>
            </a:pPr>
            <a:r>
              <a:rPr lang="en-US" b="1" dirty="0"/>
              <a:t>Presidential and Vice Presidential candidates must submit 10 years of tax returns. </a:t>
            </a:r>
            <a:endParaRPr lang="en-US" dirty="0"/>
          </a:p>
          <a:p>
            <a:pPr marL="514350" indent="-514350">
              <a:lnSpc>
                <a:spcPct val="120000"/>
              </a:lnSpc>
              <a:spcBef>
                <a:spcPts val="0"/>
              </a:spcBef>
              <a:buFont typeface="+mj-lt"/>
              <a:buAutoNum type="alphaL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11994883-3D27-2F45-8E55-2BA7E85E3651}"/>
              </a:ext>
            </a:extLst>
          </p:cNvPr>
          <p:cNvSpPr>
            <a:spLocks noGrp="1"/>
          </p:cNvSpPr>
          <p:nvPr>
            <p:ph type="sldNum" sz="quarter" idx="12"/>
          </p:nvPr>
        </p:nvSpPr>
        <p:spPr/>
        <p:txBody>
          <a:bodyPr/>
          <a:lstStyle/>
          <a:p>
            <a:fld id="{CFB5B56D-24A6-9C40-A724-184F7F7B57A7}" type="slidenum">
              <a:rPr lang="en-US" smtClean="0"/>
              <a:t>15</a:t>
            </a:fld>
            <a:endParaRPr lang="en-US" dirty="0"/>
          </a:p>
        </p:txBody>
      </p:sp>
      <p:pic>
        <p:nvPicPr>
          <p:cNvPr id="5" name="Picture 4">
            <a:extLst>
              <a:ext uri="{FF2B5EF4-FFF2-40B4-BE49-F238E27FC236}">
                <a16:creationId xmlns:a16="http://schemas.microsoft.com/office/drawing/2014/main" id="{DD06DDCE-157C-E640-A096-CDCBA645D43C}"/>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72517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21D6-1699-C842-9DFA-0831AB76DDF5}"/>
              </a:ext>
            </a:extLst>
          </p:cNvPr>
          <p:cNvSpPr>
            <a:spLocks noGrp="1"/>
          </p:cNvSpPr>
          <p:nvPr>
            <p:ph type="title"/>
          </p:nvPr>
        </p:nvSpPr>
        <p:spPr/>
        <p:txBody>
          <a:bodyPr>
            <a:normAutofit/>
          </a:bodyPr>
          <a:lstStyle/>
          <a:p>
            <a:pPr algn="ctr"/>
            <a:r>
              <a:rPr lang="en-US" sz="3600" b="1" i="1" dirty="0"/>
              <a:t>HR-1:Too Complex to Pass</a:t>
            </a:r>
          </a:p>
        </p:txBody>
      </p:sp>
      <p:sp>
        <p:nvSpPr>
          <p:cNvPr id="3" name="Content Placeholder 2">
            <a:extLst>
              <a:ext uri="{FF2B5EF4-FFF2-40B4-BE49-F238E27FC236}">
                <a16:creationId xmlns:a16="http://schemas.microsoft.com/office/drawing/2014/main" id="{494C5A6F-B7EA-2549-A63B-9BB40EB26942}"/>
              </a:ext>
            </a:extLst>
          </p:cNvPr>
          <p:cNvSpPr>
            <a:spLocks noGrp="1"/>
          </p:cNvSpPr>
          <p:nvPr>
            <p:ph idx="1"/>
          </p:nvPr>
        </p:nvSpPr>
        <p:spPr>
          <a:xfrm>
            <a:off x="838200" y="1516566"/>
            <a:ext cx="10515600" cy="4660397"/>
          </a:xfrm>
        </p:spPr>
        <p:txBody>
          <a:bodyPr>
            <a:normAutofit/>
          </a:bodyPr>
          <a:lstStyle/>
          <a:p>
            <a:pPr marL="0" indent="0">
              <a:buNone/>
            </a:pPr>
            <a:r>
              <a:rPr lang="en-US" sz="2000" dirty="0"/>
              <a:t>The question Democrats should be asking is why is HR-1 such an omnibus bill? </a:t>
            </a:r>
          </a:p>
          <a:p>
            <a:r>
              <a:rPr lang="en-US" sz="2000" dirty="0"/>
              <a:t>Many of the pieces of the voting segment make sense and could receive more Democratic and even Republican support. </a:t>
            </a:r>
          </a:p>
          <a:p>
            <a:r>
              <a:rPr lang="en-US" sz="2000" dirty="0"/>
              <a:t>By Including issues such as making D.C. a state, allowing votes in territories, giving Congress power over redistricting, making rules for state voting laws, establishing campaign finance rules, providing financing for candidates, and establishing ethics rules, many of which are focused on Donald Trump and his team; HR-1 becomes a much more complicated bill to pass. </a:t>
            </a:r>
          </a:p>
          <a:p>
            <a:r>
              <a:rPr lang="en-US" sz="2000" dirty="0"/>
              <a:t>It also creates more legal challenges to a Republican dominated Supreme Court. </a:t>
            </a:r>
          </a:p>
          <a:p>
            <a:r>
              <a:rPr lang="en-US" sz="2000" dirty="0"/>
              <a:t>Several Senate Democrats have already come out against HR-1, meaning there is currently no majority. </a:t>
            </a:r>
          </a:p>
          <a:p>
            <a:r>
              <a:rPr lang="en-US" sz="2000" dirty="0"/>
              <a:t>However, even if they change their votes, the only way to pass HR-1 in the Senate would be for the Democrats invoke the “nuclear option” and do away with the filibuster rule. </a:t>
            </a:r>
          </a:p>
          <a:p>
            <a:pPr marL="0" indent="0">
              <a:buNone/>
            </a:pPr>
            <a:endParaRPr lang="en-US" sz="2000" dirty="0"/>
          </a:p>
          <a:p>
            <a:endParaRPr lang="en-US" sz="2000" dirty="0"/>
          </a:p>
          <a:p>
            <a:pPr marL="0" indent="0">
              <a:buNone/>
            </a:pPr>
            <a:endParaRPr lang="en-US" sz="2000" dirty="0"/>
          </a:p>
          <a:p>
            <a:endParaRPr lang="en-US" sz="2000" dirty="0"/>
          </a:p>
        </p:txBody>
      </p:sp>
      <p:sp>
        <p:nvSpPr>
          <p:cNvPr id="4" name="Slide Number Placeholder 3">
            <a:extLst>
              <a:ext uri="{FF2B5EF4-FFF2-40B4-BE49-F238E27FC236}">
                <a16:creationId xmlns:a16="http://schemas.microsoft.com/office/drawing/2014/main" id="{213ACD29-AB83-B84C-87D5-C9EF4A11E712}"/>
              </a:ext>
            </a:extLst>
          </p:cNvPr>
          <p:cNvSpPr>
            <a:spLocks noGrp="1"/>
          </p:cNvSpPr>
          <p:nvPr>
            <p:ph type="sldNum" sz="quarter" idx="12"/>
          </p:nvPr>
        </p:nvSpPr>
        <p:spPr/>
        <p:txBody>
          <a:bodyPr/>
          <a:lstStyle/>
          <a:p>
            <a:fld id="{CFB5B56D-24A6-9C40-A724-184F7F7B57A7}" type="slidenum">
              <a:rPr lang="en-US" smtClean="0"/>
              <a:t>16</a:t>
            </a:fld>
            <a:endParaRPr lang="en-US" dirty="0"/>
          </a:p>
        </p:txBody>
      </p:sp>
      <p:pic>
        <p:nvPicPr>
          <p:cNvPr id="5" name="Picture 4">
            <a:extLst>
              <a:ext uri="{FF2B5EF4-FFF2-40B4-BE49-F238E27FC236}">
                <a16:creationId xmlns:a16="http://schemas.microsoft.com/office/drawing/2014/main" id="{72E78BF7-FAAF-6049-8DB4-723406357D0F}"/>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59616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BE2F-52E3-D341-8B12-70C80BD84F3E}"/>
              </a:ext>
            </a:extLst>
          </p:cNvPr>
          <p:cNvSpPr>
            <a:spLocks noGrp="1"/>
          </p:cNvSpPr>
          <p:nvPr>
            <p:ph type="title"/>
          </p:nvPr>
        </p:nvSpPr>
        <p:spPr>
          <a:xfrm>
            <a:off x="838200" y="814388"/>
            <a:ext cx="10515600" cy="876300"/>
          </a:xfrm>
        </p:spPr>
        <p:txBody>
          <a:bodyPr>
            <a:normAutofit/>
          </a:bodyPr>
          <a:lstStyle/>
          <a:p>
            <a:pPr algn="ctr"/>
            <a:r>
              <a:rPr lang="en-US" sz="3600" b="1" i="1" dirty="0"/>
              <a:t>Why HR-1 Could Be  A Disaster For Democrats</a:t>
            </a:r>
          </a:p>
        </p:txBody>
      </p:sp>
      <p:sp>
        <p:nvSpPr>
          <p:cNvPr id="3" name="Content Placeholder 2">
            <a:extLst>
              <a:ext uri="{FF2B5EF4-FFF2-40B4-BE49-F238E27FC236}">
                <a16:creationId xmlns:a16="http://schemas.microsoft.com/office/drawing/2014/main" id="{0E14837A-F659-5546-BBF6-4E942A6980EB}"/>
              </a:ext>
            </a:extLst>
          </p:cNvPr>
          <p:cNvSpPr>
            <a:spLocks noGrp="1"/>
          </p:cNvSpPr>
          <p:nvPr>
            <p:ph idx="1"/>
          </p:nvPr>
        </p:nvSpPr>
        <p:spPr>
          <a:xfrm>
            <a:off x="838200" y="1853851"/>
            <a:ext cx="10515600" cy="4323111"/>
          </a:xfrm>
        </p:spPr>
        <p:txBody>
          <a:bodyPr>
            <a:normAutofit/>
          </a:bodyPr>
          <a:lstStyle/>
          <a:p>
            <a:r>
              <a:rPr lang="en-US" sz="1900" dirty="0"/>
              <a:t>Eliminating the filibuster to pass HR-1 could spell doom for Democrats. </a:t>
            </a:r>
          </a:p>
          <a:p>
            <a:r>
              <a:rPr lang="en-US" sz="1900" dirty="0"/>
              <a:t>Based on the number of smaller states that skew Republican and historical results, Republicans are likely to reclaim the Senate. </a:t>
            </a:r>
          </a:p>
          <a:p>
            <a:r>
              <a:rPr lang="en-US" sz="1900" dirty="0"/>
              <a:t>When this occurs, Democrats, without the cushion of the filibuster, will find most of their policies quickly undone. </a:t>
            </a:r>
          </a:p>
          <a:p>
            <a:pPr lvl="1"/>
            <a:r>
              <a:rPr lang="en-US" sz="1800" dirty="0"/>
              <a:t>During Obama’s administration, Democrats changed the rules so they could appoint district judges. When Republicans gained control, they used this change to appoint Supreme Court Justices.</a:t>
            </a:r>
          </a:p>
          <a:p>
            <a:pPr lvl="2"/>
            <a:r>
              <a:rPr lang="en-US" sz="1600" dirty="0"/>
              <a:t>In the words of Dr. Phil, “How’s that working for you, Democrats?”</a:t>
            </a:r>
          </a:p>
          <a:p>
            <a:pPr marL="0" indent="0">
              <a:buNone/>
            </a:pPr>
            <a:endParaRPr lang="en-US" dirty="0"/>
          </a:p>
        </p:txBody>
      </p:sp>
      <p:sp>
        <p:nvSpPr>
          <p:cNvPr id="4" name="Slide Number Placeholder 3">
            <a:extLst>
              <a:ext uri="{FF2B5EF4-FFF2-40B4-BE49-F238E27FC236}">
                <a16:creationId xmlns:a16="http://schemas.microsoft.com/office/drawing/2014/main" id="{12649693-A4CE-4347-BC76-7D9F283B7FE7}"/>
              </a:ext>
            </a:extLst>
          </p:cNvPr>
          <p:cNvSpPr>
            <a:spLocks noGrp="1"/>
          </p:cNvSpPr>
          <p:nvPr>
            <p:ph type="sldNum" sz="quarter" idx="12"/>
          </p:nvPr>
        </p:nvSpPr>
        <p:spPr/>
        <p:txBody>
          <a:bodyPr/>
          <a:lstStyle/>
          <a:p>
            <a:fld id="{CFB5B56D-24A6-9C40-A724-184F7F7B57A7}" type="slidenum">
              <a:rPr lang="en-US" smtClean="0"/>
              <a:t>17</a:t>
            </a:fld>
            <a:endParaRPr lang="en-US" dirty="0"/>
          </a:p>
        </p:txBody>
      </p:sp>
      <p:pic>
        <p:nvPicPr>
          <p:cNvPr id="5" name="Picture 4">
            <a:extLst>
              <a:ext uri="{FF2B5EF4-FFF2-40B4-BE49-F238E27FC236}">
                <a16:creationId xmlns:a16="http://schemas.microsoft.com/office/drawing/2014/main" id="{1B382742-39AC-CD42-A923-3EC9C032F153}"/>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218357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0918-00EE-A649-B5A5-5232125F25C5}"/>
              </a:ext>
            </a:extLst>
          </p:cNvPr>
          <p:cNvSpPr>
            <a:spLocks noGrp="1"/>
          </p:cNvSpPr>
          <p:nvPr>
            <p:ph type="title"/>
          </p:nvPr>
        </p:nvSpPr>
        <p:spPr>
          <a:xfrm>
            <a:off x="838200" y="789140"/>
            <a:ext cx="10515600" cy="1014608"/>
          </a:xfrm>
        </p:spPr>
        <p:txBody>
          <a:bodyPr>
            <a:normAutofit/>
          </a:bodyPr>
          <a:lstStyle/>
          <a:p>
            <a:pPr algn="ctr"/>
            <a:r>
              <a:rPr lang="en-US" sz="3600" b="1" i="1" dirty="0"/>
              <a:t>Designing an Election System</a:t>
            </a:r>
          </a:p>
        </p:txBody>
      </p:sp>
      <p:sp>
        <p:nvSpPr>
          <p:cNvPr id="3" name="Content Placeholder 2">
            <a:extLst>
              <a:ext uri="{FF2B5EF4-FFF2-40B4-BE49-F238E27FC236}">
                <a16:creationId xmlns:a16="http://schemas.microsoft.com/office/drawing/2014/main" id="{DF0B3F32-4E4E-E246-BF0A-E2803D657FD7}"/>
              </a:ext>
            </a:extLst>
          </p:cNvPr>
          <p:cNvSpPr>
            <a:spLocks noGrp="1"/>
          </p:cNvSpPr>
          <p:nvPr>
            <p:ph idx="1"/>
          </p:nvPr>
        </p:nvSpPr>
        <p:spPr>
          <a:xfrm>
            <a:off x="838200" y="1891430"/>
            <a:ext cx="10515600" cy="4285533"/>
          </a:xfrm>
        </p:spPr>
        <p:txBody>
          <a:bodyPr>
            <a:normAutofit/>
          </a:bodyPr>
          <a:lstStyle/>
          <a:p>
            <a:pPr marL="0" indent="0">
              <a:buNone/>
            </a:pPr>
            <a:r>
              <a:rPr lang="en-US" sz="2000" dirty="0"/>
              <a:t>While Republicans and Democrats are fighting over voting rules, no one is focusing on how to create an election system that works for all the people. </a:t>
            </a:r>
          </a:p>
          <a:p>
            <a:r>
              <a:rPr lang="en-US" sz="2000" dirty="0"/>
              <a:t>We have an election system that was designed for a small number of land-owning white dudes in the 18</a:t>
            </a:r>
            <a:r>
              <a:rPr lang="en-US" sz="2000" baseline="30000" dirty="0"/>
              <a:t>th</a:t>
            </a:r>
            <a:r>
              <a:rPr lang="en-US" sz="2000" dirty="0"/>
              <a:t> century. </a:t>
            </a:r>
          </a:p>
          <a:p>
            <a:r>
              <a:rPr lang="en-US" sz="2000" dirty="0"/>
              <a:t>We now have 21</a:t>
            </a:r>
            <a:r>
              <a:rPr lang="en-US" sz="2000" baseline="30000" dirty="0"/>
              <a:t>st</a:t>
            </a:r>
            <a:r>
              <a:rPr lang="en-US" sz="2000" dirty="0"/>
              <a:t> Century technology that should enable us to track every vote in every election. </a:t>
            </a:r>
          </a:p>
          <a:p>
            <a:r>
              <a:rPr lang="en-US" sz="2000" dirty="0"/>
              <a:t>The only problem is that we have two parties that would rather fight than develop solutions on which voters can rely. </a:t>
            </a:r>
          </a:p>
          <a:p>
            <a:pPr marL="0" indent="0">
              <a:buNone/>
            </a:pPr>
            <a:endParaRPr lang="en-US" sz="2600" dirty="0"/>
          </a:p>
          <a:p>
            <a:pPr marL="0" indent="0">
              <a:buNone/>
            </a:pPr>
            <a:endParaRPr lang="en-US" sz="2600" dirty="0"/>
          </a:p>
          <a:p>
            <a:pPr marL="0" indent="0">
              <a:buNone/>
            </a:pPr>
            <a:r>
              <a:rPr lang="en-US" sz="2000" dirty="0"/>
              <a:t>Before making recommendations, let us look at how the current system works. </a:t>
            </a:r>
          </a:p>
          <a:p>
            <a:pPr marL="0" indent="0">
              <a:buNone/>
            </a:pPr>
            <a:endParaRPr lang="en-US" sz="2000" dirty="0"/>
          </a:p>
          <a:p>
            <a:pPr marL="457200" lvl="1" indent="0">
              <a:buNone/>
            </a:pPr>
            <a:endParaRPr lang="en-US" dirty="0"/>
          </a:p>
        </p:txBody>
      </p:sp>
      <p:sp>
        <p:nvSpPr>
          <p:cNvPr id="4" name="Slide Number Placeholder 3">
            <a:extLst>
              <a:ext uri="{FF2B5EF4-FFF2-40B4-BE49-F238E27FC236}">
                <a16:creationId xmlns:a16="http://schemas.microsoft.com/office/drawing/2014/main" id="{9D7523F4-3DD1-E74F-A74F-87467EA5EBB4}"/>
              </a:ext>
            </a:extLst>
          </p:cNvPr>
          <p:cNvSpPr>
            <a:spLocks noGrp="1"/>
          </p:cNvSpPr>
          <p:nvPr>
            <p:ph type="sldNum" sz="quarter" idx="12"/>
          </p:nvPr>
        </p:nvSpPr>
        <p:spPr/>
        <p:txBody>
          <a:bodyPr/>
          <a:lstStyle/>
          <a:p>
            <a:fld id="{CFB5B56D-24A6-9C40-A724-184F7F7B57A7}" type="slidenum">
              <a:rPr lang="en-US" smtClean="0"/>
              <a:t>18</a:t>
            </a:fld>
            <a:endParaRPr lang="en-US" dirty="0"/>
          </a:p>
        </p:txBody>
      </p:sp>
      <p:pic>
        <p:nvPicPr>
          <p:cNvPr id="5" name="Picture 4">
            <a:extLst>
              <a:ext uri="{FF2B5EF4-FFF2-40B4-BE49-F238E27FC236}">
                <a16:creationId xmlns:a16="http://schemas.microsoft.com/office/drawing/2014/main" id="{AEB68ECA-EC6B-9C41-834A-D8B8079B68FB}"/>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769558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A62F-4794-734C-A940-BCDB972440F3}"/>
              </a:ext>
            </a:extLst>
          </p:cNvPr>
          <p:cNvSpPr>
            <a:spLocks noGrp="1"/>
          </p:cNvSpPr>
          <p:nvPr>
            <p:ph type="title"/>
          </p:nvPr>
        </p:nvSpPr>
        <p:spPr>
          <a:xfrm>
            <a:off x="838200" y="805543"/>
            <a:ext cx="10515600" cy="885145"/>
          </a:xfrm>
        </p:spPr>
        <p:txBody>
          <a:bodyPr>
            <a:normAutofit/>
          </a:bodyPr>
          <a:lstStyle/>
          <a:p>
            <a:pPr algn="ctr"/>
            <a:r>
              <a:rPr lang="en-US" sz="3600" b="1" dirty="0"/>
              <a:t>Registration-Garbage In Garbage Out</a:t>
            </a:r>
          </a:p>
        </p:txBody>
      </p:sp>
      <p:sp>
        <p:nvSpPr>
          <p:cNvPr id="3" name="Content Placeholder 2">
            <a:extLst>
              <a:ext uri="{FF2B5EF4-FFF2-40B4-BE49-F238E27FC236}">
                <a16:creationId xmlns:a16="http://schemas.microsoft.com/office/drawing/2014/main" id="{C94639D7-5139-6840-A1DE-7FD1FACA7EA1}"/>
              </a:ext>
            </a:extLst>
          </p:cNvPr>
          <p:cNvSpPr>
            <a:spLocks noGrp="1"/>
          </p:cNvSpPr>
          <p:nvPr>
            <p:ph idx="1"/>
          </p:nvPr>
        </p:nvSpPr>
        <p:spPr>
          <a:xfrm>
            <a:off x="838200" y="1954060"/>
            <a:ext cx="10515600" cy="4222903"/>
          </a:xfrm>
        </p:spPr>
        <p:txBody>
          <a:bodyPr>
            <a:normAutofit/>
          </a:bodyPr>
          <a:lstStyle/>
          <a:p>
            <a:pPr marL="0" indent="0">
              <a:buNone/>
            </a:pPr>
            <a:r>
              <a:rPr lang="en-US" sz="2000" b="1" dirty="0"/>
              <a:t>GIGO is a computer term applicable to our voter haphazard registration system. </a:t>
            </a:r>
          </a:p>
          <a:p>
            <a:pPr marL="0" indent="0">
              <a:buNone/>
            </a:pPr>
            <a:r>
              <a:rPr lang="en-US" sz="2000" b="1" dirty="0"/>
              <a:t>. </a:t>
            </a:r>
          </a:p>
          <a:p>
            <a:r>
              <a:rPr lang="en-US" sz="2000" dirty="0"/>
              <a:t>People register by mail; in person; online; at motor vehicle, armed services, public assistance, disability, and other state offices, through advocacy groups, and in many other ways. Such a complex system creates increased likelihood of errors.</a:t>
            </a:r>
          </a:p>
          <a:p>
            <a:pPr lvl="1"/>
            <a:r>
              <a:rPr lang="en-US" sz="1800" dirty="0"/>
              <a:t>There may be no effective controls over only citizens registering. </a:t>
            </a:r>
          </a:p>
          <a:p>
            <a:pPr lvl="1"/>
            <a:r>
              <a:rPr lang="en-US" sz="1800" dirty="0"/>
              <a:t>States have no effective way of monitoring when people move or die. </a:t>
            </a:r>
          </a:p>
          <a:p>
            <a:pPr lvl="1"/>
            <a:r>
              <a:rPr lang="en-US" sz="1800" dirty="0"/>
              <a:t>People who have residences in more than one state can often register and vote in both. </a:t>
            </a:r>
          </a:p>
          <a:p>
            <a:pPr lvl="1"/>
            <a:r>
              <a:rPr lang="en-US" sz="1800" dirty="0"/>
              <a:t>Voters are often purged from voting lists for arbitrary reasons.</a:t>
            </a:r>
          </a:p>
          <a:p>
            <a:pPr lvl="1"/>
            <a:endParaRPr lang="en-US" sz="1800" dirty="0"/>
          </a:p>
          <a:p>
            <a:pPr marL="0" indent="-457200">
              <a:buNone/>
            </a:pPr>
            <a:r>
              <a:rPr lang="en-US" sz="2200" b="1" dirty="0"/>
              <a:t>Without effective data bases in each of the states, voting issues will be perpetuated. </a:t>
            </a:r>
          </a:p>
          <a:p>
            <a:pPr marL="0" indent="-457200">
              <a:buNone/>
            </a:pPr>
            <a:endParaRPr lang="en-US" sz="2200" b="1" dirty="0"/>
          </a:p>
        </p:txBody>
      </p:sp>
      <p:sp>
        <p:nvSpPr>
          <p:cNvPr id="4" name="Slide Number Placeholder 3">
            <a:extLst>
              <a:ext uri="{FF2B5EF4-FFF2-40B4-BE49-F238E27FC236}">
                <a16:creationId xmlns:a16="http://schemas.microsoft.com/office/drawing/2014/main" id="{FEEEA94B-3BC0-8E43-A5B2-B509A1C08551}"/>
              </a:ext>
            </a:extLst>
          </p:cNvPr>
          <p:cNvSpPr>
            <a:spLocks noGrp="1"/>
          </p:cNvSpPr>
          <p:nvPr>
            <p:ph type="sldNum" sz="quarter" idx="12"/>
          </p:nvPr>
        </p:nvSpPr>
        <p:spPr/>
        <p:txBody>
          <a:bodyPr/>
          <a:lstStyle/>
          <a:p>
            <a:fld id="{CFB5B56D-24A6-9C40-A724-184F7F7B57A7}" type="slidenum">
              <a:rPr lang="en-US" smtClean="0"/>
              <a:t>19</a:t>
            </a:fld>
            <a:endParaRPr lang="en-US" dirty="0"/>
          </a:p>
        </p:txBody>
      </p:sp>
      <p:pic>
        <p:nvPicPr>
          <p:cNvPr id="5" name="Picture 4">
            <a:extLst>
              <a:ext uri="{FF2B5EF4-FFF2-40B4-BE49-F238E27FC236}">
                <a16:creationId xmlns:a16="http://schemas.microsoft.com/office/drawing/2014/main" id="{EB78971F-47B2-D34E-A952-1E61A43E1126}"/>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68793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2176-2ECF-5843-811F-0BF3BBB28285}"/>
              </a:ext>
            </a:extLst>
          </p:cNvPr>
          <p:cNvSpPr>
            <a:spLocks noGrp="1"/>
          </p:cNvSpPr>
          <p:nvPr>
            <p:ph type="title"/>
          </p:nvPr>
        </p:nvSpPr>
        <p:spPr>
          <a:xfrm>
            <a:off x="838200" y="814388"/>
            <a:ext cx="10515600" cy="876300"/>
          </a:xfrm>
        </p:spPr>
        <p:txBody>
          <a:bodyPr>
            <a:normAutofit/>
          </a:bodyPr>
          <a:lstStyle/>
          <a:p>
            <a:pPr algn="ctr"/>
            <a:r>
              <a:rPr lang="en-US" sz="3600" b="1" i="1" dirty="0"/>
              <a:t>2020-Most Successful Election in 144 Years</a:t>
            </a:r>
          </a:p>
        </p:txBody>
      </p:sp>
      <p:sp>
        <p:nvSpPr>
          <p:cNvPr id="3" name="Content Placeholder 2">
            <a:extLst>
              <a:ext uri="{FF2B5EF4-FFF2-40B4-BE49-F238E27FC236}">
                <a16:creationId xmlns:a16="http://schemas.microsoft.com/office/drawing/2014/main" id="{B52F3AD2-60BE-D442-BF67-A34468FB252A}"/>
              </a:ext>
            </a:extLst>
          </p:cNvPr>
          <p:cNvSpPr>
            <a:spLocks noGrp="1"/>
          </p:cNvSpPr>
          <p:nvPr>
            <p:ph idx="1"/>
          </p:nvPr>
        </p:nvSpPr>
        <p:spPr/>
        <p:txBody>
          <a:bodyPr>
            <a:normAutofit/>
          </a:bodyPr>
          <a:lstStyle/>
          <a:p>
            <a:pPr marL="0" indent="0">
              <a:buNone/>
            </a:pPr>
            <a:r>
              <a:rPr lang="en-US" sz="2000" b="1" dirty="0"/>
              <a:t>With the pandemic raging, states rapidly made adjustments to voting systems</a:t>
            </a:r>
            <a:r>
              <a:rPr lang="en-US" sz="2000" dirty="0"/>
              <a:t>. </a:t>
            </a:r>
          </a:p>
          <a:p>
            <a:pPr lvl="1"/>
            <a:r>
              <a:rPr lang="en-US" sz="1800" dirty="0"/>
              <a:t>Many increased mail-in voting, early voting, use of drop boxes, and other steps to make it easier for people to vote.  </a:t>
            </a:r>
          </a:p>
          <a:p>
            <a:r>
              <a:rPr lang="en-US" sz="2000" dirty="0"/>
              <a:t>Despite the pandemic, </a:t>
            </a:r>
          </a:p>
          <a:p>
            <a:pPr lvl="1"/>
            <a:r>
              <a:rPr lang="en-US" sz="1800" b="1" dirty="0"/>
              <a:t>More votes were cast in 2020 than in any other election. </a:t>
            </a:r>
          </a:p>
          <a:p>
            <a:pPr lvl="1"/>
            <a:r>
              <a:rPr lang="en-US" sz="1800" b="1" dirty="0"/>
              <a:t>Only 1 election since 1908 had a higher percentage turnout. </a:t>
            </a:r>
          </a:p>
          <a:p>
            <a:r>
              <a:rPr lang="en-US" sz="2000" dirty="0"/>
              <a:t>Both sides could claim victory. </a:t>
            </a:r>
          </a:p>
          <a:p>
            <a:pPr lvl="1"/>
            <a:r>
              <a:rPr lang="en-US" sz="1800" dirty="0"/>
              <a:t>Democrats won the Presidency and gained in the Senate.</a:t>
            </a:r>
          </a:p>
          <a:p>
            <a:pPr lvl="1"/>
            <a:r>
              <a:rPr lang="en-US" sz="1800" dirty="0"/>
              <a:t>Republicans gained in the House and in State Legislatures and outperformed every poll. </a:t>
            </a:r>
          </a:p>
          <a:p>
            <a:pPr lvl="2"/>
            <a:endParaRPr lang="en-US" sz="1800" dirty="0"/>
          </a:p>
          <a:p>
            <a:pPr marL="457200" lvl="1" indent="0">
              <a:buNone/>
            </a:pPr>
            <a:endParaRPr lang="en-US" sz="1600" dirty="0"/>
          </a:p>
        </p:txBody>
      </p:sp>
      <p:sp>
        <p:nvSpPr>
          <p:cNvPr id="4" name="Slide Number Placeholder 3">
            <a:extLst>
              <a:ext uri="{FF2B5EF4-FFF2-40B4-BE49-F238E27FC236}">
                <a16:creationId xmlns:a16="http://schemas.microsoft.com/office/drawing/2014/main" id="{C8B17EDC-7570-BE49-8FEB-7DD55CFCC2A6}"/>
              </a:ext>
            </a:extLst>
          </p:cNvPr>
          <p:cNvSpPr>
            <a:spLocks noGrp="1"/>
          </p:cNvSpPr>
          <p:nvPr>
            <p:ph type="sldNum" sz="quarter" idx="12"/>
          </p:nvPr>
        </p:nvSpPr>
        <p:spPr/>
        <p:txBody>
          <a:bodyPr/>
          <a:lstStyle/>
          <a:p>
            <a:fld id="{CFB5B56D-24A6-9C40-A724-184F7F7B57A7}" type="slidenum">
              <a:rPr lang="en-US" smtClean="0"/>
              <a:t>2</a:t>
            </a:fld>
            <a:endParaRPr lang="en-US" dirty="0"/>
          </a:p>
        </p:txBody>
      </p:sp>
      <p:pic>
        <p:nvPicPr>
          <p:cNvPr id="5" name="Picture 4">
            <a:extLst>
              <a:ext uri="{FF2B5EF4-FFF2-40B4-BE49-F238E27FC236}">
                <a16:creationId xmlns:a16="http://schemas.microsoft.com/office/drawing/2014/main" id="{306EDA42-4FDB-054B-91D2-FF438D842D9C}"/>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22001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C4A9-D13F-FD42-A07F-07961CA85CF7}"/>
              </a:ext>
            </a:extLst>
          </p:cNvPr>
          <p:cNvSpPr>
            <a:spLocks noGrp="1"/>
          </p:cNvSpPr>
          <p:nvPr>
            <p:ph type="title"/>
          </p:nvPr>
        </p:nvSpPr>
        <p:spPr>
          <a:xfrm>
            <a:off x="838200" y="805543"/>
            <a:ext cx="10515600" cy="885145"/>
          </a:xfrm>
        </p:spPr>
        <p:txBody>
          <a:bodyPr>
            <a:normAutofit/>
          </a:bodyPr>
          <a:lstStyle/>
          <a:p>
            <a:pPr algn="ctr"/>
            <a:r>
              <a:rPr lang="en-US" sz="3600" b="1" i="1" dirty="0"/>
              <a:t>Maintenance of Registration Lists</a:t>
            </a:r>
          </a:p>
        </p:txBody>
      </p:sp>
      <p:sp>
        <p:nvSpPr>
          <p:cNvPr id="3" name="Content Placeholder 2">
            <a:extLst>
              <a:ext uri="{FF2B5EF4-FFF2-40B4-BE49-F238E27FC236}">
                <a16:creationId xmlns:a16="http://schemas.microsoft.com/office/drawing/2014/main" id="{38A40AB0-CD3C-9240-8E7F-438346C56726}"/>
              </a:ext>
            </a:extLst>
          </p:cNvPr>
          <p:cNvSpPr>
            <a:spLocks noGrp="1"/>
          </p:cNvSpPr>
          <p:nvPr>
            <p:ph idx="1"/>
          </p:nvPr>
        </p:nvSpPr>
        <p:spPr>
          <a:xfrm>
            <a:off x="838200" y="1690687"/>
            <a:ext cx="10515600" cy="4698961"/>
          </a:xfrm>
        </p:spPr>
        <p:txBody>
          <a:bodyPr>
            <a:normAutofit lnSpcReduction="10000"/>
          </a:bodyPr>
          <a:lstStyle/>
          <a:p>
            <a:pPr marL="0" lvl="1" indent="0">
              <a:buNone/>
            </a:pPr>
            <a:r>
              <a:rPr lang="en-US" sz="2200" dirty="0"/>
              <a:t>If registering is haphazard, the system of maintaining registration is even worse. </a:t>
            </a:r>
          </a:p>
          <a:p>
            <a:pPr marL="0" indent="0">
              <a:buNone/>
            </a:pPr>
            <a:r>
              <a:rPr lang="en-US" sz="2000" dirty="0"/>
              <a:t>States routinely remove voters for arbitrary reasons. </a:t>
            </a:r>
          </a:p>
          <a:p>
            <a:r>
              <a:rPr lang="en-US" sz="2000" dirty="0"/>
              <a:t>In 2018, 17,300,470 voter were removed from state voter lists. The most common reason was the failure to return a notice from the State Election Bureau. *</a:t>
            </a:r>
          </a:p>
          <a:p>
            <a:pPr marL="0" indent="0">
              <a:buNone/>
            </a:pPr>
            <a:r>
              <a:rPr lang="en-US" sz="2000" dirty="0"/>
              <a:t>			</a:t>
            </a:r>
            <a:r>
              <a:rPr lang="en-US" sz="1600" dirty="0"/>
              <a:t>Cause of Removal</a:t>
            </a:r>
          </a:p>
          <a:p>
            <a:pPr marL="0" indent="0">
              <a:lnSpc>
                <a:spcPct val="100000"/>
              </a:lnSpc>
              <a:spcBef>
                <a:spcPts val="0"/>
              </a:spcBef>
              <a:buNone/>
            </a:pPr>
            <a:r>
              <a:rPr lang="en-US" sz="1600" dirty="0"/>
              <a:t>	Moved out of State				24.7%</a:t>
            </a:r>
          </a:p>
          <a:p>
            <a:pPr marL="0" indent="0">
              <a:lnSpc>
                <a:spcPct val="100000"/>
              </a:lnSpc>
              <a:spcBef>
                <a:spcPts val="0"/>
              </a:spcBef>
              <a:buNone/>
            </a:pPr>
            <a:r>
              <a:rPr lang="en-US" sz="1600" dirty="0"/>
              <a:t>	Death					21.6%</a:t>
            </a:r>
          </a:p>
          <a:p>
            <a:pPr marL="0" indent="0">
              <a:lnSpc>
                <a:spcPct val="100000"/>
              </a:lnSpc>
              <a:spcBef>
                <a:spcPts val="0"/>
              </a:spcBef>
              <a:buNone/>
            </a:pPr>
            <a:r>
              <a:rPr lang="en-US" sz="1600" dirty="0"/>
              <a:t>	Failure to return confirmation notice		35.3%</a:t>
            </a:r>
          </a:p>
          <a:p>
            <a:pPr marL="0" indent="0">
              <a:lnSpc>
                <a:spcPct val="100000"/>
              </a:lnSpc>
              <a:spcBef>
                <a:spcPts val="0"/>
              </a:spcBef>
              <a:buNone/>
            </a:pPr>
            <a:r>
              <a:rPr lang="en-US" sz="1600" dirty="0"/>
              <a:t>	Voter’s Request				  3.1%</a:t>
            </a:r>
          </a:p>
          <a:p>
            <a:pPr marL="0" indent="0">
              <a:lnSpc>
                <a:spcPct val="100000"/>
              </a:lnSpc>
              <a:spcBef>
                <a:spcPts val="0"/>
              </a:spcBef>
              <a:buNone/>
            </a:pPr>
            <a:r>
              <a:rPr lang="en-US" sz="1600" dirty="0"/>
              <a:t>	Felony Conviction				  2.5%</a:t>
            </a:r>
          </a:p>
          <a:p>
            <a:pPr marL="0" indent="0">
              <a:lnSpc>
                <a:spcPct val="100000"/>
              </a:lnSpc>
              <a:spcBef>
                <a:spcPts val="0"/>
              </a:spcBef>
              <a:buNone/>
            </a:pPr>
            <a:r>
              <a:rPr lang="en-US" sz="1600" dirty="0"/>
              <a:t>	Mental Incompetence				  0.08%</a:t>
            </a:r>
          </a:p>
          <a:p>
            <a:pPr marL="0" indent="0">
              <a:lnSpc>
                <a:spcPct val="100000"/>
              </a:lnSpc>
              <a:spcBef>
                <a:spcPts val="0"/>
              </a:spcBef>
              <a:buNone/>
            </a:pPr>
            <a:r>
              <a:rPr lang="en-US" sz="1600" dirty="0"/>
              <a:t>	Other					 13.6%</a:t>
            </a:r>
          </a:p>
          <a:p>
            <a:pPr marL="0" indent="0">
              <a:buNone/>
            </a:pPr>
            <a:endParaRPr lang="en-US" sz="2000" dirty="0"/>
          </a:p>
          <a:p>
            <a:r>
              <a:rPr lang="en-US" sz="2000" dirty="0"/>
              <a:t>Indiana (28.7%), Virginia (16.3%), and Wisconsin (16.2%) removed voters at twice the national average. </a:t>
            </a:r>
          </a:p>
          <a:p>
            <a:pPr marL="502920">
              <a:lnSpc>
                <a:spcPct val="110000"/>
              </a:lnSpc>
              <a:spcBef>
                <a:spcPts val="0"/>
              </a:spcBef>
            </a:pPr>
            <a:r>
              <a:rPr lang="en-US" sz="1800" dirty="0"/>
              <a:t>In Wisconsin, more than 56% were removed for failure to return the confirmation notice. </a:t>
            </a:r>
          </a:p>
          <a:p>
            <a:pPr marL="274320" indent="0">
              <a:lnSpc>
                <a:spcPct val="110000"/>
              </a:lnSpc>
              <a:spcBef>
                <a:spcPts val="0"/>
              </a:spcBef>
              <a:buNone/>
            </a:pPr>
            <a:endParaRPr lang="en-US" sz="2000" b="1" dirty="0"/>
          </a:p>
        </p:txBody>
      </p:sp>
      <p:sp>
        <p:nvSpPr>
          <p:cNvPr id="4" name="TextBox 3">
            <a:extLst>
              <a:ext uri="{FF2B5EF4-FFF2-40B4-BE49-F238E27FC236}">
                <a16:creationId xmlns:a16="http://schemas.microsoft.com/office/drawing/2014/main" id="{90D344FE-58C7-4646-A8C5-8E50CF410652}"/>
              </a:ext>
            </a:extLst>
          </p:cNvPr>
          <p:cNvSpPr txBox="1"/>
          <p:nvPr/>
        </p:nvSpPr>
        <p:spPr>
          <a:xfrm>
            <a:off x="838200" y="6492875"/>
            <a:ext cx="4067332" cy="369332"/>
          </a:xfrm>
          <a:prstGeom prst="rect">
            <a:avLst/>
          </a:prstGeom>
          <a:noFill/>
        </p:spPr>
        <p:txBody>
          <a:bodyPr wrap="none" rtlCol="0">
            <a:spAutoFit/>
          </a:bodyPr>
          <a:lstStyle/>
          <a:p>
            <a:r>
              <a:rPr lang="en-US" dirty="0"/>
              <a:t>*</a:t>
            </a:r>
            <a:r>
              <a:rPr lang="en-US" sz="1200" dirty="0"/>
              <a:t>Election Administration Voting Survey for the 116</a:t>
            </a:r>
            <a:r>
              <a:rPr lang="en-US" sz="1200" baseline="30000" dirty="0"/>
              <a:t>th</a:t>
            </a:r>
            <a:r>
              <a:rPr lang="en-US" sz="1200" dirty="0"/>
              <a:t> Congress</a:t>
            </a:r>
          </a:p>
        </p:txBody>
      </p:sp>
      <p:sp>
        <p:nvSpPr>
          <p:cNvPr id="5" name="Slide Number Placeholder 4">
            <a:extLst>
              <a:ext uri="{FF2B5EF4-FFF2-40B4-BE49-F238E27FC236}">
                <a16:creationId xmlns:a16="http://schemas.microsoft.com/office/drawing/2014/main" id="{1C85CF32-F77D-3349-8432-93605EB48742}"/>
              </a:ext>
            </a:extLst>
          </p:cNvPr>
          <p:cNvSpPr>
            <a:spLocks noGrp="1"/>
          </p:cNvSpPr>
          <p:nvPr>
            <p:ph type="sldNum" sz="quarter" idx="12"/>
          </p:nvPr>
        </p:nvSpPr>
        <p:spPr/>
        <p:txBody>
          <a:bodyPr/>
          <a:lstStyle/>
          <a:p>
            <a:fld id="{CFB5B56D-24A6-9C40-A724-184F7F7B57A7}" type="slidenum">
              <a:rPr lang="en-US" smtClean="0"/>
              <a:t>20</a:t>
            </a:fld>
            <a:endParaRPr lang="en-US" dirty="0"/>
          </a:p>
        </p:txBody>
      </p:sp>
      <p:pic>
        <p:nvPicPr>
          <p:cNvPr id="6" name="Picture 5">
            <a:extLst>
              <a:ext uri="{FF2B5EF4-FFF2-40B4-BE49-F238E27FC236}">
                <a16:creationId xmlns:a16="http://schemas.microsoft.com/office/drawing/2014/main" id="{B6CD4314-D612-0B49-8464-213AF54764AF}"/>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64843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1A43-751F-F14A-8DBD-678AC1113E69}"/>
              </a:ext>
            </a:extLst>
          </p:cNvPr>
          <p:cNvSpPr>
            <a:spLocks noGrp="1"/>
          </p:cNvSpPr>
          <p:nvPr>
            <p:ph type="title"/>
          </p:nvPr>
        </p:nvSpPr>
        <p:spPr>
          <a:xfrm>
            <a:off x="838200" y="681037"/>
            <a:ext cx="10515600" cy="1009651"/>
          </a:xfrm>
        </p:spPr>
        <p:txBody>
          <a:bodyPr>
            <a:normAutofit/>
          </a:bodyPr>
          <a:lstStyle/>
          <a:p>
            <a:pPr algn="ctr"/>
            <a:r>
              <a:rPr lang="en-US" sz="3600" b="1" i="1" dirty="0"/>
              <a:t>States spend little in maintaining voting lists. </a:t>
            </a:r>
          </a:p>
        </p:txBody>
      </p:sp>
      <p:sp>
        <p:nvSpPr>
          <p:cNvPr id="3" name="Content Placeholder 2">
            <a:extLst>
              <a:ext uri="{FF2B5EF4-FFF2-40B4-BE49-F238E27FC236}">
                <a16:creationId xmlns:a16="http://schemas.microsoft.com/office/drawing/2014/main" id="{585619A2-6878-D442-A4E3-44CA73133CCA}"/>
              </a:ext>
            </a:extLst>
          </p:cNvPr>
          <p:cNvSpPr>
            <a:spLocks noGrp="1"/>
          </p:cNvSpPr>
          <p:nvPr>
            <p:ph idx="1"/>
          </p:nvPr>
        </p:nvSpPr>
        <p:spPr>
          <a:xfrm>
            <a:off x="838200" y="2167003"/>
            <a:ext cx="10515600" cy="4009960"/>
          </a:xfrm>
        </p:spPr>
        <p:txBody>
          <a:bodyPr>
            <a:normAutofit/>
          </a:bodyPr>
          <a:lstStyle/>
          <a:p>
            <a:pPr marL="0" indent="0">
              <a:buNone/>
            </a:pPr>
            <a:r>
              <a:rPr lang="en-US" sz="1800" dirty="0"/>
              <a:t>States remove people for not responding to letters, but the state sends out very few letters, so voters are removed arbitrarily.  In 2018, 		</a:t>
            </a:r>
          </a:p>
          <a:p>
            <a:pPr lvl="1"/>
            <a:r>
              <a:rPr lang="en-US" sz="1800" dirty="0"/>
              <a:t>Notices were sent to 11.6% of all registered voters. </a:t>
            </a:r>
          </a:p>
          <a:p>
            <a:pPr lvl="1">
              <a:lnSpc>
                <a:spcPct val="100000"/>
              </a:lnSpc>
              <a:spcBef>
                <a:spcPts val="0"/>
              </a:spcBef>
            </a:pPr>
            <a:r>
              <a:rPr lang="en-US" sz="1800" dirty="0"/>
              <a:t>11.7% of these – or 1.8% of all voters--responded.</a:t>
            </a:r>
          </a:p>
          <a:p>
            <a:pPr lvl="1">
              <a:lnSpc>
                <a:spcPct val="100000"/>
              </a:lnSpc>
              <a:spcBef>
                <a:spcPts val="0"/>
              </a:spcBef>
            </a:pPr>
            <a:r>
              <a:rPr lang="en-US" sz="1800" dirty="0"/>
              <a:t>38% of the responses were marked invalid, meaning only 1.1% were marked valid. </a:t>
            </a:r>
          </a:p>
          <a:p>
            <a:pPr lvl="1">
              <a:spcBef>
                <a:spcPts val="0"/>
              </a:spcBef>
            </a:pPr>
            <a:r>
              <a:rPr lang="en-US" sz="1800" dirty="0"/>
              <a:t>N.Y. , with 13.9 million voters, reported 16,980 valid confirmations.</a:t>
            </a:r>
          </a:p>
          <a:p>
            <a:pPr lvl="1">
              <a:spcBef>
                <a:spcPts val="0"/>
              </a:spcBef>
            </a:pPr>
            <a:r>
              <a:rPr lang="en-US" sz="1800" dirty="0"/>
              <a:t>N.J., with 3.2 million voters, reported 0 valid confirmations. </a:t>
            </a:r>
          </a:p>
          <a:p>
            <a:pPr lvl="1">
              <a:spcBef>
                <a:spcPts val="0"/>
              </a:spcBef>
            </a:pPr>
            <a:r>
              <a:rPr lang="en-US" sz="1800" dirty="0"/>
              <a:t>Michigan, with 4.3 million voters, reported 119 valid confirmations in 2018 and 64 in 2016.</a:t>
            </a:r>
          </a:p>
          <a:p>
            <a:pPr lvl="1">
              <a:spcBef>
                <a:spcPts val="0"/>
              </a:spcBef>
            </a:pPr>
            <a:r>
              <a:rPr lang="en-US" sz="1800" dirty="0"/>
              <a:t>How do you maintain a registration list with almost no confirmations?</a:t>
            </a:r>
          </a:p>
          <a:p>
            <a:pPr marL="228600" lvl="1">
              <a:spcBef>
                <a:spcPts val="0"/>
              </a:spcBef>
            </a:pPr>
            <a:endParaRPr lang="en-US" sz="1800" dirty="0"/>
          </a:p>
          <a:p>
            <a:pPr marL="228600" lvl="1">
              <a:spcBef>
                <a:spcPts val="0"/>
              </a:spcBef>
            </a:pPr>
            <a:r>
              <a:rPr lang="en-US" sz="1800" b="1" dirty="0"/>
              <a:t>The IRS knows its taxpayers. Social Security knows its contributors, but somehow the Election Bureau does not know its voters.</a:t>
            </a:r>
          </a:p>
          <a:p>
            <a:pPr marL="457200" lvl="1" indent="0">
              <a:spcBef>
                <a:spcPts val="0"/>
              </a:spcBef>
              <a:buNone/>
            </a:pPr>
            <a:endParaRPr lang="en-US" sz="1800" dirty="0"/>
          </a:p>
          <a:p>
            <a:pPr marL="228600" lvl="1">
              <a:spcBef>
                <a:spcPts val="0"/>
              </a:spcBef>
            </a:pPr>
            <a:endParaRPr lang="en-US" sz="1800" dirty="0"/>
          </a:p>
        </p:txBody>
      </p:sp>
      <p:sp>
        <p:nvSpPr>
          <p:cNvPr id="4" name="TextBox 3">
            <a:extLst>
              <a:ext uri="{FF2B5EF4-FFF2-40B4-BE49-F238E27FC236}">
                <a16:creationId xmlns:a16="http://schemas.microsoft.com/office/drawing/2014/main" id="{E8C8FF89-A323-FE47-986F-FB7AA15811F5}"/>
              </a:ext>
            </a:extLst>
          </p:cNvPr>
          <p:cNvSpPr txBox="1"/>
          <p:nvPr/>
        </p:nvSpPr>
        <p:spPr>
          <a:xfrm>
            <a:off x="1166648" y="6589986"/>
            <a:ext cx="4067332" cy="369332"/>
          </a:xfrm>
          <a:prstGeom prst="rect">
            <a:avLst/>
          </a:prstGeom>
          <a:noFill/>
        </p:spPr>
        <p:txBody>
          <a:bodyPr wrap="none" rtlCol="0">
            <a:spAutoFit/>
          </a:bodyPr>
          <a:lstStyle/>
          <a:p>
            <a:r>
              <a:rPr lang="en-US" dirty="0"/>
              <a:t>*</a:t>
            </a:r>
            <a:r>
              <a:rPr lang="en-US" sz="1200" dirty="0"/>
              <a:t>Election Administration Voting Survey for the 116</a:t>
            </a:r>
            <a:r>
              <a:rPr lang="en-US" sz="1200" baseline="30000" dirty="0"/>
              <a:t>th</a:t>
            </a:r>
            <a:r>
              <a:rPr lang="en-US" sz="1200" dirty="0"/>
              <a:t> Congress</a:t>
            </a:r>
          </a:p>
        </p:txBody>
      </p:sp>
      <p:sp>
        <p:nvSpPr>
          <p:cNvPr id="5" name="Slide Number Placeholder 4">
            <a:extLst>
              <a:ext uri="{FF2B5EF4-FFF2-40B4-BE49-F238E27FC236}">
                <a16:creationId xmlns:a16="http://schemas.microsoft.com/office/drawing/2014/main" id="{CEFB4473-F4B3-1C4D-89EC-94EBD68D324B}"/>
              </a:ext>
            </a:extLst>
          </p:cNvPr>
          <p:cNvSpPr>
            <a:spLocks noGrp="1"/>
          </p:cNvSpPr>
          <p:nvPr>
            <p:ph type="sldNum" sz="quarter" idx="12"/>
          </p:nvPr>
        </p:nvSpPr>
        <p:spPr/>
        <p:txBody>
          <a:bodyPr/>
          <a:lstStyle/>
          <a:p>
            <a:fld id="{CFB5B56D-24A6-9C40-A724-184F7F7B57A7}" type="slidenum">
              <a:rPr lang="en-US" smtClean="0"/>
              <a:t>21</a:t>
            </a:fld>
            <a:endParaRPr lang="en-US" dirty="0"/>
          </a:p>
        </p:txBody>
      </p:sp>
      <p:pic>
        <p:nvPicPr>
          <p:cNvPr id="6" name="Picture 5">
            <a:extLst>
              <a:ext uri="{FF2B5EF4-FFF2-40B4-BE49-F238E27FC236}">
                <a16:creationId xmlns:a16="http://schemas.microsoft.com/office/drawing/2014/main" id="{F9478293-8ED6-814D-8519-6A063F4B625E}"/>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233540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86EA-FFAE-D245-8045-12A897176B88}"/>
              </a:ext>
            </a:extLst>
          </p:cNvPr>
          <p:cNvSpPr>
            <a:spLocks noGrp="1"/>
          </p:cNvSpPr>
          <p:nvPr>
            <p:ph type="title"/>
          </p:nvPr>
        </p:nvSpPr>
        <p:spPr/>
        <p:txBody>
          <a:bodyPr/>
          <a:lstStyle/>
          <a:p>
            <a:pPr algn="ctr"/>
            <a:r>
              <a:rPr lang="en-US" b="1" i="1" dirty="0"/>
              <a:t>Voting By Mail</a:t>
            </a:r>
          </a:p>
        </p:txBody>
      </p:sp>
      <p:sp>
        <p:nvSpPr>
          <p:cNvPr id="3" name="Content Placeholder 2">
            <a:extLst>
              <a:ext uri="{FF2B5EF4-FFF2-40B4-BE49-F238E27FC236}">
                <a16:creationId xmlns:a16="http://schemas.microsoft.com/office/drawing/2014/main" id="{577C0F71-2F4A-7440-9277-3658A3E95340}"/>
              </a:ext>
            </a:extLst>
          </p:cNvPr>
          <p:cNvSpPr>
            <a:spLocks noGrp="1"/>
          </p:cNvSpPr>
          <p:nvPr>
            <p:ph idx="1"/>
          </p:nvPr>
        </p:nvSpPr>
        <p:spPr>
          <a:xfrm>
            <a:off x="838200" y="1561171"/>
            <a:ext cx="10515600" cy="4615792"/>
          </a:xfrm>
        </p:spPr>
        <p:txBody>
          <a:bodyPr>
            <a:normAutofit/>
          </a:bodyPr>
          <a:lstStyle/>
          <a:p>
            <a:pPr marL="0" indent="0">
              <a:buNone/>
            </a:pPr>
            <a:r>
              <a:rPr lang="en-US" sz="2000" dirty="0"/>
              <a:t>While maintaining a registration is complicated, the problems continue when the voter tries to cast a ballot. </a:t>
            </a:r>
          </a:p>
          <a:p>
            <a:r>
              <a:rPr lang="en-US" sz="2000" dirty="0"/>
              <a:t>Votes can be cast by mail or in person. </a:t>
            </a:r>
          </a:p>
          <a:p>
            <a:r>
              <a:rPr lang="en-US" sz="2000" dirty="0"/>
              <a:t>In most states, the mail-in voter has no idea if the vote has been received and accepted. </a:t>
            </a:r>
          </a:p>
          <a:p>
            <a:pPr marL="457200" lvl="1"/>
            <a:r>
              <a:rPr lang="en-US" sz="1800" b="1" dirty="0"/>
              <a:t>In 2016, 318,728 mail-in votes were rejected</a:t>
            </a:r>
            <a:r>
              <a:rPr lang="en-US" sz="1800" dirty="0"/>
              <a:t>.  *</a:t>
            </a:r>
          </a:p>
          <a:p>
            <a:pPr marL="868680" lvl="2"/>
            <a:r>
              <a:rPr lang="en-US" sz="1800" dirty="0"/>
              <a:t>This total does not include votes that were lost in the mail. </a:t>
            </a:r>
          </a:p>
          <a:p>
            <a:pPr marL="868680" lvl="2"/>
            <a:r>
              <a:rPr lang="en-US" sz="1800" dirty="0"/>
              <a:t>27.5% were rejected for non-matching signatures, 20.0% for no signatures, and 23.1% for arriving late (because of the USPS). </a:t>
            </a:r>
          </a:p>
          <a:p>
            <a:pPr marL="868680" lvl="2"/>
            <a:r>
              <a:rPr lang="en-US" sz="1800" dirty="0"/>
              <a:t>How do poll workers decide if a signature matches? </a:t>
            </a:r>
          </a:p>
          <a:p>
            <a:pPr marL="868680" lvl="2"/>
            <a:endParaRPr lang="en-US" sz="1800" dirty="0"/>
          </a:p>
          <a:p>
            <a:pPr marL="228600" lvl="2"/>
            <a:r>
              <a:rPr lang="en-US" sz="1800" dirty="0"/>
              <a:t>To avoid problems with the USPS, many voters in 2020 turned to drop-boxes, which are now a Republican bugaboo. </a:t>
            </a:r>
          </a:p>
        </p:txBody>
      </p:sp>
      <p:sp>
        <p:nvSpPr>
          <p:cNvPr id="4" name="TextBox 3">
            <a:extLst>
              <a:ext uri="{FF2B5EF4-FFF2-40B4-BE49-F238E27FC236}">
                <a16:creationId xmlns:a16="http://schemas.microsoft.com/office/drawing/2014/main" id="{4E1BB619-9B64-B740-B0CC-AB79AC34E410}"/>
              </a:ext>
            </a:extLst>
          </p:cNvPr>
          <p:cNvSpPr txBox="1"/>
          <p:nvPr/>
        </p:nvSpPr>
        <p:spPr>
          <a:xfrm>
            <a:off x="713679" y="6492875"/>
            <a:ext cx="11318488" cy="553998"/>
          </a:xfrm>
          <a:prstGeom prst="rect">
            <a:avLst/>
          </a:prstGeom>
          <a:noFill/>
        </p:spPr>
        <p:txBody>
          <a:bodyPr wrap="square" rtlCol="0">
            <a:spAutoFit/>
          </a:bodyPr>
          <a:lstStyle/>
          <a:p>
            <a:r>
              <a:rPr lang="en-US" sz="1200" dirty="0"/>
              <a:t>*Election Administration Voting Survey for the 115</a:t>
            </a:r>
            <a:r>
              <a:rPr lang="en-US" sz="1200" baseline="30000" dirty="0"/>
              <a:t>th</a:t>
            </a:r>
            <a:r>
              <a:rPr lang="en-US" sz="1200" dirty="0"/>
              <a:t> Congress. **2016 Survey of the Performance of the American Elections, Charles Stewart M.I.T.</a:t>
            </a:r>
          </a:p>
          <a:p>
            <a:endParaRPr lang="en-US" dirty="0"/>
          </a:p>
        </p:txBody>
      </p:sp>
      <p:sp>
        <p:nvSpPr>
          <p:cNvPr id="5" name="Slide Number Placeholder 4">
            <a:extLst>
              <a:ext uri="{FF2B5EF4-FFF2-40B4-BE49-F238E27FC236}">
                <a16:creationId xmlns:a16="http://schemas.microsoft.com/office/drawing/2014/main" id="{D93E3719-3FCE-FB45-B5D1-4B0922692521}"/>
              </a:ext>
            </a:extLst>
          </p:cNvPr>
          <p:cNvSpPr>
            <a:spLocks noGrp="1"/>
          </p:cNvSpPr>
          <p:nvPr>
            <p:ph type="sldNum" sz="quarter" idx="12"/>
          </p:nvPr>
        </p:nvSpPr>
        <p:spPr/>
        <p:txBody>
          <a:bodyPr/>
          <a:lstStyle/>
          <a:p>
            <a:fld id="{CFB5B56D-24A6-9C40-A724-184F7F7B57A7}" type="slidenum">
              <a:rPr lang="en-US" smtClean="0"/>
              <a:t>22</a:t>
            </a:fld>
            <a:endParaRPr lang="en-US" dirty="0"/>
          </a:p>
        </p:txBody>
      </p:sp>
      <p:pic>
        <p:nvPicPr>
          <p:cNvPr id="6" name="Picture 5">
            <a:extLst>
              <a:ext uri="{FF2B5EF4-FFF2-40B4-BE49-F238E27FC236}">
                <a16:creationId xmlns:a16="http://schemas.microsoft.com/office/drawing/2014/main" id="{7B00181B-D02A-2E4F-970F-0B2670573672}"/>
              </a:ext>
            </a:extLst>
          </p:cNvPr>
          <p:cNvPicPr>
            <a:picLocks noChangeAspect="1"/>
          </p:cNvPicPr>
          <p:nvPr/>
        </p:nvPicPr>
        <p:blipFill>
          <a:blip r:embed="rId3"/>
          <a:stretch>
            <a:fillRect/>
          </a:stretch>
        </p:blipFill>
        <p:spPr>
          <a:xfrm>
            <a:off x="0" y="-70757"/>
            <a:ext cx="3086100" cy="876300"/>
          </a:xfrm>
          <a:prstGeom prst="rect">
            <a:avLst/>
          </a:prstGeom>
        </p:spPr>
      </p:pic>
    </p:spTree>
    <p:extLst>
      <p:ext uri="{BB962C8B-B14F-4D97-AF65-F5344CB8AC3E}">
        <p14:creationId xmlns:p14="http://schemas.microsoft.com/office/powerpoint/2010/main" val="1275986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02DD-9F29-BC46-9C24-274C8F7BADAF}"/>
              </a:ext>
            </a:extLst>
          </p:cNvPr>
          <p:cNvSpPr>
            <a:spLocks noGrp="1"/>
          </p:cNvSpPr>
          <p:nvPr>
            <p:ph type="title"/>
          </p:nvPr>
        </p:nvSpPr>
        <p:spPr>
          <a:xfrm>
            <a:off x="838200" y="805543"/>
            <a:ext cx="10515600" cy="885145"/>
          </a:xfrm>
        </p:spPr>
        <p:txBody>
          <a:bodyPr>
            <a:normAutofit/>
          </a:bodyPr>
          <a:lstStyle/>
          <a:p>
            <a:pPr algn="ctr"/>
            <a:r>
              <a:rPr lang="en-US" sz="3600" b="1" i="1" dirty="0"/>
              <a:t>Voting in Person</a:t>
            </a:r>
          </a:p>
        </p:txBody>
      </p:sp>
      <p:sp>
        <p:nvSpPr>
          <p:cNvPr id="3" name="Content Placeholder 2">
            <a:extLst>
              <a:ext uri="{FF2B5EF4-FFF2-40B4-BE49-F238E27FC236}">
                <a16:creationId xmlns:a16="http://schemas.microsoft.com/office/drawing/2014/main" id="{D9DA7C6F-EE48-5843-B5C3-339A904C3AF7}"/>
              </a:ext>
            </a:extLst>
          </p:cNvPr>
          <p:cNvSpPr>
            <a:spLocks noGrp="1"/>
          </p:cNvSpPr>
          <p:nvPr>
            <p:ph idx="1"/>
          </p:nvPr>
        </p:nvSpPr>
        <p:spPr/>
        <p:txBody>
          <a:bodyPr>
            <a:normAutofit lnSpcReduction="10000"/>
          </a:bodyPr>
          <a:lstStyle/>
          <a:p>
            <a:pPr marL="0" indent="0">
              <a:buNone/>
            </a:pPr>
            <a:r>
              <a:rPr lang="en-US" sz="2000" dirty="0"/>
              <a:t>When voting in person, the voter goes to a polling place. </a:t>
            </a:r>
          </a:p>
          <a:p>
            <a:pPr marL="411480"/>
            <a:r>
              <a:rPr lang="en-US" sz="1800" dirty="0"/>
              <a:t>There may be a long line, often more than one hour long.  </a:t>
            </a:r>
          </a:p>
          <a:p>
            <a:pPr marL="411480" lvl="1"/>
            <a:r>
              <a:rPr lang="en-US" sz="1800" dirty="0"/>
              <a:t>The voter enters the polling place and shows some form of I.D. </a:t>
            </a:r>
          </a:p>
          <a:p>
            <a:pPr marL="411480" lvl="1"/>
            <a:r>
              <a:rPr lang="en-US" sz="1800" dirty="0"/>
              <a:t>The poll worker looks in a paper book to see if this name appears and then decides if the I.D. is valid. </a:t>
            </a:r>
          </a:p>
          <a:p>
            <a:pPr marL="411480" lvl="1"/>
            <a:r>
              <a:rPr lang="en-US" sz="1800" dirty="0"/>
              <a:t>Some people are turned away because they do not have the correct I.D. </a:t>
            </a:r>
          </a:p>
          <a:p>
            <a:pPr marL="411480" lvl="1"/>
            <a:r>
              <a:rPr lang="en-US" sz="1800" dirty="0"/>
              <a:t>If voters are in the wrong polling place, they can be given a provisional ballot or sent to another polling place. </a:t>
            </a:r>
          </a:p>
          <a:p>
            <a:pPr marL="411480" lvl="1"/>
            <a:r>
              <a:rPr lang="en-US" sz="1800" dirty="0"/>
              <a:t>Some people- according to Donald Trump and the Republicans- are allowed to vote illegally. </a:t>
            </a:r>
          </a:p>
          <a:p>
            <a:pPr marL="457200"/>
            <a:r>
              <a:rPr lang="en-US" sz="1800" dirty="0"/>
              <a:t>The poll worker has no way of knowing if this person has voted by mail or if this person in another state. </a:t>
            </a:r>
          </a:p>
          <a:p>
            <a:pPr marL="228600" lvl="1">
              <a:buNone/>
            </a:pPr>
            <a:endParaRPr lang="en-US" sz="1800" dirty="0"/>
          </a:p>
          <a:p>
            <a:pPr marL="228600" lvl="1">
              <a:buNone/>
            </a:pPr>
            <a:r>
              <a:rPr lang="en-US" sz="1800" dirty="0"/>
              <a:t>In 2016, 615,528 provisional votes were rejected. *</a:t>
            </a:r>
          </a:p>
          <a:p>
            <a:pPr marL="914400" lvl="3"/>
            <a:r>
              <a:rPr lang="en-US" dirty="0"/>
              <a:t>Most were rejected because people went to the wrong polling place or did not have proper identification. </a:t>
            </a:r>
          </a:p>
          <a:p>
            <a:pPr marL="914400" lvl="2"/>
            <a:r>
              <a:rPr lang="en-US" sz="1800" dirty="0"/>
              <a:t>An estimated 247,000 votes were lost because of long lines. **</a:t>
            </a:r>
          </a:p>
          <a:p>
            <a:pPr lvl="1" indent="0">
              <a:buNone/>
            </a:pPr>
            <a:endParaRPr lang="en-US" sz="1800" dirty="0"/>
          </a:p>
          <a:p>
            <a:pPr marL="0" indent="0">
              <a:buNone/>
            </a:pPr>
            <a:endParaRPr lang="en-US" sz="2000" dirty="0"/>
          </a:p>
        </p:txBody>
      </p:sp>
      <p:sp>
        <p:nvSpPr>
          <p:cNvPr id="5" name="TextBox 4">
            <a:extLst>
              <a:ext uri="{FF2B5EF4-FFF2-40B4-BE49-F238E27FC236}">
                <a16:creationId xmlns:a16="http://schemas.microsoft.com/office/drawing/2014/main" id="{12FD64BD-E143-E949-8869-B4AEEB32123D}"/>
              </a:ext>
            </a:extLst>
          </p:cNvPr>
          <p:cNvSpPr txBox="1"/>
          <p:nvPr/>
        </p:nvSpPr>
        <p:spPr>
          <a:xfrm>
            <a:off x="1137425" y="6400800"/>
            <a:ext cx="5706306" cy="553998"/>
          </a:xfrm>
          <a:prstGeom prst="rect">
            <a:avLst/>
          </a:prstGeom>
          <a:noFill/>
        </p:spPr>
        <p:txBody>
          <a:bodyPr wrap="none" rtlCol="0">
            <a:spAutoFit/>
          </a:bodyPr>
          <a:lstStyle/>
          <a:p>
            <a:r>
              <a:rPr lang="en-US" sz="1200" dirty="0"/>
              <a:t>* *Election Administration Voting Survey for the 115</a:t>
            </a:r>
            <a:r>
              <a:rPr lang="en-US" sz="1200" baseline="30000" dirty="0"/>
              <a:t>th</a:t>
            </a:r>
            <a:r>
              <a:rPr lang="en-US" sz="1200" dirty="0"/>
              <a:t> Congress.  ** Charles Stewart-MIT</a:t>
            </a:r>
          </a:p>
          <a:p>
            <a:endParaRPr lang="en-US" dirty="0"/>
          </a:p>
        </p:txBody>
      </p:sp>
      <p:sp>
        <p:nvSpPr>
          <p:cNvPr id="4" name="Slide Number Placeholder 3">
            <a:extLst>
              <a:ext uri="{FF2B5EF4-FFF2-40B4-BE49-F238E27FC236}">
                <a16:creationId xmlns:a16="http://schemas.microsoft.com/office/drawing/2014/main" id="{B5B7CC19-872C-C04D-8B6E-2370F2C12B02}"/>
              </a:ext>
            </a:extLst>
          </p:cNvPr>
          <p:cNvSpPr>
            <a:spLocks noGrp="1"/>
          </p:cNvSpPr>
          <p:nvPr>
            <p:ph type="sldNum" sz="quarter" idx="12"/>
          </p:nvPr>
        </p:nvSpPr>
        <p:spPr/>
        <p:txBody>
          <a:bodyPr/>
          <a:lstStyle/>
          <a:p>
            <a:fld id="{CFB5B56D-24A6-9C40-A724-184F7F7B57A7}" type="slidenum">
              <a:rPr lang="en-US" smtClean="0"/>
              <a:t>23</a:t>
            </a:fld>
            <a:endParaRPr lang="en-US" dirty="0"/>
          </a:p>
        </p:txBody>
      </p:sp>
      <p:pic>
        <p:nvPicPr>
          <p:cNvPr id="6" name="Picture 5">
            <a:extLst>
              <a:ext uri="{FF2B5EF4-FFF2-40B4-BE49-F238E27FC236}">
                <a16:creationId xmlns:a16="http://schemas.microsoft.com/office/drawing/2014/main" id="{857B8AF5-6CB6-5E43-A837-DA4677DC4FC0}"/>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2582529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3E3DB-3C36-4548-8A44-850620EAD0F7}"/>
              </a:ext>
            </a:extLst>
          </p:cNvPr>
          <p:cNvSpPr>
            <a:spLocks noGrp="1"/>
          </p:cNvSpPr>
          <p:nvPr>
            <p:ph type="title"/>
          </p:nvPr>
        </p:nvSpPr>
        <p:spPr>
          <a:xfrm>
            <a:off x="884129" y="805543"/>
            <a:ext cx="10515600" cy="1325563"/>
          </a:xfrm>
        </p:spPr>
        <p:txBody>
          <a:bodyPr>
            <a:normAutofit/>
          </a:bodyPr>
          <a:lstStyle/>
          <a:p>
            <a:pPr algn="ctr"/>
            <a:r>
              <a:rPr lang="en-US" sz="3600" b="1" i="1" dirty="0"/>
              <a:t>Can Prisons Care for Senior Citizen Poll Workers</a:t>
            </a:r>
          </a:p>
        </p:txBody>
      </p:sp>
      <p:sp>
        <p:nvSpPr>
          <p:cNvPr id="3" name="Content Placeholder 2">
            <a:extLst>
              <a:ext uri="{FF2B5EF4-FFF2-40B4-BE49-F238E27FC236}">
                <a16:creationId xmlns:a16="http://schemas.microsoft.com/office/drawing/2014/main" id="{1EAFF04B-2C94-C841-ABD3-5337C9CCC838}"/>
              </a:ext>
            </a:extLst>
          </p:cNvPr>
          <p:cNvSpPr>
            <a:spLocks noGrp="1"/>
          </p:cNvSpPr>
          <p:nvPr>
            <p:ph idx="1"/>
          </p:nvPr>
        </p:nvSpPr>
        <p:spPr>
          <a:xfrm>
            <a:off x="884128" y="2131105"/>
            <a:ext cx="10469671" cy="4045857"/>
          </a:xfrm>
        </p:spPr>
        <p:txBody>
          <a:bodyPr/>
          <a:lstStyle/>
          <a:p>
            <a:pPr marL="0" indent="0">
              <a:buNone/>
            </a:pPr>
            <a:r>
              <a:rPr lang="en-US" sz="2000" dirty="0"/>
              <a:t>Republicans have introduced legislation to charge poll workers with a crime if illegal votes are discovered. </a:t>
            </a:r>
          </a:p>
          <a:p>
            <a:pPr marL="502920"/>
            <a:r>
              <a:rPr lang="en-US" sz="2000" dirty="0"/>
              <a:t>24% of poll workers are 71 or older.</a:t>
            </a:r>
          </a:p>
          <a:p>
            <a:pPr marL="502920"/>
            <a:r>
              <a:rPr lang="en-US" sz="2000" dirty="0"/>
              <a:t>32% of poll workers are 61-70.</a:t>
            </a:r>
          </a:p>
          <a:p>
            <a:endParaRPr lang="en-US" sz="2000" dirty="0"/>
          </a:p>
          <a:p>
            <a:pPr marL="0" indent="0">
              <a:buNone/>
            </a:pPr>
            <a:r>
              <a:rPr lang="en-US" sz="2000" dirty="0"/>
              <a:t>If these new laws are going to be enforced, our prison systems are going to have to open “Elder Care” divisions. </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B79872B-6D0B-D845-8A32-89F3FDF488E4}"/>
              </a:ext>
            </a:extLst>
          </p:cNvPr>
          <p:cNvSpPr>
            <a:spLocks noGrp="1"/>
          </p:cNvSpPr>
          <p:nvPr>
            <p:ph type="sldNum" sz="quarter" idx="12"/>
          </p:nvPr>
        </p:nvSpPr>
        <p:spPr/>
        <p:txBody>
          <a:bodyPr/>
          <a:lstStyle/>
          <a:p>
            <a:fld id="{CFB5B56D-24A6-9C40-A724-184F7F7B57A7}" type="slidenum">
              <a:rPr lang="en-US" smtClean="0"/>
              <a:t>24</a:t>
            </a:fld>
            <a:endParaRPr lang="en-US" dirty="0"/>
          </a:p>
        </p:txBody>
      </p:sp>
      <p:pic>
        <p:nvPicPr>
          <p:cNvPr id="5" name="Picture 4">
            <a:extLst>
              <a:ext uri="{FF2B5EF4-FFF2-40B4-BE49-F238E27FC236}">
                <a16:creationId xmlns:a16="http://schemas.microsoft.com/office/drawing/2014/main" id="{DB73F574-14DF-4249-A9A1-408E3AF2633C}"/>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4240653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D54E-4329-8240-B82D-AF790461C63C}"/>
              </a:ext>
            </a:extLst>
          </p:cNvPr>
          <p:cNvSpPr>
            <a:spLocks noGrp="1"/>
          </p:cNvSpPr>
          <p:nvPr>
            <p:ph type="title"/>
          </p:nvPr>
        </p:nvSpPr>
        <p:spPr>
          <a:xfrm>
            <a:off x="838200" y="805543"/>
            <a:ext cx="10515600" cy="885145"/>
          </a:xfrm>
        </p:spPr>
        <p:txBody>
          <a:bodyPr>
            <a:normAutofit/>
          </a:bodyPr>
          <a:lstStyle/>
          <a:p>
            <a:pPr algn="ctr"/>
            <a:r>
              <a:rPr lang="en-US" sz="3600" b="1" i="1" dirty="0"/>
              <a:t>Outdated Voting Machines</a:t>
            </a:r>
          </a:p>
        </p:txBody>
      </p:sp>
      <p:sp>
        <p:nvSpPr>
          <p:cNvPr id="3" name="Content Placeholder 2">
            <a:extLst>
              <a:ext uri="{FF2B5EF4-FFF2-40B4-BE49-F238E27FC236}">
                <a16:creationId xmlns:a16="http://schemas.microsoft.com/office/drawing/2014/main" id="{06890A4C-B485-AC43-AFE5-B2AF83724A4A}"/>
              </a:ext>
            </a:extLst>
          </p:cNvPr>
          <p:cNvSpPr>
            <a:spLocks noGrp="1"/>
          </p:cNvSpPr>
          <p:nvPr>
            <p:ph idx="1"/>
          </p:nvPr>
        </p:nvSpPr>
        <p:spPr>
          <a:xfrm>
            <a:off x="838200" y="1690688"/>
            <a:ext cx="10515600" cy="4486275"/>
          </a:xfrm>
        </p:spPr>
        <p:txBody>
          <a:bodyPr>
            <a:normAutofit/>
          </a:bodyPr>
          <a:lstStyle/>
          <a:p>
            <a:pPr marL="0" indent="0">
              <a:buNone/>
            </a:pPr>
            <a:r>
              <a:rPr lang="en-US" sz="2000" b="1" dirty="0"/>
              <a:t>When voters do vote, they are using machines that are frequently relics.</a:t>
            </a:r>
          </a:p>
          <a:p>
            <a:r>
              <a:rPr lang="en-US" sz="1900" dirty="0"/>
              <a:t>45 states use voting machines that are no longer manufactured. </a:t>
            </a:r>
          </a:p>
          <a:p>
            <a:r>
              <a:rPr lang="en-US" sz="1900" dirty="0"/>
              <a:t>40 states use voting machines that are at least 10 years old. </a:t>
            </a:r>
          </a:p>
          <a:p>
            <a:pPr marL="685800" lvl="2"/>
            <a:r>
              <a:rPr lang="en-US" sz="1900" dirty="0"/>
              <a:t>If machines break down, votes can be lost, and voters can be turned away. </a:t>
            </a:r>
          </a:p>
          <a:p>
            <a:pPr marL="285750" lvl="2" indent="-285750"/>
            <a:r>
              <a:rPr lang="en-US" sz="1900" dirty="0"/>
              <a:t>16 States use machines that do not have paper back up.</a:t>
            </a:r>
          </a:p>
          <a:p>
            <a:pPr marL="685800" lvl="3"/>
            <a:r>
              <a:rPr lang="en-US" sz="1900" dirty="0"/>
              <a:t>How can results be verified if machines break down or are hacked if there is no paper backup? </a:t>
            </a:r>
          </a:p>
          <a:p>
            <a:pPr marL="0" indent="0">
              <a:buNone/>
            </a:pPr>
            <a:endParaRPr lang="en-US" sz="2000" b="1" dirty="0"/>
          </a:p>
          <a:p>
            <a:pPr marL="0" indent="0">
              <a:buNone/>
            </a:pPr>
            <a:r>
              <a:rPr lang="en-US" sz="2000" b="1" dirty="0"/>
              <a:t>Hacking</a:t>
            </a:r>
          </a:p>
          <a:p>
            <a:pPr>
              <a:lnSpc>
                <a:spcPct val="110000"/>
              </a:lnSpc>
              <a:spcBef>
                <a:spcPts val="0"/>
              </a:spcBef>
            </a:pPr>
            <a:r>
              <a:rPr lang="en-US" sz="1900" dirty="0"/>
              <a:t>With our outdated technology, there is no way to tell if machines were hacked. </a:t>
            </a:r>
          </a:p>
          <a:p>
            <a:pPr>
              <a:lnSpc>
                <a:spcPct val="110000"/>
              </a:lnSpc>
              <a:spcBef>
                <a:spcPts val="0"/>
              </a:spcBef>
            </a:pPr>
            <a:r>
              <a:rPr lang="en-US" sz="1900" dirty="0"/>
              <a:t>Hacking is a real threat and we do not have good systems for preventing it.</a:t>
            </a:r>
          </a:p>
        </p:txBody>
      </p:sp>
      <p:sp>
        <p:nvSpPr>
          <p:cNvPr id="4" name="Slide Number Placeholder 3">
            <a:extLst>
              <a:ext uri="{FF2B5EF4-FFF2-40B4-BE49-F238E27FC236}">
                <a16:creationId xmlns:a16="http://schemas.microsoft.com/office/drawing/2014/main" id="{E944E226-DB21-4048-909D-A18361674A9C}"/>
              </a:ext>
            </a:extLst>
          </p:cNvPr>
          <p:cNvSpPr>
            <a:spLocks noGrp="1"/>
          </p:cNvSpPr>
          <p:nvPr>
            <p:ph type="sldNum" sz="quarter" idx="12"/>
          </p:nvPr>
        </p:nvSpPr>
        <p:spPr/>
        <p:txBody>
          <a:bodyPr/>
          <a:lstStyle/>
          <a:p>
            <a:fld id="{38E18A3D-EC89-0644-97C4-9A82A5C56AF3}" type="slidenum">
              <a:rPr lang="en-US" smtClean="0"/>
              <a:t>25</a:t>
            </a:fld>
            <a:endParaRPr lang="en-US" dirty="0"/>
          </a:p>
        </p:txBody>
      </p:sp>
      <p:pic>
        <p:nvPicPr>
          <p:cNvPr id="6" name="Picture 5">
            <a:extLst>
              <a:ext uri="{FF2B5EF4-FFF2-40B4-BE49-F238E27FC236}">
                <a16:creationId xmlns:a16="http://schemas.microsoft.com/office/drawing/2014/main" id="{C39CD5EB-FEAB-5C40-862B-371368FA4E5E}"/>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579120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ACEB7-7462-6946-BC60-DF33E8E87BCA}"/>
              </a:ext>
            </a:extLst>
          </p:cNvPr>
          <p:cNvSpPr>
            <a:spLocks noGrp="1"/>
          </p:cNvSpPr>
          <p:nvPr>
            <p:ph type="title"/>
          </p:nvPr>
        </p:nvSpPr>
        <p:spPr/>
        <p:txBody>
          <a:bodyPr>
            <a:normAutofit/>
          </a:bodyPr>
          <a:lstStyle/>
          <a:p>
            <a:pPr algn="ctr"/>
            <a:r>
              <a:rPr lang="en-US" sz="3600" b="1" i="1" dirty="0"/>
              <a:t>Processing &amp; Counting</a:t>
            </a:r>
          </a:p>
        </p:txBody>
      </p:sp>
      <p:sp>
        <p:nvSpPr>
          <p:cNvPr id="3" name="Content Placeholder 2">
            <a:extLst>
              <a:ext uri="{FF2B5EF4-FFF2-40B4-BE49-F238E27FC236}">
                <a16:creationId xmlns:a16="http://schemas.microsoft.com/office/drawing/2014/main" id="{4144DC4A-E731-9949-9012-EBEA5144624B}"/>
              </a:ext>
            </a:extLst>
          </p:cNvPr>
          <p:cNvSpPr>
            <a:spLocks noGrp="1"/>
          </p:cNvSpPr>
          <p:nvPr>
            <p:ph idx="1"/>
          </p:nvPr>
        </p:nvSpPr>
        <p:spPr/>
        <p:txBody>
          <a:bodyPr>
            <a:normAutofit/>
          </a:bodyPr>
          <a:lstStyle/>
          <a:p>
            <a:r>
              <a:rPr lang="en-US" sz="2000" dirty="0"/>
              <a:t>After the voter has voted, most states wait until the polls are closed to start processing and counting.</a:t>
            </a:r>
          </a:p>
          <a:p>
            <a:pPr lvl="1"/>
            <a:r>
              <a:rPr lang="en-US" sz="2000" dirty="0"/>
              <a:t>In 2020 in N.Y., counting did not start until 7 days after the election. </a:t>
            </a:r>
          </a:p>
          <a:p>
            <a:pPr lvl="2"/>
            <a:r>
              <a:rPr lang="en-US" sz="1800" dirty="0"/>
              <a:t>Fortunately, no one cared about N.Y.’s votes. </a:t>
            </a:r>
          </a:p>
          <a:p>
            <a:pPr lvl="1"/>
            <a:r>
              <a:rPr lang="en-US" sz="2000" dirty="0"/>
              <a:t>If processing and counting do not start until the polls are closed or later, there is no way to ”cure” mistakes made on mail-in ballots or provisional ballots.</a:t>
            </a:r>
          </a:p>
          <a:p>
            <a:pPr lvl="1"/>
            <a:r>
              <a:rPr lang="en-US" sz="2000" dirty="0"/>
              <a:t>In the 2020 election, all states with disputed results did not start counting until Election Day, and all but one did not start processing before Election Day. </a:t>
            </a:r>
          </a:p>
        </p:txBody>
      </p:sp>
      <p:sp>
        <p:nvSpPr>
          <p:cNvPr id="4" name="Slide Number Placeholder 3">
            <a:extLst>
              <a:ext uri="{FF2B5EF4-FFF2-40B4-BE49-F238E27FC236}">
                <a16:creationId xmlns:a16="http://schemas.microsoft.com/office/drawing/2014/main" id="{715B82CE-5EAF-C44D-9A1F-2F6DCE50B38D}"/>
              </a:ext>
            </a:extLst>
          </p:cNvPr>
          <p:cNvSpPr>
            <a:spLocks noGrp="1"/>
          </p:cNvSpPr>
          <p:nvPr>
            <p:ph type="sldNum" sz="quarter" idx="12"/>
          </p:nvPr>
        </p:nvSpPr>
        <p:spPr/>
        <p:txBody>
          <a:bodyPr/>
          <a:lstStyle/>
          <a:p>
            <a:fld id="{38E18A3D-EC89-0644-97C4-9A82A5C56AF3}" type="slidenum">
              <a:rPr lang="en-US" smtClean="0"/>
              <a:t>26</a:t>
            </a:fld>
            <a:endParaRPr lang="en-US" dirty="0"/>
          </a:p>
        </p:txBody>
      </p:sp>
      <p:pic>
        <p:nvPicPr>
          <p:cNvPr id="7" name="Picture 6">
            <a:extLst>
              <a:ext uri="{FF2B5EF4-FFF2-40B4-BE49-F238E27FC236}">
                <a16:creationId xmlns:a16="http://schemas.microsoft.com/office/drawing/2014/main" id="{04EFF5E0-72C0-2C46-B3A4-0ED5A9D87F3D}"/>
              </a:ext>
            </a:extLst>
          </p:cNvPr>
          <p:cNvPicPr>
            <a:picLocks noChangeAspect="1"/>
          </p:cNvPicPr>
          <p:nvPr/>
        </p:nvPicPr>
        <p:blipFill>
          <a:blip r:embed="rId2"/>
          <a:stretch>
            <a:fillRect/>
          </a:stretch>
        </p:blipFill>
        <p:spPr>
          <a:xfrm>
            <a:off x="0" y="0"/>
            <a:ext cx="3086100" cy="876300"/>
          </a:xfrm>
          <a:prstGeom prst="rect">
            <a:avLst/>
          </a:prstGeom>
        </p:spPr>
      </p:pic>
    </p:spTree>
    <p:extLst>
      <p:ext uri="{BB962C8B-B14F-4D97-AF65-F5344CB8AC3E}">
        <p14:creationId xmlns:p14="http://schemas.microsoft.com/office/powerpoint/2010/main" val="3367651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9FDC-2A76-DC4A-A958-B49A26DF8173}"/>
              </a:ext>
            </a:extLst>
          </p:cNvPr>
          <p:cNvSpPr>
            <a:spLocks noGrp="1"/>
          </p:cNvSpPr>
          <p:nvPr>
            <p:ph type="title"/>
          </p:nvPr>
        </p:nvSpPr>
        <p:spPr/>
        <p:txBody>
          <a:bodyPr>
            <a:normAutofit/>
          </a:bodyPr>
          <a:lstStyle/>
          <a:p>
            <a:pPr algn="ctr"/>
            <a:r>
              <a:rPr lang="en-US" sz="3600" b="1" i="1" dirty="0"/>
              <a:t>Slow Counting-Quick Reporting </a:t>
            </a:r>
          </a:p>
        </p:txBody>
      </p:sp>
      <p:sp>
        <p:nvSpPr>
          <p:cNvPr id="3" name="Content Placeholder 2">
            <a:extLst>
              <a:ext uri="{FF2B5EF4-FFF2-40B4-BE49-F238E27FC236}">
                <a16:creationId xmlns:a16="http://schemas.microsoft.com/office/drawing/2014/main" id="{8FAB6787-4D75-1844-8687-1C53F254A3A6}"/>
              </a:ext>
            </a:extLst>
          </p:cNvPr>
          <p:cNvSpPr>
            <a:spLocks noGrp="1"/>
          </p:cNvSpPr>
          <p:nvPr>
            <p:ph idx="1"/>
          </p:nvPr>
        </p:nvSpPr>
        <p:spPr>
          <a:xfrm>
            <a:off x="838199" y="1450428"/>
            <a:ext cx="10905139" cy="4726535"/>
          </a:xfrm>
        </p:spPr>
        <p:txBody>
          <a:bodyPr>
            <a:normAutofit/>
          </a:bodyPr>
          <a:lstStyle/>
          <a:p>
            <a:pPr marL="0" indent="0">
              <a:buNone/>
            </a:pPr>
            <a:r>
              <a:rPr lang="en-US" sz="2000" b="1" dirty="0"/>
              <a:t>While states wait to start processing and counting, they release results, precinct by precinct as soon as they are available. In 2020 </a:t>
            </a:r>
          </a:p>
          <a:p>
            <a:r>
              <a:rPr lang="en-US" sz="1800" dirty="0"/>
              <a:t>Many states reported in-person votes first and then mail-in votes. For in-person votes, most states reported rural counties first. Thus, much of the early votes went to Trump. </a:t>
            </a:r>
          </a:p>
          <a:p>
            <a:pPr marL="411480">
              <a:lnSpc>
                <a:spcPct val="100000"/>
              </a:lnSpc>
              <a:spcBef>
                <a:spcPts val="0"/>
              </a:spcBef>
            </a:pPr>
            <a:r>
              <a:rPr lang="en-US" sz="1800" dirty="0"/>
              <a:t>In Georgia, Pennsylvania, and Michigan, Trump ended Election night with a big lead, only to see it evaporate as cities reported and mail-in votes were counted.</a:t>
            </a:r>
          </a:p>
          <a:p>
            <a:pPr marL="411480">
              <a:lnSpc>
                <a:spcPct val="100000"/>
              </a:lnSpc>
              <a:spcBef>
                <a:spcPts val="0"/>
              </a:spcBef>
            </a:pPr>
            <a:r>
              <a:rPr lang="en-US" sz="1800" dirty="0"/>
              <a:t>Since Trump had proclaimed dead people were voting in cities and mail-in votes would rig the election, his supporters became suspicious as they saw urban and mail-in votes swing states away from Trump. </a:t>
            </a:r>
          </a:p>
          <a:p>
            <a:pPr marL="182880" indent="0">
              <a:lnSpc>
                <a:spcPct val="100000"/>
              </a:lnSpc>
              <a:spcBef>
                <a:spcPts val="0"/>
              </a:spcBef>
              <a:buNone/>
            </a:pPr>
            <a:endParaRPr lang="en-US" sz="1800" dirty="0"/>
          </a:p>
        </p:txBody>
      </p:sp>
      <p:pic>
        <p:nvPicPr>
          <p:cNvPr id="4" name="Picture 14" descr="Chart, bar chart, box and whisker chart&#10;&#10;Description automatically generated">
            <a:extLst>
              <a:ext uri="{FF2B5EF4-FFF2-40B4-BE49-F238E27FC236}">
                <a16:creationId xmlns:a16="http://schemas.microsoft.com/office/drawing/2014/main" id="{71008912-2C67-5442-BBC1-D9A8DFDDEC4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8613" y="4449337"/>
            <a:ext cx="4000500" cy="2212272"/>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Chart&#10;&#10;Description automatically generated">
            <a:extLst>
              <a:ext uri="{FF2B5EF4-FFF2-40B4-BE49-F238E27FC236}">
                <a16:creationId xmlns:a16="http://schemas.microsoft.com/office/drawing/2014/main" id="{49B641AB-E3DD-7E44-8674-0E6C52D5056A}"/>
              </a:ext>
            </a:extLst>
          </p:cNvPr>
          <p:cNvPicPr>
            <a:picLocks noChangeAspect="1"/>
          </p:cNvPicPr>
          <p:nvPr/>
        </p:nvPicPr>
        <p:blipFill>
          <a:blip r:embed="rId4"/>
          <a:stretch>
            <a:fillRect/>
          </a:stretch>
        </p:blipFill>
        <p:spPr>
          <a:xfrm>
            <a:off x="4467837" y="4449336"/>
            <a:ext cx="2718402" cy="2075293"/>
          </a:xfrm>
          <a:prstGeom prst="rect">
            <a:avLst/>
          </a:prstGeom>
        </p:spPr>
      </p:pic>
      <p:pic>
        <p:nvPicPr>
          <p:cNvPr id="6" name="Picture 13" descr="Chart, bar chart, box and whisker chart&#10;&#10;Description automatically generated">
            <a:extLst>
              <a:ext uri="{FF2B5EF4-FFF2-40B4-BE49-F238E27FC236}">
                <a16:creationId xmlns:a16="http://schemas.microsoft.com/office/drawing/2014/main" id="{B8FBD20C-9E27-BE40-A295-22A71197F3C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177835" y="4343993"/>
            <a:ext cx="4565504" cy="207529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315266A4-2B86-E547-A954-7D4B38E1452F}"/>
              </a:ext>
            </a:extLst>
          </p:cNvPr>
          <p:cNvSpPr>
            <a:spLocks noGrp="1"/>
          </p:cNvSpPr>
          <p:nvPr>
            <p:ph type="sldNum" sz="quarter" idx="12"/>
          </p:nvPr>
        </p:nvSpPr>
        <p:spPr/>
        <p:txBody>
          <a:bodyPr/>
          <a:lstStyle/>
          <a:p>
            <a:fld id="{38E18A3D-EC89-0644-97C4-9A82A5C56AF3}" type="slidenum">
              <a:rPr lang="en-US" smtClean="0"/>
              <a:t>27</a:t>
            </a:fld>
            <a:endParaRPr lang="en-US" dirty="0"/>
          </a:p>
        </p:txBody>
      </p:sp>
      <p:pic>
        <p:nvPicPr>
          <p:cNvPr id="9" name="Picture 8">
            <a:extLst>
              <a:ext uri="{FF2B5EF4-FFF2-40B4-BE49-F238E27FC236}">
                <a16:creationId xmlns:a16="http://schemas.microsoft.com/office/drawing/2014/main" id="{5AF02775-16FC-4C42-A63C-9E9ECC2E7324}"/>
              </a:ext>
            </a:extLst>
          </p:cNvPr>
          <p:cNvPicPr>
            <a:picLocks noChangeAspect="1"/>
          </p:cNvPicPr>
          <p:nvPr/>
        </p:nvPicPr>
        <p:blipFill>
          <a:blip r:embed="rId7"/>
          <a:stretch>
            <a:fillRect/>
          </a:stretch>
        </p:blipFill>
        <p:spPr>
          <a:xfrm>
            <a:off x="-84365" y="-73025"/>
            <a:ext cx="3086100" cy="876300"/>
          </a:xfrm>
          <a:prstGeom prst="rect">
            <a:avLst/>
          </a:prstGeom>
        </p:spPr>
      </p:pic>
    </p:spTree>
    <p:extLst>
      <p:ext uri="{BB962C8B-B14F-4D97-AF65-F5344CB8AC3E}">
        <p14:creationId xmlns:p14="http://schemas.microsoft.com/office/powerpoint/2010/main" val="3402005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8EAED-E31F-BE4C-99EC-D1A0F2919BDF}"/>
              </a:ext>
            </a:extLst>
          </p:cNvPr>
          <p:cNvSpPr>
            <a:spLocks noGrp="1"/>
          </p:cNvSpPr>
          <p:nvPr>
            <p:ph type="title"/>
          </p:nvPr>
        </p:nvSpPr>
        <p:spPr/>
        <p:txBody>
          <a:bodyPr>
            <a:normAutofit/>
          </a:bodyPr>
          <a:lstStyle/>
          <a:p>
            <a:pPr algn="ctr"/>
            <a:r>
              <a:rPr lang="en-US" sz="3600" b="1" i="1" dirty="0"/>
              <a:t>Post Election Audits</a:t>
            </a:r>
          </a:p>
        </p:txBody>
      </p:sp>
      <p:sp>
        <p:nvSpPr>
          <p:cNvPr id="3" name="Content Placeholder 2">
            <a:extLst>
              <a:ext uri="{FF2B5EF4-FFF2-40B4-BE49-F238E27FC236}">
                <a16:creationId xmlns:a16="http://schemas.microsoft.com/office/drawing/2014/main" id="{BC984D78-700B-BB48-95C6-53E0EC087FDA}"/>
              </a:ext>
            </a:extLst>
          </p:cNvPr>
          <p:cNvSpPr>
            <a:spLocks noGrp="1"/>
          </p:cNvSpPr>
          <p:nvPr>
            <p:ph idx="1"/>
          </p:nvPr>
        </p:nvSpPr>
        <p:spPr>
          <a:xfrm>
            <a:off x="262759" y="1576552"/>
            <a:ext cx="8316162" cy="5002924"/>
          </a:xfrm>
        </p:spPr>
        <p:txBody>
          <a:bodyPr>
            <a:normAutofit/>
          </a:bodyPr>
          <a:lstStyle/>
          <a:p>
            <a:pPr marL="0" indent="0">
              <a:buNone/>
            </a:pPr>
            <a:r>
              <a:rPr lang="en-US" sz="2000" dirty="0"/>
              <a:t>Once the votes are counted, if there are disputes, we are woefully unqualified to handle them. </a:t>
            </a:r>
          </a:p>
          <a:p>
            <a:r>
              <a:rPr lang="en-US" sz="2000" dirty="0"/>
              <a:t>After the 2020 elections, Republicans in many of the swing states called for post election audits. </a:t>
            </a:r>
          </a:p>
          <a:p>
            <a:pPr lvl="1"/>
            <a:r>
              <a:rPr lang="en-US" sz="1800" dirty="0"/>
              <a:t>Counting is still continuing in Arizona, with Trump claiming fraud. </a:t>
            </a:r>
          </a:p>
          <a:p>
            <a:r>
              <a:rPr lang="en-US" sz="1800" dirty="0"/>
              <a:t>An effective audit requires a systematic approach that all voters will accept.</a:t>
            </a:r>
          </a:p>
          <a:p>
            <a:r>
              <a:rPr lang="en-US" sz="1800" dirty="0"/>
              <a:t>Most of our states are unprepared to handle these audits. </a:t>
            </a:r>
          </a:p>
          <a:p>
            <a:r>
              <a:rPr lang="en-US" sz="1800" dirty="0"/>
              <a:t>According to Verified Voting,* only one state has a excellent audit system. 24 states have inadequate audit procedures, and 14 states have audit procedures that need improvement. </a:t>
            </a:r>
          </a:p>
          <a:p>
            <a:pPr marL="0" indent="0">
              <a:buNone/>
            </a:pPr>
            <a:r>
              <a:rPr lang="en-US" sz="2000" b="1" dirty="0"/>
              <a:t>  </a:t>
            </a:r>
          </a:p>
        </p:txBody>
      </p:sp>
      <p:pic>
        <p:nvPicPr>
          <p:cNvPr id="4" name="Picture 3" descr="page1image3452661344">
            <a:extLst>
              <a:ext uri="{FF2B5EF4-FFF2-40B4-BE49-F238E27FC236}">
                <a16:creationId xmlns:a16="http://schemas.microsoft.com/office/drawing/2014/main" id="{FE988020-2CB0-DE44-8291-12338E39D9E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578921" y="2133009"/>
            <a:ext cx="3613079" cy="279970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C1E08FE-7761-1D47-8821-44EA6B1A0837}"/>
              </a:ext>
            </a:extLst>
          </p:cNvPr>
          <p:cNvSpPr>
            <a:spLocks noGrp="1"/>
          </p:cNvSpPr>
          <p:nvPr>
            <p:ph type="sldNum" sz="quarter" idx="12"/>
          </p:nvPr>
        </p:nvSpPr>
        <p:spPr/>
        <p:txBody>
          <a:bodyPr/>
          <a:lstStyle/>
          <a:p>
            <a:fld id="{38E18A3D-EC89-0644-97C4-9A82A5C56AF3}" type="slidenum">
              <a:rPr lang="en-US" smtClean="0"/>
              <a:t>28</a:t>
            </a:fld>
            <a:endParaRPr lang="en-US" dirty="0"/>
          </a:p>
        </p:txBody>
      </p:sp>
      <p:sp>
        <p:nvSpPr>
          <p:cNvPr id="7" name="TextBox 6">
            <a:extLst>
              <a:ext uri="{FF2B5EF4-FFF2-40B4-BE49-F238E27FC236}">
                <a16:creationId xmlns:a16="http://schemas.microsoft.com/office/drawing/2014/main" id="{8A8742D8-7FF6-854D-99B3-DC28650D136A}"/>
              </a:ext>
            </a:extLst>
          </p:cNvPr>
          <p:cNvSpPr txBox="1"/>
          <p:nvPr/>
        </p:nvSpPr>
        <p:spPr>
          <a:xfrm>
            <a:off x="522514" y="6492875"/>
            <a:ext cx="4883068" cy="646331"/>
          </a:xfrm>
          <a:prstGeom prst="rect">
            <a:avLst/>
          </a:prstGeom>
          <a:noFill/>
        </p:spPr>
        <p:txBody>
          <a:bodyPr wrap="none" rtlCol="0">
            <a:spAutoFit/>
          </a:bodyPr>
          <a:lstStyle/>
          <a:p>
            <a:r>
              <a:rPr lang="en-US" b="1" dirty="0"/>
              <a:t>*</a:t>
            </a:r>
            <a:r>
              <a:rPr lang="en-US" sz="1000" b="1" dirty="0"/>
              <a:t>Verified Voting </a:t>
            </a:r>
            <a:r>
              <a:rPr lang="en-US" sz="1000" dirty="0"/>
              <a:t>safeguarding elections in the digital age https://</a:t>
            </a:r>
            <a:r>
              <a:rPr lang="en-US" sz="1000" dirty="0" err="1"/>
              <a:t>www.verifiedvoting.org</a:t>
            </a:r>
            <a:r>
              <a:rPr lang="en-US" sz="1000"/>
              <a:t> </a:t>
            </a:r>
          </a:p>
          <a:p>
            <a:endParaRPr lang="en-US"/>
          </a:p>
        </p:txBody>
      </p:sp>
      <p:pic>
        <p:nvPicPr>
          <p:cNvPr id="8" name="Picture 7">
            <a:extLst>
              <a:ext uri="{FF2B5EF4-FFF2-40B4-BE49-F238E27FC236}">
                <a16:creationId xmlns:a16="http://schemas.microsoft.com/office/drawing/2014/main" id="{3C68677D-57CA-B74B-90D7-8B3367BFA461}"/>
              </a:ext>
            </a:extLst>
          </p:cNvPr>
          <p:cNvPicPr>
            <a:picLocks noChangeAspect="1"/>
          </p:cNvPicPr>
          <p:nvPr/>
        </p:nvPicPr>
        <p:blipFill>
          <a:blip r:embed="rId4"/>
          <a:stretch>
            <a:fillRect/>
          </a:stretch>
        </p:blipFill>
        <p:spPr>
          <a:xfrm>
            <a:off x="0" y="-77196"/>
            <a:ext cx="3086100" cy="876300"/>
          </a:xfrm>
          <a:prstGeom prst="rect">
            <a:avLst/>
          </a:prstGeom>
        </p:spPr>
      </p:pic>
    </p:spTree>
    <p:extLst>
      <p:ext uri="{BB962C8B-B14F-4D97-AF65-F5344CB8AC3E}">
        <p14:creationId xmlns:p14="http://schemas.microsoft.com/office/powerpoint/2010/main" val="156343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47C2C-EB3B-494E-A9C6-3D9A8DEBB2E8}"/>
              </a:ext>
            </a:extLst>
          </p:cNvPr>
          <p:cNvSpPr>
            <a:spLocks noGrp="1"/>
          </p:cNvSpPr>
          <p:nvPr>
            <p:ph type="title"/>
          </p:nvPr>
        </p:nvSpPr>
        <p:spPr>
          <a:xfrm>
            <a:off x="838200" y="681037"/>
            <a:ext cx="10515600" cy="1009651"/>
          </a:xfrm>
        </p:spPr>
        <p:txBody>
          <a:bodyPr/>
          <a:lstStyle/>
          <a:p>
            <a:pPr algn="ctr"/>
            <a:r>
              <a:rPr lang="en-US" b="1" i="1" dirty="0"/>
              <a:t>Designing a Better System</a:t>
            </a:r>
          </a:p>
        </p:txBody>
      </p:sp>
      <p:sp>
        <p:nvSpPr>
          <p:cNvPr id="3" name="Content Placeholder 2">
            <a:extLst>
              <a:ext uri="{FF2B5EF4-FFF2-40B4-BE49-F238E27FC236}">
                <a16:creationId xmlns:a16="http://schemas.microsoft.com/office/drawing/2014/main" id="{B16AF402-1AAE-1E48-87FB-CB1D7A32EC6E}"/>
              </a:ext>
            </a:extLst>
          </p:cNvPr>
          <p:cNvSpPr>
            <a:spLocks noGrp="1"/>
          </p:cNvSpPr>
          <p:nvPr>
            <p:ph idx="1"/>
          </p:nvPr>
        </p:nvSpPr>
        <p:spPr/>
        <p:txBody>
          <a:bodyPr/>
          <a:lstStyle/>
          <a:p>
            <a:pPr marL="0" indent="0">
              <a:buNone/>
            </a:pPr>
            <a:r>
              <a:rPr lang="en-US" sz="2000" dirty="0"/>
              <a:t>For the remainder of this presentation, let us assume that we are a group of nonpartisan politicians, MBAs, and technology experts serving on  a Presidential Commission. </a:t>
            </a:r>
          </a:p>
          <a:p>
            <a:pPr marL="0" indent="0">
              <a:buNone/>
            </a:pPr>
            <a:endParaRPr lang="en-US" sz="2000" dirty="0"/>
          </a:p>
          <a:p>
            <a:pPr marL="0" indent="0">
              <a:buNone/>
            </a:pPr>
            <a:r>
              <a:rPr lang="en-US" sz="2000" dirty="0"/>
              <a:t>Our simple task is to design a 21</a:t>
            </a:r>
            <a:r>
              <a:rPr lang="en-US" sz="2000" baseline="30000" dirty="0"/>
              <a:t>st</a:t>
            </a:r>
            <a:r>
              <a:rPr lang="en-US" sz="2000" dirty="0"/>
              <a:t> Century election system that will satisfy Democrats, Republicans, and Independents, and resolve the issues over which the two parties are at war. </a:t>
            </a:r>
            <a:endParaRPr lang="en-US" sz="2000" b="1" dirty="0"/>
          </a:p>
          <a:p>
            <a:endParaRPr lang="en-US" dirty="0"/>
          </a:p>
        </p:txBody>
      </p:sp>
      <p:sp>
        <p:nvSpPr>
          <p:cNvPr id="4" name="Slide Number Placeholder 3">
            <a:extLst>
              <a:ext uri="{FF2B5EF4-FFF2-40B4-BE49-F238E27FC236}">
                <a16:creationId xmlns:a16="http://schemas.microsoft.com/office/drawing/2014/main" id="{E52A8D03-FD67-064C-9B0F-AB2CE4334BF2}"/>
              </a:ext>
            </a:extLst>
          </p:cNvPr>
          <p:cNvSpPr>
            <a:spLocks noGrp="1"/>
          </p:cNvSpPr>
          <p:nvPr>
            <p:ph type="sldNum" sz="quarter" idx="12"/>
          </p:nvPr>
        </p:nvSpPr>
        <p:spPr/>
        <p:txBody>
          <a:bodyPr/>
          <a:lstStyle/>
          <a:p>
            <a:fld id="{CFB5B56D-24A6-9C40-A724-184F7F7B57A7}" type="slidenum">
              <a:rPr lang="en-US" smtClean="0"/>
              <a:t>29</a:t>
            </a:fld>
            <a:endParaRPr lang="en-US"/>
          </a:p>
        </p:txBody>
      </p:sp>
      <p:pic>
        <p:nvPicPr>
          <p:cNvPr id="5" name="Picture 4">
            <a:extLst>
              <a:ext uri="{FF2B5EF4-FFF2-40B4-BE49-F238E27FC236}">
                <a16:creationId xmlns:a16="http://schemas.microsoft.com/office/drawing/2014/main" id="{2F3EC33A-61ED-AD42-A96B-BD258F8A2B36}"/>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238367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B17B-80E1-854A-A306-0C4981E48C93}"/>
              </a:ext>
            </a:extLst>
          </p:cNvPr>
          <p:cNvSpPr>
            <a:spLocks noGrp="1"/>
          </p:cNvSpPr>
          <p:nvPr>
            <p:ph type="title"/>
          </p:nvPr>
        </p:nvSpPr>
        <p:spPr>
          <a:xfrm>
            <a:off x="838200" y="681037"/>
            <a:ext cx="10515600" cy="1009651"/>
          </a:xfrm>
        </p:spPr>
        <p:txBody>
          <a:bodyPr>
            <a:normAutofit/>
          </a:bodyPr>
          <a:lstStyle/>
          <a:p>
            <a:pPr algn="ctr"/>
            <a:r>
              <a:rPr lang="en-US" sz="3600" b="1" i="1" dirty="0"/>
              <a:t>2020- Least Successful Election Since 1876</a:t>
            </a:r>
          </a:p>
        </p:txBody>
      </p:sp>
      <p:sp>
        <p:nvSpPr>
          <p:cNvPr id="3" name="Content Placeholder 2">
            <a:extLst>
              <a:ext uri="{FF2B5EF4-FFF2-40B4-BE49-F238E27FC236}">
                <a16:creationId xmlns:a16="http://schemas.microsoft.com/office/drawing/2014/main" id="{8359175A-9AB1-F740-8BA0-D60A8F153878}"/>
              </a:ext>
            </a:extLst>
          </p:cNvPr>
          <p:cNvSpPr>
            <a:spLocks noGrp="1"/>
          </p:cNvSpPr>
          <p:nvPr>
            <p:ph idx="1"/>
          </p:nvPr>
        </p:nvSpPr>
        <p:spPr>
          <a:xfrm>
            <a:off x="838200" y="1778696"/>
            <a:ext cx="7065579" cy="4398267"/>
          </a:xfrm>
        </p:spPr>
        <p:txBody>
          <a:bodyPr/>
          <a:lstStyle/>
          <a:p>
            <a:pPr marL="0" lvl="1" indent="0">
              <a:buNone/>
            </a:pPr>
            <a:r>
              <a:rPr lang="en-US" sz="2000" b="1" dirty="0"/>
              <a:t>75% of Trump supporters still believe he won the election. </a:t>
            </a:r>
          </a:p>
          <a:p>
            <a:pPr lvl="1"/>
            <a:r>
              <a:rPr lang="en-US" sz="1600" dirty="0"/>
              <a:t>In Arizona, the Republican legislature is recounting votes in Maricopa County to determine if there was fraud. </a:t>
            </a:r>
          </a:p>
          <a:p>
            <a:pPr lvl="1"/>
            <a:r>
              <a:rPr lang="en-US" sz="1600" dirty="0"/>
              <a:t>The U.S. ranks 30 of 32 countries (ahead of only Mexico &amp; Chile) in voters believing in honesty of elections. **</a:t>
            </a:r>
          </a:p>
          <a:p>
            <a:r>
              <a:rPr lang="en-US" sz="2000" dirty="0"/>
              <a:t>If people don’t trust the election results, governing will be increasingly difficult. </a:t>
            </a:r>
          </a:p>
        </p:txBody>
      </p:sp>
      <p:sp>
        <p:nvSpPr>
          <p:cNvPr id="5" name="TextBox 4">
            <a:extLst>
              <a:ext uri="{FF2B5EF4-FFF2-40B4-BE49-F238E27FC236}">
                <a16:creationId xmlns:a16="http://schemas.microsoft.com/office/drawing/2014/main" id="{048FE0DC-51A6-B547-A102-6610272ABB1C}"/>
              </a:ext>
            </a:extLst>
          </p:cNvPr>
          <p:cNvSpPr txBox="1"/>
          <p:nvPr/>
        </p:nvSpPr>
        <p:spPr>
          <a:xfrm>
            <a:off x="588579" y="6547945"/>
            <a:ext cx="2091598" cy="553998"/>
          </a:xfrm>
          <a:prstGeom prst="rect">
            <a:avLst/>
          </a:prstGeom>
          <a:noFill/>
        </p:spPr>
        <p:txBody>
          <a:bodyPr wrap="none" rtlCol="0">
            <a:spAutoFit/>
          </a:bodyPr>
          <a:lstStyle/>
          <a:p>
            <a:r>
              <a:rPr lang="en-US" sz="1200" dirty="0"/>
              <a:t>* Pew Research. **Gallup Poll </a:t>
            </a:r>
          </a:p>
          <a:p>
            <a:endParaRPr lang="en-US" dirty="0"/>
          </a:p>
        </p:txBody>
      </p:sp>
      <p:sp>
        <p:nvSpPr>
          <p:cNvPr id="8" name="Rectangle 5">
            <a:extLst>
              <a:ext uri="{FF2B5EF4-FFF2-40B4-BE49-F238E27FC236}">
                <a16:creationId xmlns:a16="http://schemas.microsoft.com/office/drawing/2014/main" id="{E88B16AE-66FD-824A-8FF1-3405A04A286C}"/>
              </a:ext>
            </a:extLst>
          </p:cNvPr>
          <p:cNvSpPr>
            <a:spLocks noChangeArrowheads="1"/>
          </p:cNvSpPr>
          <p:nvPr/>
        </p:nvSpPr>
        <p:spPr bwMode="auto">
          <a:xfrm>
            <a:off x="16989029" y="0"/>
            <a:ext cx="80202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6">
            <a:extLst>
              <a:ext uri="{FF2B5EF4-FFF2-40B4-BE49-F238E27FC236}">
                <a16:creationId xmlns:a16="http://schemas.microsoft.com/office/drawing/2014/main" id="{C1DA4130-4FAA-C640-9F35-8425047B8110}"/>
              </a:ext>
            </a:extLst>
          </p:cNvPr>
          <p:cNvSpPr>
            <a:spLocks noChangeArrowheads="1"/>
          </p:cNvSpPr>
          <p:nvPr/>
        </p:nvSpPr>
        <p:spPr bwMode="auto">
          <a:xfrm>
            <a:off x="16989029" y="7744768"/>
            <a:ext cx="8020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Georgia" panose="02040502050405020303" pitchFamily="18" charset="0"/>
                <a:ea typeface="Georgia" panose="02040502050405020303" pitchFamily="18" charset="0"/>
                <a:cs typeface="Times New Roman" panose="02020603050405020304" pitchFamily="18" charset="0"/>
              </a:rPr>
              <a:t>Despite </a:t>
            </a:r>
            <a:r>
              <a:rPr kumimoji="0" lang="en-US" altLang="zh-CN" sz="1200" b="0" i="0" u="none" strike="noStrike" cap="none" normalizeH="0" baseline="0" dirty="0">
                <a:ln>
                  <a:noFill/>
                </a:ln>
                <a:solidFill>
                  <a:srgbClr val="5D4488"/>
                </a:solidFill>
                <a:effectLst/>
                <a:latin typeface="Georgia" panose="02040502050405020303" pitchFamily="18" charset="0"/>
                <a:ea typeface="Georgia" panose="02040502050405020303" pitchFamily="18" charset="0"/>
                <a:hlinkClick r:id="rId2"/>
              </a:rPr>
              <a:t>scores of failed legal challenges</a:t>
            </a:r>
            <a:r>
              <a:rPr kumimoji="0" lang="en-US" altLang="zh-CN" sz="1200" b="0" i="0" u="none" strike="noStrike" cap="none" normalizeH="0" baseline="0" dirty="0">
                <a:ln>
                  <a:noFill/>
                </a:ln>
                <a:solidFill>
                  <a:schemeClr val="tx1"/>
                </a:solidFill>
                <a:effectLst/>
                <a:latin typeface="Georgia" panose="02040502050405020303" pitchFamily="18" charset="0"/>
                <a:ea typeface="Georgia" panose="02040502050405020303" pitchFamily="18" charset="0"/>
                <a:cs typeface="Times New Roman" panose="02020603050405020304" pitchFamily="18" charset="0"/>
              </a:rPr>
              <a:t>, numerous recounts and Congress’ confirmation of Joe Biden’s Electoral College victory, a large majority of those who voted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12" name="Rectangle 5">
            <a:extLst>
              <a:ext uri="{FF2B5EF4-FFF2-40B4-BE49-F238E27FC236}">
                <a16:creationId xmlns:a16="http://schemas.microsoft.com/office/drawing/2014/main" id="{FA0DAA9D-ED32-994E-8A57-D0D5E6EAB1CE}"/>
              </a:ext>
            </a:extLst>
          </p:cNvPr>
          <p:cNvSpPr>
            <a:spLocks noChangeArrowheads="1"/>
          </p:cNvSpPr>
          <p:nvPr/>
        </p:nvSpPr>
        <p:spPr bwMode="auto">
          <a:xfrm>
            <a:off x="16757802" y="-2029470"/>
            <a:ext cx="802020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3" name="Picture 57" descr="Chart shows three-quarters of Trump voters incorrectly believe he won the election">
            <a:hlinkClick r:id="rId3"/>
            <a:extLst>
              <a:ext uri="{FF2B5EF4-FFF2-40B4-BE49-F238E27FC236}">
                <a16:creationId xmlns:a16="http://schemas.microsoft.com/office/drawing/2014/main" id="{F94A1369-B7B5-6B48-8295-47D17D345A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704" y="1577738"/>
            <a:ext cx="3681068" cy="43816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6">
            <a:extLst>
              <a:ext uri="{FF2B5EF4-FFF2-40B4-BE49-F238E27FC236}">
                <a16:creationId xmlns:a16="http://schemas.microsoft.com/office/drawing/2014/main" id="{E134A9F6-2644-9249-94E6-63445208A239}"/>
              </a:ext>
            </a:extLst>
          </p:cNvPr>
          <p:cNvSpPr>
            <a:spLocks noChangeArrowheads="1"/>
          </p:cNvSpPr>
          <p:nvPr/>
        </p:nvSpPr>
        <p:spPr bwMode="auto">
          <a:xfrm>
            <a:off x="16757802" y="5715298"/>
            <a:ext cx="8020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0" i="0" u="none" strike="noStrike" cap="none" normalizeH="0" baseline="0" dirty="0">
                <a:ln>
                  <a:noFill/>
                </a:ln>
                <a:solidFill>
                  <a:schemeClr val="tx1"/>
                </a:solidFill>
                <a:effectLst/>
                <a:latin typeface="Georgia" panose="02040502050405020303" pitchFamily="18" charset="0"/>
                <a:ea typeface="Georgia" panose="02040502050405020303" pitchFamily="18" charset="0"/>
                <a:cs typeface="Times New Roman" panose="02020603050405020304" pitchFamily="18" charset="0"/>
              </a:rPr>
              <a:t>Despite </a:t>
            </a:r>
            <a:r>
              <a:rPr kumimoji="0" lang="en-US" altLang="zh-CN" sz="1200" b="0" i="0" u="none" strike="noStrike" cap="none" normalizeH="0" baseline="0" dirty="0">
                <a:ln>
                  <a:noFill/>
                </a:ln>
                <a:solidFill>
                  <a:srgbClr val="5D4488"/>
                </a:solidFill>
                <a:effectLst/>
                <a:latin typeface="Georgia" panose="02040502050405020303" pitchFamily="18" charset="0"/>
                <a:ea typeface="Georgia" panose="02040502050405020303" pitchFamily="18" charset="0"/>
                <a:hlinkClick r:id="rId2"/>
              </a:rPr>
              <a:t>scores of failed legal challenges</a:t>
            </a:r>
            <a:r>
              <a:rPr kumimoji="0" lang="en-US" altLang="zh-CN" sz="1200" b="0" i="0" u="none" strike="noStrike" cap="none" normalizeH="0" baseline="0" dirty="0">
                <a:ln>
                  <a:noFill/>
                </a:ln>
                <a:solidFill>
                  <a:schemeClr val="tx1"/>
                </a:solidFill>
                <a:effectLst/>
                <a:latin typeface="Georgia" panose="02040502050405020303" pitchFamily="18" charset="0"/>
                <a:ea typeface="Georgia" panose="02040502050405020303" pitchFamily="18" charset="0"/>
                <a:cs typeface="Times New Roman" panose="02020603050405020304" pitchFamily="18" charset="0"/>
              </a:rPr>
              <a:t>, numerous recounts and Congress’ confirmation of Joe Biden’s Electoral College victory, a large majority of those who voted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69A58D5-FC77-6440-8BC4-80A8BD68A69C}"/>
              </a:ext>
            </a:extLst>
          </p:cNvPr>
          <p:cNvSpPr>
            <a:spLocks noGrp="1"/>
          </p:cNvSpPr>
          <p:nvPr>
            <p:ph type="sldNum" sz="quarter" idx="12"/>
          </p:nvPr>
        </p:nvSpPr>
        <p:spPr/>
        <p:txBody>
          <a:bodyPr/>
          <a:lstStyle/>
          <a:p>
            <a:fld id="{CFB5B56D-24A6-9C40-A724-184F7F7B57A7}" type="slidenum">
              <a:rPr lang="en-US" smtClean="0"/>
              <a:t>3</a:t>
            </a:fld>
            <a:endParaRPr lang="en-US" dirty="0"/>
          </a:p>
        </p:txBody>
      </p:sp>
      <p:pic>
        <p:nvPicPr>
          <p:cNvPr id="15" name="Picture 14">
            <a:extLst>
              <a:ext uri="{FF2B5EF4-FFF2-40B4-BE49-F238E27FC236}">
                <a16:creationId xmlns:a16="http://schemas.microsoft.com/office/drawing/2014/main" id="{697A6735-0E74-EB4B-B8A8-C8FCB528DE76}"/>
              </a:ext>
            </a:extLst>
          </p:cNvPr>
          <p:cNvPicPr>
            <a:picLocks noChangeAspect="1"/>
          </p:cNvPicPr>
          <p:nvPr/>
        </p:nvPicPr>
        <p:blipFill>
          <a:blip r:embed="rId5"/>
          <a:stretch>
            <a:fillRect/>
          </a:stretch>
        </p:blipFill>
        <p:spPr>
          <a:xfrm>
            <a:off x="0" y="-70757"/>
            <a:ext cx="3086100" cy="876300"/>
          </a:xfrm>
          <a:prstGeom prst="rect">
            <a:avLst/>
          </a:prstGeom>
        </p:spPr>
      </p:pic>
    </p:spTree>
    <p:extLst>
      <p:ext uri="{BB962C8B-B14F-4D97-AF65-F5344CB8AC3E}">
        <p14:creationId xmlns:p14="http://schemas.microsoft.com/office/powerpoint/2010/main" val="3342467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CEF1-6560-2144-8267-05AF3B1DA52F}"/>
              </a:ext>
            </a:extLst>
          </p:cNvPr>
          <p:cNvSpPr>
            <a:spLocks noGrp="1"/>
          </p:cNvSpPr>
          <p:nvPr>
            <p:ph type="title"/>
          </p:nvPr>
        </p:nvSpPr>
        <p:spPr>
          <a:xfrm>
            <a:off x="838200" y="814388"/>
            <a:ext cx="10515600" cy="989360"/>
          </a:xfrm>
        </p:spPr>
        <p:txBody>
          <a:bodyPr>
            <a:normAutofit/>
          </a:bodyPr>
          <a:lstStyle/>
          <a:p>
            <a:pPr algn="ctr"/>
            <a:r>
              <a:rPr lang="en-US" sz="3600" b="1" i="1" dirty="0"/>
              <a:t>What People Want from Their Elections </a:t>
            </a:r>
          </a:p>
        </p:txBody>
      </p:sp>
      <p:sp>
        <p:nvSpPr>
          <p:cNvPr id="3" name="Content Placeholder 2">
            <a:extLst>
              <a:ext uri="{FF2B5EF4-FFF2-40B4-BE49-F238E27FC236}">
                <a16:creationId xmlns:a16="http://schemas.microsoft.com/office/drawing/2014/main" id="{924C575E-04AB-F549-803A-1C56D61CF9EE}"/>
              </a:ext>
            </a:extLst>
          </p:cNvPr>
          <p:cNvSpPr>
            <a:spLocks noGrp="1"/>
          </p:cNvSpPr>
          <p:nvPr>
            <p:ph idx="1"/>
          </p:nvPr>
        </p:nvSpPr>
        <p:spPr>
          <a:xfrm>
            <a:off x="951978" y="1812593"/>
            <a:ext cx="10401822" cy="4364370"/>
          </a:xfrm>
        </p:spPr>
        <p:txBody>
          <a:bodyPr/>
          <a:lstStyle/>
          <a:p>
            <a:pPr marL="0" indent="0">
              <a:buNone/>
            </a:pPr>
            <a:r>
              <a:rPr lang="en-US" sz="2000"/>
              <a:t>While the parties are at war over voting rules, people agree on many of the major issues. According to Pew Research: *</a:t>
            </a:r>
          </a:p>
          <a:p>
            <a:r>
              <a:rPr lang="en-US" sz="2000"/>
              <a:t>82% of voters favor of voting machines printing a paper backup for votes</a:t>
            </a:r>
          </a:p>
          <a:p>
            <a:r>
              <a:rPr lang="en-US" sz="2000"/>
              <a:t>78% of voters favor of providing at least 2 weeks of early voting. </a:t>
            </a:r>
          </a:p>
          <a:p>
            <a:r>
              <a:rPr lang="en-US" sz="2000"/>
              <a:t>76% of voters favor of requiring people to show a government sponsored I.D. prior to voting.</a:t>
            </a:r>
          </a:p>
          <a:p>
            <a:r>
              <a:rPr lang="en-US" sz="2000"/>
              <a:t>70% of voters favor allowing people convicted to felonies to vote after their release. </a:t>
            </a:r>
          </a:p>
          <a:p>
            <a:r>
              <a:rPr lang="en-US" sz="2000"/>
              <a:t>68% of voters favor making Election Day a holiday. </a:t>
            </a:r>
          </a:p>
          <a:p>
            <a:r>
              <a:rPr lang="en-US" sz="2000"/>
              <a:t>61% of voters favor automatically registering citizens.</a:t>
            </a:r>
          </a:p>
          <a:p>
            <a:pPr marL="0" indent="0">
              <a:buNone/>
            </a:pPr>
            <a:r>
              <a:rPr lang="en-US" sz="2000"/>
              <a:t>According to </a:t>
            </a:r>
            <a:r>
              <a:rPr lang="en-US" sz="2000" err="1"/>
              <a:t>yougov.com</a:t>
            </a:r>
            <a:r>
              <a:rPr lang="en-US" sz="2000"/>
              <a:t>, 85.6% of Americans think it is easy to register and vote. **</a:t>
            </a:r>
          </a:p>
          <a:p>
            <a:pPr marL="0" indent="0">
              <a:buNone/>
            </a:pPr>
            <a:endParaRPr lang="en-US" sz="2000"/>
          </a:p>
          <a:p>
            <a:pPr marL="0" indent="0">
              <a:buNone/>
            </a:pPr>
            <a:r>
              <a:rPr lang="en-US" sz="2000" b="1"/>
              <a:t>With citizens largely agreeing, it should be easy to design an election system that works. </a:t>
            </a:r>
          </a:p>
          <a:p>
            <a:endParaRPr lang="en-US" sz="2000"/>
          </a:p>
        </p:txBody>
      </p:sp>
      <p:sp>
        <p:nvSpPr>
          <p:cNvPr id="5" name="TextBox 4">
            <a:extLst>
              <a:ext uri="{FF2B5EF4-FFF2-40B4-BE49-F238E27FC236}">
                <a16:creationId xmlns:a16="http://schemas.microsoft.com/office/drawing/2014/main" id="{43821178-2D91-7349-BE06-543897059EDB}"/>
              </a:ext>
            </a:extLst>
          </p:cNvPr>
          <p:cNvSpPr txBox="1"/>
          <p:nvPr/>
        </p:nvSpPr>
        <p:spPr>
          <a:xfrm>
            <a:off x="485775" y="6286500"/>
            <a:ext cx="5897215" cy="276999"/>
          </a:xfrm>
          <a:prstGeom prst="rect">
            <a:avLst/>
          </a:prstGeom>
          <a:noFill/>
        </p:spPr>
        <p:txBody>
          <a:bodyPr wrap="square" rtlCol="0">
            <a:spAutoFit/>
          </a:bodyPr>
          <a:lstStyle/>
          <a:p>
            <a:r>
              <a:rPr lang="en-US" sz="1200"/>
              <a:t>*Pew Research, April 2021, **</a:t>
            </a:r>
            <a:r>
              <a:rPr lang="en-US" sz="1200" err="1"/>
              <a:t>yougov.com</a:t>
            </a:r>
            <a:r>
              <a:rPr lang="en-US" sz="1200"/>
              <a:t>- April 1, 2021</a:t>
            </a:r>
          </a:p>
        </p:txBody>
      </p:sp>
      <p:sp>
        <p:nvSpPr>
          <p:cNvPr id="4" name="Slide Number Placeholder 3">
            <a:extLst>
              <a:ext uri="{FF2B5EF4-FFF2-40B4-BE49-F238E27FC236}">
                <a16:creationId xmlns:a16="http://schemas.microsoft.com/office/drawing/2014/main" id="{9866C4C8-1EDB-6B41-B0AD-C0CF168D256A}"/>
              </a:ext>
            </a:extLst>
          </p:cNvPr>
          <p:cNvSpPr>
            <a:spLocks noGrp="1"/>
          </p:cNvSpPr>
          <p:nvPr>
            <p:ph type="sldNum" sz="quarter" idx="12"/>
          </p:nvPr>
        </p:nvSpPr>
        <p:spPr/>
        <p:txBody>
          <a:bodyPr/>
          <a:lstStyle/>
          <a:p>
            <a:fld id="{CFB5B56D-24A6-9C40-A724-184F7F7B57A7}" type="slidenum">
              <a:rPr lang="en-US" smtClean="0"/>
              <a:t>30</a:t>
            </a:fld>
            <a:endParaRPr lang="en-US"/>
          </a:p>
        </p:txBody>
      </p:sp>
      <p:pic>
        <p:nvPicPr>
          <p:cNvPr id="6" name="Picture 5">
            <a:extLst>
              <a:ext uri="{FF2B5EF4-FFF2-40B4-BE49-F238E27FC236}">
                <a16:creationId xmlns:a16="http://schemas.microsoft.com/office/drawing/2014/main" id="{9746E6F5-DB92-924B-A5A3-F756C2F0F895}"/>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1194065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6E6E-55CA-754A-B531-071D4AC6066D}"/>
              </a:ext>
            </a:extLst>
          </p:cNvPr>
          <p:cNvSpPr>
            <a:spLocks noGrp="1"/>
          </p:cNvSpPr>
          <p:nvPr>
            <p:ph type="title"/>
          </p:nvPr>
        </p:nvSpPr>
        <p:spPr>
          <a:xfrm>
            <a:off x="838200" y="526093"/>
            <a:ext cx="10515600" cy="1164595"/>
          </a:xfrm>
        </p:spPr>
        <p:txBody>
          <a:bodyPr/>
          <a:lstStyle/>
          <a:p>
            <a:pPr algn="ctr"/>
            <a:r>
              <a:rPr lang="en-US" b="1" i="1" dirty="0"/>
              <a:t>Voting Goals</a:t>
            </a:r>
          </a:p>
        </p:txBody>
      </p:sp>
      <p:sp>
        <p:nvSpPr>
          <p:cNvPr id="3" name="Content Placeholder 2">
            <a:extLst>
              <a:ext uri="{FF2B5EF4-FFF2-40B4-BE49-F238E27FC236}">
                <a16:creationId xmlns:a16="http://schemas.microsoft.com/office/drawing/2014/main" id="{DC13A62C-4134-B242-B89F-169549D576E7}"/>
              </a:ext>
            </a:extLst>
          </p:cNvPr>
          <p:cNvSpPr>
            <a:spLocks noGrp="1"/>
          </p:cNvSpPr>
          <p:nvPr>
            <p:ph idx="1"/>
          </p:nvPr>
        </p:nvSpPr>
        <p:spPr>
          <a:xfrm>
            <a:off x="838200" y="1578279"/>
            <a:ext cx="10515600" cy="4914596"/>
          </a:xfrm>
        </p:spPr>
        <p:txBody>
          <a:bodyPr>
            <a:normAutofit/>
          </a:bodyPr>
          <a:lstStyle/>
          <a:p>
            <a:pPr marL="0" indent="0">
              <a:buNone/>
            </a:pPr>
            <a:r>
              <a:rPr lang="en-US" sz="2000" dirty="0"/>
              <a:t>Here are some simple &amp; achievable voting goals. </a:t>
            </a:r>
          </a:p>
          <a:p>
            <a:pPr marL="514350" indent="-514350">
              <a:buFont typeface="+mj-lt"/>
              <a:buAutoNum type="arabicPeriod"/>
            </a:pPr>
            <a:r>
              <a:rPr lang="en-US" sz="2000" dirty="0"/>
              <a:t>All citizens should be registered to vote. Non-citizens should not be eligible to vote. </a:t>
            </a:r>
          </a:p>
          <a:p>
            <a:pPr marL="514350" indent="-514350">
              <a:buFont typeface="+mj-lt"/>
              <a:buAutoNum type="arabicPeriod"/>
            </a:pPr>
            <a:r>
              <a:rPr lang="en-US" sz="2000" dirty="0"/>
              <a:t>States should have an easy way of maintaining their voting lists, including tracking people who have moved, registered in another state, or died. </a:t>
            </a:r>
          </a:p>
          <a:p>
            <a:pPr marL="514350" indent="-514350">
              <a:buFont typeface="+mj-lt"/>
              <a:buAutoNum type="arabicPeriod"/>
            </a:pPr>
            <a:r>
              <a:rPr lang="en-US" sz="2000" dirty="0"/>
              <a:t>Voters should have to identify themselves when voting. </a:t>
            </a:r>
          </a:p>
          <a:p>
            <a:pPr marL="514350" indent="-514350">
              <a:buFont typeface="+mj-lt"/>
              <a:buAutoNum type="arabicPeriod"/>
            </a:pPr>
            <a:r>
              <a:rPr lang="en-US" sz="2000" dirty="0"/>
              <a:t>Voting should be easy and convenient in order to encourage higher participation.</a:t>
            </a:r>
          </a:p>
          <a:p>
            <a:pPr marL="514350" indent="-514350">
              <a:buFont typeface="+mj-lt"/>
              <a:buAutoNum type="arabicPeriod"/>
            </a:pPr>
            <a:r>
              <a:rPr lang="en-US" sz="2000" dirty="0"/>
              <a:t>Voting should be verifiable. </a:t>
            </a:r>
          </a:p>
          <a:p>
            <a:pPr marL="514350" indent="-514350">
              <a:buFont typeface="+mj-lt"/>
              <a:buAutoNum type="arabicPeriod"/>
            </a:pPr>
            <a:r>
              <a:rPr lang="en-US" sz="2000" dirty="0"/>
              <a:t>Processing and counting should occur when votes are cast, enabling results to be received in a timely manner. </a:t>
            </a:r>
          </a:p>
          <a:p>
            <a:pPr marL="514350" indent="-514350">
              <a:buFont typeface="+mj-lt"/>
              <a:buAutoNum type="arabicPeriod"/>
            </a:pPr>
            <a:r>
              <a:rPr lang="en-US" sz="2000" dirty="0"/>
              <a:t>States should report results in bulk, instead of dribbling them out by precinct, to prevent the type of charges that impacted 2020. </a:t>
            </a:r>
          </a:p>
          <a:p>
            <a:pPr marL="514350" indent="-514350">
              <a:buFont typeface="+mj-lt"/>
              <a:buAutoNum type="arabicPeriod"/>
            </a:pPr>
            <a:r>
              <a:rPr lang="en-US" sz="2000" dirty="0"/>
              <a:t>All elections should be audited by an independent commission. </a:t>
            </a:r>
          </a:p>
          <a:p>
            <a:pPr marL="0" indent="0">
              <a:buNone/>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pPr marL="514350" indent="-514350">
              <a:buFont typeface="+mj-lt"/>
              <a:buAutoNum type="arabicPeriod"/>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EBF35515-DD2C-AD46-908C-69AFECA3570F}"/>
              </a:ext>
            </a:extLst>
          </p:cNvPr>
          <p:cNvSpPr>
            <a:spLocks noGrp="1"/>
          </p:cNvSpPr>
          <p:nvPr>
            <p:ph type="sldNum" sz="quarter" idx="12"/>
          </p:nvPr>
        </p:nvSpPr>
        <p:spPr/>
        <p:txBody>
          <a:bodyPr/>
          <a:lstStyle/>
          <a:p>
            <a:fld id="{CFB5B56D-24A6-9C40-A724-184F7F7B57A7}" type="slidenum">
              <a:rPr lang="en-US" smtClean="0"/>
              <a:t>31</a:t>
            </a:fld>
            <a:endParaRPr lang="en-US"/>
          </a:p>
        </p:txBody>
      </p:sp>
      <p:pic>
        <p:nvPicPr>
          <p:cNvPr id="5" name="Picture 4">
            <a:extLst>
              <a:ext uri="{FF2B5EF4-FFF2-40B4-BE49-F238E27FC236}">
                <a16:creationId xmlns:a16="http://schemas.microsoft.com/office/drawing/2014/main" id="{5D009E51-B8EF-1242-95E4-EFD00FA8FD0F}"/>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2848804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9924C-3DFF-414B-AF55-C53711DD410D}"/>
              </a:ext>
            </a:extLst>
          </p:cNvPr>
          <p:cNvSpPr>
            <a:spLocks noGrp="1"/>
          </p:cNvSpPr>
          <p:nvPr>
            <p:ph type="title"/>
          </p:nvPr>
        </p:nvSpPr>
        <p:spPr>
          <a:xfrm>
            <a:off x="838200" y="695327"/>
            <a:ext cx="10515600" cy="995361"/>
          </a:xfrm>
        </p:spPr>
        <p:txBody>
          <a:bodyPr>
            <a:normAutofit/>
          </a:bodyPr>
          <a:lstStyle/>
          <a:p>
            <a:pPr algn="ctr"/>
            <a:r>
              <a:rPr lang="en-US" sz="3600" b="1" i="1" dirty="0"/>
              <a:t>All Citizens Should Be Registered to Vote</a:t>
            </a:r>
          </a:p>
        </p:txBody>
      </p:sp>
      <p:sp>
        <p:nvSpPr>
          <p:cNvPr id="3" name="Content Placeholder 2">
            <a:extLst>
              <a:ext uri="{FF2B5EF4-FFF2-40B4-BE49-F238E27FC236}">
                <a16:creationId xmlns:a16="http://schemas.microsoft.com/office/drawing/2014/main" id="{ECA586B3-D6EA-CE49-9807-583AD467EB95}"/>
              </a:ext>
            </a:extLst>
          </p:cNvPr>
          <p:cNvSpPr>
            <a:spLocks noGrp="1"/>
          </p:cNvSpPr>
          <p:nvPr>
            <p:ph idx="1"/>
          </p:nvPr>
        </p:nvSpPr>
        <p:spPr>
          <a:xfrm>
            <a:off x="838201" y="1690689"/>
            <a:ext cx="6876390" cy="4767426"/>
          </a:xfrm>
        </p:spPr>
        <p:txBody>
          <a:bodyPr>
            <a:normAutofit/>
          </a:bodyPr>
          <a:lstStyle/>
          <a:p>
            <a:pPr marL="0" indent="0">
              <a:buNone/>
            </a:pPr>
            <a:r>
              <a:rPr lang="en-US" sz="2000" dirty="0"/>
              <a:t>The easiest way of resolving registration issues is to guarantee that all citizens are registered to vote and maintain their registration as long as they are alive. </a:t>
            </a:r>
          </a:p>
          <a:p>
            <a:endParaRPr lang="en-US" sz="1800" dirty="0"/>
          </a:p>
          <a:p>
            <a:r>
              <a:rPr lang="en-US" sz="2000" dirty="0"/>
              <a:t>This does not mean they have to vote or choose a particular party. Rather it means, they have a permanent right to vote as long as they remain citizens. </a:t>
            </a:r>
          </a:p>
          <a:p>
            <a:pPr lvl="1"/>
            <a:r>
              <a:rPr lang="en-US" sz="2000" dirty="0"/>
              <a:t>Most other countries have automatic voter registration.</a:t>
            </a:r>
          </a:p>
          <a:p>
            <a:pPr lvl="1"/>
            <a:r>
              <a:rPr lang="en-US" sz="2000" dirty="0"/>
              <a:t>Why  shouldn’t the U.S.?</a:t>
            </a:r>
          </a:p>
          <a:p>
            <a:pPr marL="457200" lvl="1" indent="0">
              <a:buNone/>
            </a:pPr>
            <a:r>
              <a:rPr lang="en-US" sz="1600" dirty="0"/>
              <a:t> </a:t>
            </a:r>
          </a:p>
          <a:p>
            <a:pPr marL="228600" lvl="1"/>
            <a:r>
              <a:rPr lang="en-US" sz="2000" dirty="0"/>
              <a:t>Keeping everyone registered would save the states from having to keep sending registration letters. </a:t>
            </a:r>
          </a:p>
          <a:p>
            <a:pPr marL="457200" lvl="1" indent="0">
              <a:buNone/>
            </a:pPr>
            <a:endParaRPr lang="en-US" sz="2000" dirty="0"/>
          </a:p>
          <a:p>
            <a:pPr marL="914400" lvl="2" indent="0">
              <a:buNone/>
            </a:pPr>
            <a:endParaRPr lang="en-US" sz="1200" dirty="0"/>
          </a:p>
          <a:p>
            <a:pPr marL="0" indent="0">
              <a:buNone/>
            </a:pPr>
            <a:endParaRPr lang="en-US" dirty="0"/>
          </a:p>
        </p:txBody>
      </p:sp>
      <p:sp>
        <p:nvSpPr>
          <p:cNvPr id="4" name="Rectangle 2">
            <a:extLst>
              <a:ext uri="{FF2B5EF4-FFF2-40B4-BE49-F238E27FC236}">
                <a16:creationId xmlns:a16="http://schemas.microsoft.com/office/drawing/2014/main" id="{C71EADAA-94A8-8244-A7E7-44E67CF52C2F}"/>
              </a:ext>
            </a:extLst>
          </p:cNvPr>
          <p:cNvSpPr>
            <a:spLocks noChangeArrowheads="1"/>
          </p:cNvSpPr>
          <p:nvPr/>
        </p:nvSpPr>
        <p:spPr bwMode="auto">
          <a:xfrm>
            <a:off x="7261569" y="281152"/>
            <a:ext cx="88718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49" descr="Voter registration is compulsory in many countries, including most in Europe">
            <a:hlinkClick r:id="rId2"/>
            <a:extLst>
              <a:ext uri="{FF2B5EF4-FFF2-40B4-BE49-F238E27FC236}">
                <a16:creationId xmlns:a16="http://schemas.microsoft.com/office/drawing/2014/main" id="{5B4A0523-A8C4-5F4C-907C-BF9BBE7B6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819" y="1826996"/>
            <a:ext cx="4172610" cy="40675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8F6807A-1414-D04F-AE4A-6D5C9B2AD990}"/>
              </a:ext>
            </a:extLst>
          </p:cNvPr>
          <p:cNvSpPr>
            <a:spLocks noChangeArrowheads="1"/>
          </p:cNvSpPr>
          <p:nvPr/>
        </p:nvSpPr>
        <p:spPr bwMode="auto">
          <a:xfrm>
            <a:off x="7261569" y="5462752"/>
            <a:ext cx="887180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24BBC975-0CDA-9642-A9D7-ECDE08738655}"/>
              </a:ext>
            </a:extLst>
          </p:cNvPr>
          <p:cNvSpPr>
            <a:spLocks noGrp="1"/>
          </p:cNvSpPr>
          <p:nvPr>
            <p:ph type="sldNum" sz="quarter" idx="12"/>
          </p:nvPr>
        </p:nvSpPr>
        <p:spPr/>
        <p:txBody>
          <a:bodyPr/>
          <a:lstStyle/>
          <a:p>
            <a:fld id="{CFB5B56D-24A6-9C40-A724-184F7F7B57A7}" type="slidenum">
              <a:rPr lang="en-US" smtClean="0"/>
              <a:t>32</a:t>
            </a:fld>
            <a:endParaRPr lang="en-US"/>
          </a:p>
        </p:txBody>
      </p:sp>
      <p:pic>
        <p:nvPicPr>
          <p:cNvPr id="8" name="Picture 7">
            <a:extLst>
              <a:ext uri="{FF2B5EF4-FFF2-40B4-BE49-F238E27FC236}">
                <a16:creationId xmlns:a16="http://schemas.microsoft.com/office/drawing/2014/main" id="{C9807865-E7F5-E74E-846C-1E0D914AEB71}"/>
              </a:ext>
            </a:extLst>
          </p:cNvPr>
          <p:cNvPicPr>
            <a:picLocks noChangeAspect="1"/>
          </p:cNvPicPr>
          <p:nvPr/>
        </p:nvPicPr>
        <p:blipFill>
          <a:blip r:embed="rId4"/>
          <a:stretch>
            <a:fillRect/>
          </a:stretch>
        </p:blipFill>
        <p:spPr>
          <a:xfrm>
            <a:off x="0" y="-70757"/>
            <a:ext cx="3086100" cy="876300"/>
          </a:xfrm>
          <a:prstGeom prst="rect">
            <a:avLst/>
          </a:prstGeom>
        </p:spPr>
      </p:pic>
    </p:spTree>
    <p:extLst>
      <p:ext uri="{BB962C8B-B14F-4D97-AF65-F5344CB8AC3E}">
        <p14:creationId xmlns:p14="http://schemas.microsoft.com/office/powerpoint/2010/main" val="572078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EDD3-FAA4-6940-ACFD-55B708B73124}"/>
              </a:ext>
            </a:extLst>
          </p:cNvPr>
          <p:cNvSpPr>
            <a:spLocks noGrp="1"/>
          </p:cNvSpPr>
          <p:nvPr>
            <p:ph type="title"/>
          </p:nvPr>
        </p:nvSpPr>
        <p:spPr>
          <a:xfrm>
            <a:off x="838200" y="488515"/>
            <a:ext cx="10515600" cy="1202173"/>
          </a:xfrm>
        </p:spPr>
        <p:txBody>
          <a:bodyPr/>
          <a:lstStyle/>
          <a:p>
            <a:pPr algn="ctr"/>
            <a:r>
              <a:rPr lang="en-US" b="1" i="1" dirty="0"/>
              <a:t>Voter Identification Cards</a:t>
            </a:r>
          </a:p>
        </p:txBody>
      </p:sp>
      <p:sp>
        <p:nvSpPr>
          <p:cNvPr id="3" name="Content Placeholder 2">
            <a:extLst>
              <a:ext uri="{FF2B5EF4-FFF2-40B4-BE49-F238E27FC236}">
                <a16:creationId xmlns:a16="http://schemas.microsoft.com/office/drawing/2014/main" id="{BFC4C12A-1CD8-E344-894F-BB7895B77201}"/>
              </a:ext>
            </a:extLst>
          </p:cNvPr>
          <p:cNvSpPr>
            <a:spLocks noGrp="1"/>
          </p:cNvSpPr>
          <p:nvPr>
            <p:ph idx="1"/>
          </p:nvPr>
        </p:nvSpPr>
        <p:spPr>
          <a:xfrm>
            <a:off x="1027134" y="1803748"/>
            <a:ext cx="10326665" cy="4786237"/>
          </a:xfrm>
        </p:spPr>
        <p:txBody>
          <a:bodyPr>
            <a:normAutofit/>
          </a:bodyPr>
          <a:lstStyle/>
          <a:p>
            <a:pPr marL="0" indent="0">
              <a:buNone/>
            </a:pPr>
            <a:r>
              <a:rPr lang="en-US" sz="1800" dirty="0"/>
              <a:t>Every citizen who is registered to vote will receive a Voter I.D. card. </a:t>
            </a:r>
          </a:p>
          <a:p>
            <a:r>
              <a:rPr lang="en-US" sz="1800" dirty="0"/>
              <a:t>People can get driver’s licenses, Social Security cards, Passports, and other forms of identification. Why not voters’ cards? </a:t>
            </a:r>
          </a:p>
          <a:p>
            <a:pPr lvl="1"/>
            <a:r>
              <a:rPr lang="en-US" sz="1900" dirty="0"/>
              <a:t>76% of Americans think people should show an ID card before voting. </a:t>
            </a:r>
          </a:p>
          <a:p>
            <a:r>
              <a:rPr lang="en-US" sz="1800" dirty="0"/>
              <a:t>A voting card would solve one issue on which Republicans focus, illegal aliens voting, and two issues on which Democrats focus, citizens being removed from voting lists and voters being hassled at the polls. </a:t>
            </a:r>
          </a:p>
          <a:p>
            <a:pPr marL="228600" lvl="2"/>
            <a:r>
              <a:rPr lang="en-US" sz="1800" dirty="0"/>
              <a:t>The U.S. Citizenship and Immigration Services Department knows the identity of all citizens.</a:t>
            </a:r>
            <a:endParaRPr lang="en-US" sz="1500" dirty="0"/>
          </a:p>
          <a:p>
            <a:r>
              <a:rPr lang="en-US" sz="1900" dirty="0"/>
              <a:t>This information can be shared with the states.</a:t>
            </a:r>
          </a:p>
          <a:p>
            <a:r>
              <a:rPr lang="en-US" sz="1800" dirty="0"/>
              <a:t>With a national and an inter-state data base, all citizens should be able to vote and no citizens should be able to abuse the system.</a:t>
            </a:r>
          </a:p>
          <a:p>
            <a:endParaRPr lang="en-US" sz="1800" dirty="0"/>
          </a:p>
          <a:p>
            <a:r>
              <a:rPr lang="en-US" sz="1800" b="1" dirty="0"/>
              <a:t>Creating a unified U.S. voter data base would solve many of our voting problems. </a:t>
            </a:r>
            <a:endParaRPr lang="en-US" sz="1400" b="1" dirty="0"/>
          </a:p>
          <a:p>
            <a:pPr marL="742950" lvl="2" indent="-285750"/>
            <a:endParaRPr lang="en-US" sz="1400" dirty="0"/>
          </a:p>
        </p:txBody>
      </p:sp>
      <p:sp>
        <p:nvSpPr>
          <p:cNvPr id="4" name="Slide Number Placeholder 3">
            <a:extLst>
              <a:ext uri="{FF2B5EF4-FFF2-40B4-BE49-F238E27FC236}">
                <a16:creationId xmlns:a16="http://schemas.microsoft.com/office/drawing/2014/main" id="{E3EEDA5E-BE05-0441-A1BF-99155B55FB04}"/>
              </a:ext>
            </a:extLst>
          </p:cNvPr>
          <p:cNvSpPr>
            <a:spLocks noGrp="1"/>
          </p:cNvSpPr>
          <p:nvPr>
            <p:ph type="sldNum" sz="quarter" idx="12"/>
          </p:nvPr>
        </p:nvSpPr>
        <p:spPr/>
        <p:txBody>
          <a:bodyPr/>
          <a:lstStyle/>
          <a:p>
            <a:fld id="{CFB5B56D-24A6-9C40-A724-184F7F7B57A7}" type="slidenum">
              <a:rPr lang="en-US" smtClean="0"/>
              <a:t>33</a:t>
            </a:fld>
            <a:endParaRPr lang="en-US"/>
          </a:p>
        </p:txBody>
      </p:sp>
      <p:pic>
        <p:nvPicPr>
          <p:cNvPr id="5" name="Picture 4">
            <a:extLst>
              <a:ext uri="{FF2B5EF4-FFF2-40B4-BE49-F238E27FC236}">
                <a16:creationId xmlns:a16="http://schemas.microsoft.com/office/drawing/2014/main" id="{1501AAD7-7E2D-6B47-994A-28C6A1884457}"/>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4224354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A9219-EC77-D840-B0E6-68C30256D94E}"/>
              </a:ext>
            </a:extLst>
          </p:cNvPr>
          <p:cNvSpPr>
            <a:spLocks noGrp="1"/>
          </p:cNvSpPr>
          <p:nvPr>
            <p:ph type="title"/>
          </p:nvPr>
        </p:nvSpPr>
        <p:spPr>
          <a:xfrm>
            <a:off x="838200" y="814388"/>
            <a:ext cx="10515600" cy="876300"/>
          </a:xfrm>
        </p:spPr>
        <p:txBody>
          <a:bodyPr/>
          <a:lstStyle/>
          <a:p>
            <a:pPr algn="ctr"/>
            <a:r>
              <a:rPr lang="en-US" b="1" i="1" dirty="0"/>
              <a:t>Getting a Voting Card</a:t>
            </a:r>
          </a:p>
        </p:txBody>
      </p:sp>
      <p:sp>
        <p:nvSpPr>
          <p:cNvPr id="3" name="Content Placeholder 2">
            <a:extLst>
              <a:ext uri="{FF2B5EF4-FFF2-40B4-BE49-F238E27FC236}">
                <a16:creationId xmlns:a16="http://schemas.microsoft.com/office/drawing/2014/main" id="{C6493A98-7359-A845-B3CF-F946EA5BA213}"/>
              </a:ext>
            </a:extLst>
          </p:cNvPr>
          <p:cNvSpPr>
            <a:spLocks noGrp="1"/>
          </p:cNvSpPr>
          <p:nvPr>
            <p:ph idx="1"/>
          </p:nvPr>
        </p:nvSpPr>
        <p:spPr/>
        <p:txBody>
          <a:bodyPr/>
          <a:lstStyle/>
          <a:p>
            <a:r>
              <a:rPr lang="en-US" sz="1800" dirty="0"/>
              <a:t>When a citizen is born, they can receive a voting card with their date of birth and state of residence. </a:t>
            </a:r>
          </a:p>
          <a:p>
            <a:pPr lvl="1"/>
            <a:r>
              <a:rPr lang="en-US" sz="1600" dirty="0"/>
              <a:t>Any citizen that does not receive a voting card at birth can apply for one by showing a birth certificate and any other proof of citizenship. </a:t>
            </a:r>
          </a:p>
          <a:p>
            <a:pPr marL="228600" lvl="1"/>
            <a:r>
              <a:rPr lang="en-US" sz="1600" dirty="0"/>
              <a:t>Any current citizen can apply for a voting card under the same process. If someone’s citizenship is questioned, they can provide a Birth certificate, a Certificate of Naturalization, a Certificate of Citizenship, a  Report of Birth Abroad of United States </a:t>
            </a:r>
            <a:r>
              <a:rPr lang="en-US" sz="1600" dirty="0" err="1"/>
              <a:t>Citizen,or</a:t>
            </a:r>
            <a:r>
              <a:rPr lang="en-US" sz="1600" dirty="0"/>
              <a:t> a Valid unexpired U.S. passport.</a:t>
            </a:r>
          </a:p>
          <a:p>
            <a:pPr marL="228600" lvl="1"/>
            <a:r>
              <a:rPr lang="en-US" sz="1600" dirty="0"/>
              <a:t>When an immigrant becomes a citizen, along with citizenship papers, that immigrant will also receive a voting card. </a:t>
            </a:r>
          </a:p>
          <a:p>
            <a:pPr marL="228600" lvl="1"/>
            <a:r>
              <a:rPr lang="en-US" sz="1600" dirty="0"/>
              <a:t>Anyone with a voting card will have the right to vote. </a:t>
            </a:r>
          </a:p>
          <a:p>
            <a:pPr marL="457200" lvl="2" indent="0">
              <a:buNone/>
            </a:pPr>
            <a:endParaRPr lang="en-US" sz="1600" dirty="0"/>
          </a:p>
          <a:p>
            <a:pPr marL="228600" lvl="2"/>
            <a:endParaRPr lang="en-US" sz="1600" b="1" dirty="0"/>
          </a:p>
          <a:p>
            <a:pPr marL="685800" lvl="2"/>
            <a:r>
              <a:rPr lang="en-US" sz="1800" dirty="0"/>
              <a:t>Obtaining a voter card prior to elections will make the election process much smoother. </a:t>
            </a:r>
          </a:p>
          <a:p>
            <a:pPr marL="228600" lvl="1"/>
            <a:endParaRPr lang="en-US" sz="1800" dirty="0"/>
          </a:p>
          <a:p>
            <a:pPr marL="228600" lvl="2"/>
            <a:endParaRPr lang="en-US" sz="1200" b="1" dirty="0"/>
          </a:p>
        </p:txBody>
      </p:sp>
      <p:sp>
        <p:nvSpPr>
          <p:cNvPr id="4" name="Slide Number Placeholder 3">
            <a:extLst>
              <a:ext uri="{FF2B5EF4-FFF2-40B4-BE49-F238E27FC236}">
                <a16:creationId xmlns:a16="http://schemas.microsoft.com/office/drawing/2014/main" id="{05FB1FEB-BA3C-4F4E-9E31-9D5BD217FFD5}"/>
              </a:ext>
            </a:extLst>
          </p:cNvPr>
          <p:cNvSpPr>
            <a:spLocks noGrp="1"/>
          </p:cNvSpPr>
          <p:nvPr>
            <p:ph type="sldNum" sz="quarter" idx="12"/>
          </p:nvPr>
        </p:nvSpPr>
        <p:spPr/>
        <p:txBody>
          <a:bodyPr/>
          <a:lstStyle/>
          <a:p>
            <a:fld id="{CFB5B56D-24A6-9C40-A724-184F7F7B57A7}" type="slidenum">
              <a:rPr lang="en-US" smtClean="0"/>
              <a:t>34</a:t>
            </a:fld>
            <a:endParaRPr lang="en-US"/>
          </a:p>
        </p:txBody>
      </p:sp>
      <p:pic>
        <p:nvPicPr>
          <p:cNvPr id="5" name="Picture 4">
            <a:extLst>
              <a:ext uri="{FF2B5EF4-FFF2-40B4-BE49-F238E27FC236}">
                <a16:creationId xmlns:a16="http://schemas.microsoft.com/office/drawing/2014/main" id="{5908C421-16E9-5C45-9C14-3FFC5EE4B560}"/>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113505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FC4A9-D13F-FD42-A07F-07961CA85CF7}"/>
              </a:ext>
            </a:extLst>
          </p:cNvPr>
          <p:cNvSpPr>
            <a:spLocks noGrp="1"/>
          </p:cNvSpPr>
          <p:nvPr>
            <p:ph type="title"/>
          </p:nvPr>
        </p:nvSpPr>
        <p:spPr>
          <a:xfrm>
            <a:off x="838200" y="814388"/>
            <a:ext cx="10515600" cy="876300"/>
          </a:xfrm>
        </p:spPr>
        <p:txBody>
          <a:bodyPr>
            <a:normAutofit/>
          </a:bodyPr>
          <a:lstStyle/>
          <a:p>
            <a:pPr algn="ctr"/>
            <a:r>
              <a:rPr lang="en-US" sz="3600" b="1" i="1" dirty="0"/>
              <a:t>Inter-State &amp; National Voting Lists</a:t>
            </a:r>
          </a:p>
        </p:txBody>
      </p:sp>
      <p:sp>
        <p:nvSpPr>
          <p:cNvPr id="3" name="Content Placeholder 2">
            <a:extLst>
              <a:ext uri="{FF2B5EF4-FFF2-40B4-BE49-F238E27FC236}">
                <a16:creationId xmlns:a16="http://schemas.microsoft.com/office/drawing/2014/main" id="{38A40AB0-CD3C-9240-8E7F-438346C56726}"/>
              </a:ext>
            </a:extLst>
          </p:cNvPr>
          <p:cNvSpPr>
            <a:spLocks noGrp="1"/>
          </p:cNvSpPr>
          <p:nvPr>
            <p:ph idx="1"/>
          </p:nvPr>
        </p:nvSpPr>
        <p:spPr/>
        <p:txBody>
          <a:bodyPr>
            <a:normAutofit/>
          </a:bodyPr>
          <a:lstStyle/>
          <a:p>
            <a:pPr marL="0" indent="0">
              <a:buNone/>
            </a:pPr>
            <a:r>
              <a:rPr lang="en-US" sz="2000" dirty="0"/>
              <a:t>Once every citizen is eligible to vote and has a voting card, the next task is to maintain the registration lists. </a:t>
            </a:r>
          </a:p>
          <a:p>
            <a:r>
              <a:rPr lang="en-US" sz="2000" dirty="0"/>
              <a:t>Since voters will be permanently registered, there is no need send voters confirmation letters. The major challenges are tracking when people move or die. </a:t>
            </a:r>
          </a:p>
          <a:p>
            <a:pPr lvl="1"/>
            <a:r>
              <a:rPr lang="en-US" sz="1800" dirty="0"/>
              <a:t>These tasks can be handled by inter-State and national data bases. </a:t>
            </a:r>
          </a:p>
          <a:p>
            <a:pPr marL="228600" lvl="1"/>
            <a:r>
              <a:rPr lang="en-US" sz="1800" dirty="0"/>
              <a:t>If someone moves to another state, they will interact with the government in their new state. </a:t>
            </a:r>
          </a:p>
          <a:p>
            <a:pPr marL="685800" lvl="2"/>
            <a:r>
              <a:rPr lang="en-US" sz="1800" dirty="0"/>
              <a:t>If they register to vote, their voting card will be changed. The new state of residence will inform the prior state so the name can be removed from the voting list. </a:t>
            </a:r>
          </a:p>
          <a:p>
            <a:pPr marL="228600" lvl="3"/>
            <a:r>
              <a:rPr lang="en-US" dirty="0"/>
              <a:t>When someone dies, the local funeral home or hospital will often inform the state, which will inform the Board of Elections. </a:t>
            </a:r>
          </a:p>
          <a:p>
            <a:pPr marL="685800" lvl="4"/>
            <a:r>
              <a:rPr lang="en-US" dirty="0"/>
              <a:t>Corroboration can be provided by the Social Security Administration, the IRS, and other government agencies. </a:t>
            </a:r>
          </a:p>
          <a:p>
            <a:pPr marL="0" lvl="7"/>
            <a:endParaRPr lang="en-US" sz="1600" b="1" dirty="0"/>
          </a:p>
          <a:p>
            <a:pPr marL="0" lvl="7"/>
            <a:r>
              <a:rPr lang="en-US" sz="1600" b="1" dirty="0"/>
              <a:t>With an inter-state and national data base, we should be able to maintain effective voter lists</a:t>
            </a:r>
            <a:r>
              <a:rPr lang="en-US" sz="1600" dirty="0"/>
              <a:t>. </a:t>
            </a:r>
          </a:p>
        </p:txBody>
      </p:sp>
      <p:sp>
        <p:nvSpPr>
          <p:cNvPr id="4" name="Slide Number Placeholder 3">
            <a:extLst>
              <a:ext uri="{FF2B5EF4-FFF2-40B4-BE49-F238E27FC236}">
                <a16:creationId xmlns:a16="http://schemas.microsoft.com/office/drawing/2014/main" id="{4B907058-A72A-524F-B24E-7FE3097FE5A7}"/>
              </a:ext>
            </a:extLst>
          </p:cNvPr>
          <p:cNvSpPr>
            <a:spLocks noGrp="1"/>
          </p:cNvSpPr>
          <p:nvPr>
            <p:ph type="sldNum" sz="quarter" idx="12"/>
          </p:nvPr>
        </p:nvSpPr>
        <p:spPr/>
        <p:txBody>
          <a:bodyPr/>
          <a:lstStyle/>
          <a:p>
            <a:fld id="{CFB5B56D-24A6-9C40-A724-184F7F7B57A7}" type="slidenum">
              <a:rPr lang="en-US" smtClean="0"/>
              <a:t>35</a:t>
            </a:fld>
            <a:endParaRPr lang="en-US"/>
          </a:p>
        </p:txBody>
      </p:sp>
      <p:pic>
        <p:nvPicPr>
          <p:cNvPr id="5" name="Picture 4">
            <a:extLst>
              <a:ext uri="{FF2B5EF4-FFF2-40B4-BE49-F238E27FC236}">
                <a16:creationId xmlns:a16="http://schemas.microsoft.com/office/drawing/2014/main" id="{495EB673-C697-6F4A-B282-94FCF80FEE7C}"/>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934236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0C5D-2E4D-7246-A113-B27F7EF68169}"/>
              </a:ext>
            </a:extLst>
          </p:cNvPr>
          <p:cNvSpPr>
            <a:spLocks noGrp="1"/>
          </p:cNvSpPr>
          <p:nvPr>
            <p:ph type="title"/>
          </p:nvPr>
        </p:nvSpPr>
        <p:spPr/>
        <p:txBody>
          <a:bodyPr/>
          <a:lstStyle/>
          <a:p>
            <a:pPr algn="ctr"/>
            <a:r>
              <a:rPr lang="en-US" b="1" i="1"/>
              <a:t>Voting in Person</a:t>
            </a:r>
          </a:p>
        </p:txBody>
      </p:sp>
      <p:sp>
        <p:nvSpPr>
          <p:cNvPr id="3" name="Content Placeholder 2">
            <a:extLst>
              <a:ext uri="{FF2B5EF4-FFF2-40B4-BE49-F238E27FC236}">
                <a16:creationId xmlns:a16="http://schemas.microsoft.com/office/drawing/2014/main" id="{B9E50508-F7F0-3744-BD34-20D4769BD900}"/>
              </a:ext>
            </a:extLst>
          </p:cNvPr>
          <p:cNvSpPr>
            <a:spLocks noGrp="1"/>
          </p:cNvSpPr>
          <p:nvPr>
            <p:ph idx="1"/>
          </p:nvPr>
        </p:nvSpPr>
        <p:spPr>
          <a:xfrm>
            <a:off x="838200" y="1393902"/>
            <a:ext cx="10515600" cy="4783061"/>
          </a:xfrm>
        </p:spPr>
        <p:txBody>
          <a:bodyPr>
            <a:normAutofit/>
          </a:bodyPr>
          <a:lstStyle/>
          <a:p>
            <a:pPr marL="0" indent="0">
              <a:buNone/>
            </a:pPr>
            <a:r>
              <a:rPr lang="en-US" sz="2000" b="1" dirty="0"/>
              <a:t>When a citizen arrives at a polling place that citizen will show the voter I.D. card.</a:t>
            </a:r>
          </a:p>
          <a:p>
            <a:r>
              <a:rPr lang="en-US" sz="2000" dirty="0"/>
              <a:t>Poll workers will have computerized poll books directly tied to the inter-state data base. This will assure much faster and accurate processing. </a:t>
            </a:r>
          </a:p>
          <a:p>
            <a:r>
              <a:rPr lang="en-US" sz="2000" dirty="0"/>
              <a:t>When that citizen goes to vote, the card will be inserted into the voting machine. </a:t>
            </a:r>
          </a:p>
          <a:p>
            <a:r>
              <a:rPr lang="en-US" sz="2000" dirty="0"/>
              <a:t>As an extra level of security, the machine will send a code to the voter’s phone. (97% of all voters have phones.) The voter will enter the code and then vote. </a:t>
            </a:r>
          </a:p>
          <a:p>
            <a:pPr lvl="1"/>
            <a:r>
              <a:rPr lang="en-US" sz="1800" dirty="0"/>
              <a:t>Many websites use this additional level of security- why not voting machines? </a:t>
            </a:r>
          </a:p>
          <a:p>
            <a:r>
              <a:rPr lang="en-US" sz="2000" dirty="0"/>
              <a:t>If the voter is at the wrong precinct, the voting machine will have the capability of transmitting the vote to the correct precinct.  </a:t>
            </a:r>
          </a:p>
          <a:p>
            <a:r>
              <a:rPr lang="en-US" sz="2000" dirty="0"/>
              <a:t>These steps will ensure that all registered voters, but only registered voters, are able to vote. </a:t>
            </a:r>
          </a:p>
          <a:p>
            <a:r>
              <a:rPr lang="en-US" sz="2000" dirty="0"/>
              <a:t>With computerized poll books and Voter I.D.s, it will be much easier for polling places to handle early voting, so voting days can be expanded, making it easier for everyone to vote. </a:t>
            </a:r>
          </a:p>
          <a:p>
            <a:pPr marL="0" indent="0">
              <a:buNone/>
            </a:pPr>
            <a:endParaRPr lang="en-US" sz="2000" dirty="0"/>
          </a:p>
        </p:txBody>
      </p:sp>
      <p:sp>
        <p:nvSpPr>
          <p:cNvPr id="4" name="Slide Number Placeholder 3">
            <a:extLst>
              <a:ext uri="{FF2B5EF4-FFF2-40B4-BE49-F238E27FC236}">
                <a16:creationId xmlns:a16="http://schemas.microsoft.com/office/drawing/2014/main" id="{3D09FC67-39FD-BF46-B619-15F7893E0877}"/>
              </a:ext>
            </a:extLst>
          </p:cNvPr>
          <p:cNvSpPr>
            <a:spLocks noGrp="1"/>
          </p:cNvSpPr>
          <p:nvPr>
            <p:ph type="sldNum" sz="quarter" idx="12"/>
          </p:nvPr>
        </p:nvSpPr>
        <p:spPr/>
        <p:txBody>
          <a:bodyPr/>
          <a:lstStyle/>
          <a:p>
            <a:fld id="{CFB5B56D-24A6-9C40-A724-184F7F7B57A7}" type="slidenum">
              <a:rPr lang="en-US" smtClean="0"/>
              <a:t>36</a:t>
            </a:fld>
            <a:endParaRPr lang="en-US"/>
          </a:p>
        </p:txBody>
      </p:sp>
      <p:pic>
        <p:nvPicPr>
          <p:cNvPr id="5" name="Picture 4">
            <a:extLst>
              <a:ext uri="{FF2B5EF4-FFF2-40B4-BE49-F238E27FC236}">
                <a16:creationId xmlns:a16="http://schemas.microsoft.com/office/drawing/2014/main" id="{D3D51530-64E9-AA4D-A9D3-976CBBFD7021}"/>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072698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75AE-18B2-2E40-8A30-B89718B35C79}"/>
              </a:ext>
            </a:extLst>
          </p:cNvPr>
          <p:cNvSpPr>
            <a:spLocks noGrp="1"/>
          </p:cNvSpPr>
          <p:nvPr>
            <p:ph type="title"/>
          </p:nvPr>
        </p:nvSpPr>
        <p:spPr>
          <a:xfrm>
            <a:off x="838200" y="613775"/>
            <a:ext cx="10515600" cy="1076913"/>
          </a:xfrm>
        </p:spPr>
        <p:txBody>
          <a:bodyPr>
            <a:normAutofit/>
          </a:bodyPr>
          <a:lstStyle/>
          <a:p>
            <a:pPr algn="ctr"/>
            <a:r>
              <a:rPr lang="en-US" sz="3600" b="1" i="1" dirty="0"/>
              <a:t>Voting By Mail</a:t>
            </a:r>
          </a:p>
        </p:txBody>
      </p:sp>
      <p:sp>
        <p:nvSpPr>
          <p:cNvPr id="3" name="Content Placeholder 2">
            <a:extLst>
              <a:ext uri="{FF2B5EF4-FFF2-40B4-BE49-F238E27FC236}">
                <a16:creationId xmlns:a16="http://schemas.microsoft.com/office/drawing/2014/main" id="{78602B4C-9A5C-834A-BFE1-3311EF978906}"/>
              </a:ext>
            </a:extLst>
          </p:cNvPr>
          <p:cNvSpPr>
            <a:spLocks noGrp="1"/>
          </p:cNvSpPr>
          <p:nvPr>
            <p:ph idx="1"/>
          </p:nvPr>
        </p:nvSpPr>
        <p:spPr>
          <a:xfrm>
            <a:off x="926926" y="1690687"/>
            <a:ext cx="10426874" cy="4802188"/>
          </a:xfrm>
        </p:spPr>
        <p:txBody>
          <a:bodyPr>
            <a:normAutofit fontScale="92500" lnSpcReduction="10000"/>
          </a:bodyPr>
          <a:lstStyle/>
          <a:p>
            <a:pPr marL="0" indent="0">
              <a:buNone/>
            </a:pPr>
            <a:r>
              <a:rPr lang="en-US" sz="2000" b="1" dirty="0"/>
              <a:t>When a citizen votes by mail</a:t>
            </a:r>
          </a:p>
          <a:p>
            <a:pPr lvl="1"/>
            <a:r>
              <a:rPr lang="en-US" sz="1800" dirty="0"/>
              <a:t>To avoid late counting and provide the opportunity for “curing”, all mail-in votes should be delivered at least three days prior to the election. </a:t>
            </a:r>
          </a:p>
          <a:p>
            <a:pPr lvl="2"/>
            <a:r>
              <a:rPr lang="en-US" sz="1900" dirty="0"/>
              <a:t>Most citizens know how they are going to vote. Why wait?</a:t>
            </a:r>
          </a:p>
          <a:p>
            <a:pPr lvl="1"/>
            <a:r>
              <a:rPr lang="en-US" sz="1800" dirty="0"/>
              <a:t>Mail-in voters should be able to go online and track the the vote, just as they track a Fed Ex or UPS package. </a:t>
            </a:r>
          </a:p>
          <a:p>
            <a:pPr lvl="1"/>
            <a:r>
              <a:rPr lang="en-US" sz="1800" dirty="0"/>
              <a:t>If the vote does not arrive, the citizen can request another ballot. </a:t>
            </a:r>
          </a:p>
          <a:p>
            <a:r>
              <a:rPr lang="en-US" sz="2000" dirty="0"/>
              <a:t>People can also deposit ballots in convenient drop boxes. </a:t>
            </a:r>
          </a:p>
          <a:p>
            <a:r>
              <a:rPr lang="en-US" sz="2000" dirty="0"/>
              <a:t>Upon arrival at the polling place, mail-in ballots will be inserted into voting machines for processing. </a:t>
            </a:r>
          </a:p>
          <a:p>
            <a:pPr lvl="1"/>
            <a:r>
              <a:rPr lang="en-US" sz="1800" dirty="0"/>
              <a:t>The voting machine will send a code to the voter’s phone confirming the vote. </a:t>
            </a:r>
          </a:p>
          <a:p>
            <a:pPr lvl="1"/>
            <a:r>
              <a:rPr lang="en-US" sz="1800" dirty="0"/>
              <a:t>The voter taps in the code and the vote is counted. </a:t>
            </a:r>
          </a:p>
          <a:p>
            <a:pPr lvl="1"/>
            <a:r>
              <a:rPr lang="en-US" sz="1800" dirty="0"/>
              <a:t>By making the voter type in a code, issues with drop boxes and mail-in votes are resolved. </a:t>
            </a:r>
          </a:p>
          <a:p>
            <a:pPr lvl="1"/>
            <a:r>
              <a:rPr lang="en-US" sz="1800" dirty="0"/>
              <a:t>If there is a problem with the vote, the voting machine will inform the citizen and steps can be taken to “cure” the error. </a:t>
            </a:r>
          </a:p>
          <a:p>
            <a:pPr marL="457200" lvl="1" indent="0">
              <a:buNone/>
            </a:pPr>
            <a:endParaRPr lang="en-US" sz="1800" dirty="0"/>
          </a:p>
          <a:p>
            <a:pPr marL="0" lvl="1" indent="0">
              <a:buNone/>
            </a:pPr>
            <a:r>
              <a:rPr lang="en-US" sz="1800" dirty="0"/>
              <a:t>With these simple steps, voters can be assured that their votes are counted, and all voters can be assured that no one is taking advantage of the system. </a:t>
            </a:r>
          </a:p>
          <a:p>
            <a:pPr marL="0" lvl="1" indent="0">
              <a:buNone/>
            </a:pPr>
            <a:endParaRPr lang="en-US" sz="1800" dirty="0"/>
          </a:p>
          <a:p>
            <a:pPr marL="457200" lvl="1" indent="0">
              <a:buNone/>
            </a:pPr>
            <a:endParaRPr lang="en-US" sz="1600" dirty="0"/>
          </a:p>
          <a:p>
            <a:endParaRPr lang="en-US" dirty="0"/>
          </a:p>
        </p:txBody>
      </p:sp>
      <p:sp>
        <p:nvSpPr>
          <p:cNvPr id="4" name="Slide Number Placeholder 3">
            <a:extLst>
              <a:ext uri="{FF2B5EF4-FFF2-40B4-BE49-F238E27FC236}">
                <a16:creationId xmlns:a16="http://schemas.microsoft.com/office/drawing/2014/main" id="{043511D4-0C88-094A-A62D-6F2338D23495}"/>
              </a:ext>
            </a:extLst>
          </p:cNvPr>
          <p:cNvSpPr>
            <a:spLocks noGrp="1"/>
          </p:cNvSpPr>
          <p:nvPr>
            <p:ph type="sldNum" sz="quarter" idx="12"/>
          </p:nvPr>
        </p:nvSpPr>
        <p:spPr/>
        <p:txBody>
          <a:bodyPr/>
          <a:lstStyle/>
          <a:p>
            <a:fld id="{CFB5B56D-24A6-9C40-A724-184F7F7B57A7}" type="slidenum">
              <a:rPr lang="en-US" smtClean="0"/>
              <a:t>37</a:t>
            </a:fld>
            <a:endParaRPr lang="en-US"/>
          </a:p>
        </p:txBody>
      </p:sp>
      <p:pic>
        <p:nvPicPr>
          <p:cNvPr id="5" name="Picture 4">
            <a:extLst>
              <a:ext uri="{FF2B5EF4-FFF2-40B4-BE49-F238E27FC236}">
                <a16:creationId xmlns:a16="http://schemas.microsoft.com/office/drawing/2014/main" id="{6D897AF5-8A11-E44D-A910-2068E29326D4}"/>
              </a:ext>
            </a:extLst>
          </p:cNvPr>
          <p:cNvPicPr>
            <a:picLocks noChangeAspect="1"/>
          </p:cNvPicPr>
          <p:nvPr/>
        </p:nvPicPr>
        <p:blipFill>
          <a:blip r:embed="rId2"/>
          <a:stretch>
            <a:fillRect/>
          </a:stretch>
        </p:blipFill>
        <p:spPr>
          <a:xfrm>
            <a:off x="0" y="0"/>
            <a:ext cx="3086100" cy="876300"/>
          </a:xfrm>
          <a:prstGeom prst="rect">
            <a:avLst/>
          </a:prstGeom>
        </p:spPr>
      </p:pic>
    </p:spTree>
    <p:extLst>
      <p:ext uri="{BB962C8B-B14F-4D97-AF65-F5344CB8AC3E}">
        <p14:creationId xmlns:p14="http://schemas.microsoft.com/office/powerpoint/2010/main" val="2348155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1DEEB-471F-5A40-B9BD-FE24CE524BF7}"/>
              </a:ext>
            </a:extLst>
          </p:cNvPr>
          <p:cNvSpPr>
            <a:spLocks noGrp="1"/>
          </p:cNvSpPr>
          <p:nvPr>
            <p:ph type="title"/>
          </p:nvPr>
        </p:nvSpPr>
        <p:spPr/>
        <p:txBody>
          <a:bodyPr>
            <a:normAutofit/>
          </a:bodyPr>
          <a:lstStyle/>
          <a:p>
            <a:pPr algn="ctr"/>
            <a:r>
              <a:rPr lang="en-US" sz="3600" b="1" i="1"/>
              <a:t>Exceptions</a:t>
            </a:r>
          </a:p>
        </p:txBody>
      </p:sp>
      <p:sp>
        <p:nvSpPr>
          <p:cNvPr id="3" name="Content Placeholder 2">
            <a:extLst>
              <a:ext uri="{FF2B5EF4-FFF2-40B4-BE49-F238E27FC236}">
                <a16:creationId xmlns:a16="http://schemas.microsoft.com/office/drawing/2014/main" id="{F7574296-61D2-6046-A968-020D4FA4453F}"/>
              </a:ext>
            </a:extLst>
          </p:cNvPr>
          <p:cNvSpPr>
            <a:spLocks noGrp="1"/>
          </p:cNvSpPr>
          <p:nvPr>
            <p:ph idx="1"/>
          </p:nvPr>
        </p:nvSpPr>
        <p:spPr>
          <a:xfrm>
            <a:off x="838200" y="1315844"/>
            <a:ext cx="10515600" cy="4861119"/>
          </a:xfrm>
        </p:spPr>
        <p:txBody>
          <a:bodyPr>
            <a:normAutofit/>
          </a:bodyPr>
          <a:lstStyle/>
          <a:p>
            <a:pPr marL="0" indent="0">
              <a:buNone/>
            </a:pPr>
            <a:r>
              <a:rPr lang="en-US" sz="2000" dirty="0"/>
              <a:t>As in any system, there will be people who can not handle these issues. These include: </a:t>
            </a:r>
          </a:p>
          <a:p>
            <a:pPr marL="594360">
              <a:lnSpc>
                <a:spcPct val="100000"/>
              </a:lnSpc>
              <a:spcBef>
                <a:spcPts val="0"/>
              </a:spcBef>
            </a:pPr>
            <a:r>
              <a:rPr lang="en-US" sz="1800" dirty="0"/>
              <a:t>Elderly nursing home residents</a:t>
            </a:r>
          </a:p>
          <a:p>
            <a:pPr marL="594360">
              <a:lnSpc>
                <a:spcPct val="100000"/>
              </a:lnSpc>
              <a:spcBef>
                <a:spcPts val="0"/>
              </a:spcBef>
            </a:pPr>
            <a:r>
              <a:rPr lang="en-US" sz="1800" dirty="0"/>
              <a:t>Native Americans</a:t>
            </a:r>
          </a:p>
          <a:p>
            <a:pPr marL="594360">
              <a:lnSpc>
                <a:spcPct val="100000"/>
              </a:lnSpc>
              <a:spcBef>
                <a:spcPts val="0"/>
              </a:spcBef>
            </a:pPr>
            <a:r>
              <a:rPr lang="en-US" sz="1800" dirty="0"/>
              <a:t>Former felons</a:t>
            </a:r>
          </a:p>
          <a:p>
            <a:pPr marL="594360">
              <a:lnSpc>
                <a:spcPct val="100000"/>
              </a:lnSpc>
              <a:spcBef>
                <a:spcPts val="0"/>
              </a:spcBef>
            </a:pPr>
            <a:r>
              <a:rPr lang="en-US" sz="1800" dirty="0"/>
              <a:t>People without cell phones</a:t>
            </a:r>
          </a:p>
          <a:p>
            <a:pPr marL="594360">
              <a:lnSpc>
                <a:spcPct val="100000"/>
              </a:lnSpc>
              <a:spcBef>
                <a:spcPts val="0"/>
              </a:spcBef>
            </a:pPr>
            <a:r>
              <a:rPr lang="en-US" sz="1800" dirty="0"/>
              <a:t>People with specific disabilities</a:t>
            </a:r>
          </a:p>
          <a:p>
            <a:pPr marL="594360">
              <a:lnSpc>
                <a:spcPct val="100000"/>
              </a:lnSpc>
              <a:spcBef>
                <a:spcPts val="0"/>
              </a:spcBef>
            </a:pPr>
            <a:r>
              <a:rPr lang="en-US" sz="1800" dirty="0"/>
              <a:t>Military and overseas voters</a:t>
            </a:r>
          </a:p>
          <a:p>
            <a:pPr marL="594360">
              <a:lnSpc>
                <a:spcPct val="100000"/>
              </a:lnSpc>
              <a:spcBef>
                <a:spcPts val="0"/>
              </a:spcBef>
            </a:pPr>
            <a:endParaRPr lang="en-US" sz="2000" dirty="0"/>
          </a:p>
          <a:p>
            <a:pPr marL="0" indent="0">
              <a:lnSpc>
                <a:spcPct val="100000"/>
              </a:lnSpc>
              <a:spcBef>
                <a:spcPts val="0"/>
              </a:spcBef>
              <a:buNone/>
            </a:pPr>
            <a:r>
              <a:rPr lang="en-US" sz="2000" dirty="0"/>
              <a:t>Separate systems can be established to handle these groups. </a:t>
            </a:r>
          </a:p>
          <a:p>
            <a:pPr marL="594360">
              <a:lnSpc>
                <a:spcPct val="100000"/>
              </a:lnSpc>
              <a:spcBef>
                <a:spcPts val="0"/>
              </a:spcBef>
            </a:pPr>
            <a:r>
              <a:rPr lang="en-US" sz="1800" dirty="0"/>
              <a:t>Poll workers can visit a nursing home or assisted living facility to confirm and collect every ballot. </a:t>
            </a:r>
          </a:p>
          <a:p>
            <a:pPr marL="594360">
              <a:lnSpc>
                <a:spcPct val="100000"/>
              </a:lnSpc>
              <a:spcBef>
                <a:spcPts val="0"/>
              </a:spcBef>
            </a:pPr>
            <a:r>
              <a:rPr lang="en-US" sz="1800" dirty="0"/>
              <a:t>The same process can be utilized on reservations for Native Americans.</a:t>
            </a:r>
          </a:p>
          <a:p>
            <a:pPr marL="594360">
              <a:lnSpc>
                <a:spcPct val="100000"/>
              </a:lnSpc>
              <a:spcBef>
                <a:spcPts val="0"/>
              </a:spcBef>
            </a:pPr>
            <a:r>
              <a:rPr lang="en-US" sz="1800" dirty="0"/>
              <a:t>Former felons can have a special database to reclaim their voting rights. </a:t>
            </a:r>
          </a:p>
          <a:p>
            <a:pPr marL="594360">
              <a:lnSpc>
                <a:spcPct val="100000"/>
              </a:lnSpc>
              <a:spcBef>
                <a:spcPts val="0"/>
              </a:spcBef>
            </a:pPr>
            <a:r>
              <a:rPr lang="en-US" sz="1800" dirty="0"/>
              <a:t>People with disabilities or without cell phones can request special assistance.</a:t>
            </a:r>
          </a:p>
          <a:p>
            <a:pPr marL="594360">
              <a:lnSpc>
                <a:spcPct val="100000"/>
              </a:lnSpc>
              <a:spcBef>
                <a:spcPts val="0"/>
              </a:spcBef>
            </a:pPr>
            <a:r>
              <a:rPr lang="en-US" sz="1800" dirty="0"/>
              <a:t>Military and overseas voters should be offered the opportunity to vote electronically. </a:t>
            </a:r>
          </a:p>
          <a:p>
            <a:pPr indent="0">
              <a:lnSpc>
                <a:spcPct val="100000"/>
              </a:lnSpc>
              <a:spcBef>
                <a:spcPts val="0"/>
              </a:spcBef>
              <a:buNone/>
            </a:pPr>
            <a:endParaRPr lang="en-US" sz="1800" dirty="0"/>
          </a:p>
          <a:p>
            <a:pPr indent="0">
              <a:lnSpc>
                <a:spcPct val="100000"/>
              </a:lnSpc>
              <a:spcBef>
                <a:spcPts val="0"/>
              </a:spcBef>
              <a:buNone/>
            </a:pPr>
            <a:r>
              <a:rPr lang="en-US" sz="1800" dirty="0"/>
              <a:t>Providing special assistance to individuals or groups that are exceptions will make it easier for everyone to vote and add a level of security to the voting system. </a:t>
            </a:r>
          </a:p>
          <a:p>
            <a:pPr>
              <a:lnSpc>
                <a:spcPct val="100000"/>
              </a:lnSpc>
              <a:spcBef>
                <a:spcPts val="0"/>
              </a:spcBef>
            </a:pPr>
            <a:endParaRPr lang="en-US" sz="2000" dirty="0"/>
          </a:p>
          <a:p>
            <a:endParaRPr lang="en-US" dirty="0"/>
          </a:p>
        </p:txBody>
      </p:sp>
      <p:sp>
        <p:nvSpPr>
          <p:cNvPr id="4" name="Slide Number Placeholder 3">
            <a:extLst>
              <a:ext uri="{FF2B5EF4-FFF2-40B4-BE49-F238E27FC236}">
                <a16:creationId xmlns:a16="http://schemas.microsoft.com/office/drawing/2014/main" id="{693F5FB6-C706-994B-B428-717226340EA8}"/>
              </a:ext>
            </a:extLst>
          </p:cNvPr>
          <p:cNvSpPr>
            <a:spLocks noGrp="1"/>
          </p:cNvSpPr>
          <p:nvPr>
            <p:ph type="sldNum" sz="quarter" idx="12"/>
          </p:nvPr>
        </p:nvSpPr>
        <p:spPr/>
        <p:txBody>
          <a:bodyPr/>
          <a:lstStyle/>
          <a:p>
            <a:fld id="{CFB5B56D-24A6-9C40-A724-184F7F7B57A7}" type="slidenum">
              <a:rPr lang="en-US" smtClean="0"/>
              <a:t>38</a:t>
            </a:fld>
            <a:endParaRPr lang="en-US"/>
          </a:p>
        </p:txBody>
      </p:sp>
      <p:pic>
        <p:nvPicPr>
          <p:cNvPr id="5" name="Picture 4">
            <a:extLst>
              <a:ext uri="{FF2B5EF4-FFF2-40B4-BE49-F238E27FC236}">
                <a16:creationId xmlns:a16="http://schemas.microsoft.com/office/drawing/2014/main" id="{6743A3E7-72F3-0C42-8BD9-573F34295C18}"/>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1880113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6D9E-0CC9-544A-9832-CF82461336C5}"/>
              </a:ext>
            </a:extLst>
          </p:cNvPr>
          <p:cNvSpPr>
            <a:spLocks noGrp="1"/>
          </p:cNvSpPr>
          <p:nvPr>
            <p:ph type="title"/>
          </p:nvPr>
        </p:nvSpPr>
        <p:spPr>
          <a:xfrm>
            <a:off x="838200" y="984930"/>
            <a:ext cx="10515600" cy="705758"/>
          </a:xfrm>
        </p:spPr>
        <p:txBody>
          <a:bodyPr>
            <a:normAutofit/>
          </a:bodyPr>
          <a:lstStyle/>
          <a:p>
            <a:pPr algn="ctr"/>
            <a:r>
              <a:rPr lang="en-US" sz="3600" b="1" i="1" dirty="0"/>
              <a:t>Voting Technology &amp; Verifiable Voting</a:t>
            </a:r>
          </a:p>
        </p:txBody>
      </p:sp>
      <p:sp>
        <p:nvSpPr>
          <p:cNvPr id="3" name="Content Placeholder 2">
            <a:extLst>
              <a:ext uri="{FF2B5EF4-FFF2-40B4-BE49-F238E27FC236}">
                <a16:creationId xmlns:a16="http://schemas.microsoft.com/office/drawing/2014/main" id="{EE3843B2-F237-294C-BB0E-72CA110CB094}"/>
              </a:ext>
            </a:extLst>
          </p:cNvPr>
          <p:cNvSpPr>
            <a:spLocks noGrp="1"/>
          </p:cNvSpPr>
          <p:nvPr>
            <p:ph idx="1"/>
          </p:nvPr>
        </p:nvSpPr>
        <p:spPr>
          <a:xfrm>
            <a:off x="838200" y="2129425"/>
            <a:ext cx="10515600" cy="4047538"/>
          </a:xfrm>
        </p:spPr>
        <p:txBody>
          <a:bodyPr>
            <a:normAutofit lnSpcReduction="10000"/>
          </a:bodyPr>
          <a:lstStyle/>
          <a:p>
            <a:pPr marL="0" indent="0">
              <a:buNone/>
            </a:pPr>
            <a:r>
              <a:rPr lang="en-US" sz="1900" dirty="0"/>
              <a:t>Given the time and money spent adjudicating the 2020 election, it is ludicrous that most states are using machines that are more than 10 years old, and that many have machines without paper backup. </a:t>
            </a:r>
          </a:p>
          <a:p>
            <a:pPr marL="0" lvl="3" indent="0">
              <a:buNone/>
            </a:pPr>
            <a:endParaRPr lang="en-US" sz="1900" dirty="0"/>
          </a:p>
          <a:p>
            <a:pPr marL="0" lvl="3" indent="0">
              <a:buNone/>
            </a:pPr>
            <a:r>
              <a:rPr lang="en-US" sz="1900" dirty="0"/>
              <a:t>Companies do not operate with 10-year-old computers. Few people have 10-year-old cell phones. </a:t>
            </a:r>
          </a:p>
          <a:p>
            <a:pPr marL="342900" lvl="3" indent="-342900"/>
            <a:r>
              <a:rPr lang="en-US" sz="1900" dirty="0"/>
              <a:t>Why does your 5-year-old grandson use a newer computer for games than our election bureau does for vote? </a:t>
            </a:r>
          </a:p>
          <a:p>
            <a:pPr marL="342900" lvl="3" indent="-342900"/>
            <a:r>
              <a:rPr lang="en-US" sz="1900" dirty="0"/>
              <a:t>Do we actually need voting machines, or could votes become an APP on other devices?</a:t>
            </a:r>
          </a:p>
          <a:p>
            <a:pPr marL="0" lvl="3" indent="0">
              <a:buNone/>
            </a:pPr>
            <a:endParaRPr lang="en-US" sz="1900" dirty="0"/>
          </a:p>
          <a:p>
            <a:pPr marL="0" lvl="3" indent="0">
              <a:buNone/>
            </a:pPr>
            <a:r>
              <a:rPr lang="en-US" sz="1900" dirty="0"/>
              <a:t>While states control elections, the elections are for Federal positions. Accordingly, the Federal government should. </a:t>
            </a:r>
          </a:p>
          <a:p>
            <a:pPr marL="342900" lvl="3" indent="-342900"/>
            <a:r>
              <a:rPr lang="en-US" sz="1900" dirty="0"/>
              <a:t>Create new standards for voting machine technology. </a:t>
            </a:r>
          </a:p>
          <a:p>
            <a:pPr marL="342900" lvl="3" indent="-342900"/>
            <a:r>
              <a:rPr lang="en-US" sz="1900" dirty="0"/>
              <a:t>Provide the states with financing to purchase this technology. </a:t>
            </a:r>
          </a:p>
          <a:p>
            <a:pPr marL="342900" lvl="3" indent="-342900"/>
            <a:r>
              <a:rPr lang="en-US" sz="1900" dirty="0"/>
              <a:t>Require that all voting machines have a paper back-up so that every vote can be verified. </a:t>
            </a:r>
          </a:p>
          <a:p>
            <a:pPr marL="0" lvl="3" indent="0">
              <a:buNone/>
            </a:pPr>
            <a:endParaRPr lang="en-US" sz="1900" dirty="0"/>
          </a:p>
          <a:p>
            <a:pPr marL="0" indent="0">
              <a:buNone/>
            </a:pPr>
            <a:endParaRPr lang="en-US" dirty="0"/>
          </a:p>
        </p:txBody>
      </p:sp>
      <p:sp>
        <p:nvSpPr>
          <p:cNvPr id="4" name="Slide Number Placeholder 3">
            <a:extLst>
              <a:ext uri="{FF2B5EF4-FFF2-40B4-BE49-F238E27FC236}">
                <a16:creationId xmlns:a16="http://schemas.microsoft.com/office/drawing/2014/main" id="{D57D71C3-33D8-0845-ADC6-057A582E7A2E}"/>
              </a:ext>
            </a:extLst>
          </p:cNvPr>
          <p:cNvSpPr>
            <a:spLocks noGrp="1"/>
          </p:cNvSpPr>
          <p:nvPr>
            <p:ph type="sldNum" sz="quarter" idx="12"/>
          </p:nvPr>
        </p:nvSpPr>
        <p:spPr/>
        <p:txBody>
          <a:bodyPr/>
          <a:lstStyle/>
          <a:p>
            <a:fld id="{CFB5B56D-24A6-9C40-A724-184F7F7B57A7}" type="slidenum">
              <a:rPr lang="en-US" smtClean="0"/>
              <a:t>39</a:t>
            </a:fld>
            <a:endParaRPr lang="en-US"/>
          </a:p>
        </p:txBody>
      </p:sp>
      <p:pic>
        <p:nvPicPr>
          <p:cNvPr id="5" name="Picture 4">
            <a:extLst>
              <a:ext uri="{FF2B5EF4-FFF2-40B4-BE49-F238E27FC236}">
                <a16:creationId xmlns:a16="http://schemas.microsoft.com/office/drawing/2014/main" id="{C3A2912E-0DC1-0147-BDC8-948899FC8317}"/>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113932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A5DB8-E164-6C49-A897-193033D8574D}"/>
              </a:ext>
            </a:extLst>
          </p:cNvPr>
          <p:cNvSpPr>
            <a:spLocks noGrp="1"/>
          </p:cNvSpPr>
          <p:nvPr>
            <p:ph type="title"/>
          </p:nvPr>
        </p:nvSpPr>
        <p:spPr>
          <a:xfrm>
            <a:off x="838200" y="984930"/>
            <a:ext cx="10515600" cy="705758"/>
          </a:xfrm>
        </p:spPr>
        <p:txBody>
          <a:bodyPr>
            <a:normAutofit/>
          </a:bodyPr>
          <a:lstStyle/>
          <a:p>
            <a:pPr algn="ctr"/>
            <a:r>
              <a:rPr lang="en-US" sz="3600" b="1" i="1" dirty="0"/>
              <a:t>Republicans &amp; Democrats Want to Change the Rules </a:t>
            </a:r>
          </a:p>
        </p:txBody>
      </p:sp>
      <p:sp>
        <p:nvSpPr>
          <p:cNvPr id="3" name="Content Placeholder 2">
            <a:extLst>
              <a:ext uri="{FF2B5EF4-FFF2-40B4-BE49-F238E27FC236}">
                <a16:creationId xmlns:a16="http://schemas.microsoft.com/office/drawing/2014/main" id="{7860753C-0574-B747-959C-95F2C46EBE21}"/>
              </a:ext>
            </a:extLst>
          </p:cNvPr>
          <p:cNvSpPr>
            <a:spLocks noGrp="1"/>
          </p:cNvSpPr>
          <p:nvPr>
            <p:ph idx="1"/>
          </p:nvPr>
        </p:nvSpPr>
        <p:spPr/>
        <p:txBody>
          <a:bodyPr>
            <a:normAutofit/>
          </a:bodyPr>
          <a:lstStyle/>
          <a:p>
            <a:pPr marL="0" indent="0">
              <a:buNone/>
            </a:pPr>
            <a:r>
              <a:rPr lang="en-US" sz="2000" dirty="0"/>
              <a:t>After the election, both Republicans and Democrats acted to change voting rules. </a:t>
            </a:r>
          </a:p>
          <a:p>
            <a:pPr marL="0" indent="0">
              <a:buNone/>
            </a:pPr>
            <a:r>
              <a:rPr lang="en-US" sz="2000" dirty="0"/>
              <a:t>Using a football analogy- Republicans have a “3 yards and a cloud of dust” rushing offense, while Democrats are throwing ”Hail Mary” passes on each down. </a:t>
            </a:r>
          </a:p>
          <a:p>
            <a:pPr marL="0" lvl="1" indent="0">
              <a:buNone/>
            </a:pPr>
            <a:endParaRPr lang="en-US" sz="2000" dirty="0"/>
          </a:p>
          <a:p>
            <a:pPr marL="228600" lvl="1"/>
            <a:r>
              <a:rPr lang="en-US" b="1" dirty="0"/>
              <a:t>We believe both parties are on a path to mutual self-destruction- with the U.S. and its citizens the biggest losers. </a:t>
            </a:r>
          </a:p>
          <a:p>
            <a:pPr marL="685800" lvl="2"/>
            <a:endParaRPr lang="en-US" sz="1600" dirty="0"/>
          </a:p>
          <a:p>
            <a:pPr marL="685800" lvl="2"/>
            <a:endParaRPr lang="en-US" sz="1200" dirty="0"/>
          </a:p>
        </p:txBody>
      </p:sp>
      <p:sp>
        <p:nvSpPr>
          <p:cNvPr id="4" name="Slide Number Placeholder 3">
            <a:extLst>
              <a:ext uri="{FF2B5EF4-FFF2-40B4-BE49-F238E27FC236}">
                <a16:creationId xmlns:a16="http://schemas.microsoft.com/office/drawing/2014/main" id="{60184343-1B77-6146-B4E4-84C317CB5397}"/>
              </a:ext>
            </a:extLst>
          </p:cNvPr>
          <p:cNvSpPr>
            <a:spLocks noGrp="1"/>
          </p:cNvSpPr>
          <p:nvPr>
            <p:ph type="sldNum" sz="quarter" idx="12"/>
          </p:nvPr>
        </p:nvSpPr>
        <p:spPr/>
        <p:txBody>
          <a:bodyPr/>
          <a:lstStyle/>
          <a:p>
            <a:fld id="{CFB5B56D-24A6-9C40-A724-184F7F7B57A7}" type="slidenum">
              <a:rPr lang="en-US" smtClean="0"/>
              <a:t>4</a:t>
            </a:fld>
            <a:endParaRPr lang="en-US" dirty="0"/>
          </a:p>
        </p:txBody>
      </p:sp>
      <p:pic>
        <p:nvPicPr>
          <p:cNvPr id="6" name="Picture 5">
            <a:extLst>
              <a:ext uri="{FF2B5EF4-FFF2-40B4-BE49-F238E27FC236}">
                <a16:creationId xmlns:a16="http://schemas.microsoft.com/office/drawing/2014/main" id="{062091EC-AFE3-4C42-B2F8-3867C1774561}"/>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850469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F46A-9CF5-4846-9E55-7C1DD829A100}"/>
              </a:ext>
            </a:extLst>
          </p:cNvPr>
          <p:cNvSpPr>
            <a:spLocks noGrp="1"/>
          </p:cNvSpPr>
          <p:nvPr>
            <p:ph type="title"/>
          </p:nvPr>
        </p:nvSpPr>
        <p:spPr>
          <a:xfrm>
            <a:off x="838200" y="681037"/>
            <a:ext cx="10515600" cy="1009651"/>
          </a:xfrm>
        </p:spPr>
        <p:txBody>
          <a:bodyPr/>
          <a:lstStyle/>
          <a:p>
            <a:pPr algn="ctr"/>
            <a:r>
              <a:rPr lang="en-US" b="1" i="1" dirty="0"/>
              <a:t>Processing &amp; Counting Upon Receipt</a:t>
            </a:r>
          </a:p>
        </p:txBody>
      </p:sp>
      <p:sp>
        <p:nvSpPr>
          <p:cNvPr id="3" name="Content Placeholder 2">
            <a:extLst>
              <a:ext uri="{FF2B5EF4-FFF2-40B4-BE49-F238E27FC236}">
                <a16:creationId xmlns:a16="http://schemas.microsoft.com/office/drawing/2014/main" id="{D3F90346-D2EB-134F-AE3D-BF759A2F1C9F}"/>
              </a:ext>
            </a:extLst>
          </p:cNvPr>
          <p:cNvSpPr>
            <a:spLocks noGrp="1"/>
          </p:cNvSpPr>
          <p:nvPr>
            <p:ph idx="1"/>
          </p:nvPr>
        </p:nvSpPr>
        <p:spPr>
          <a:xfrm>
            <a:off x="838200" y="1870076"/>
            <a:ext cx="10515600" cy="4306887"/>
          </a:xfrm>
        </p:spPr>
        <p:txBody>
          <a:bodyPr>
            <a:normAutofit/>
          </a:bodyPr>
          <a:lstStyle/>
          <a:p>
            <a:pPr marL="411480"/>
            <a:r>
              <a:rPr lang="en-US" sz="1800" dirty="0"/>
              <a:t>When you pay a bill early, does the company hold your check until the due date? </a:t>
            </a:r>
          </a:p>
          <a:p>
            <a:pPr marL="411480"/>
            <a:r>
              <a:rPr lang="en-US" sz="1800" dirty="0"/>
              <a:t>When you arrive early at the theater, does the usher tell you to wait for your seat until 10 minutes before curtain time? </a:t>
            </a:r>
          </a:p>
          <a:p>
            <a:pPr marL="0" indent="0">
              <a:buNone/>
            </a:pPr>
            <a:r>
              <a:rPr lang="en-US" sz="2000" b="1" dirty="0"/>
              <a:t>Is there a logical reason for waiting until the polls close to process and then count votes? </a:t>
            </a:r>
          </a:p>
          <a:p>
            <a:pPr lvl="1"/>
            <a:r>
              <a:rPr lang="en-US" sz="1800" b="1" dirty="0"/>
              <a:t>States that do process and count early have never had a major leak.</a:t>
            </a:r>
            <a:endParaRPr lang="en-US" sz="2000" dirty="0"/>
          </a:p>
          <a:p>
            <a:pPr marL="0" indent="0">
              <a:buNone/>
            </a:pPr>
            <a:endParaRPr lang="en-US" sz="2000" dirty="0"/>
          </a:p>
          <a:p>
            <a:pPr marL="0" indent="0">
              <a:buNone/>
            </a:pPr>
            <a:r>
              <a:rPr lang="en-US" sz="2000" dirty="0"/>
              <a:t>Counting early relieves the pressure of the surge of Election Day votes.</a:t>
            </a:r>
          </a:p>
          <a:p>
            <a:pPr marL="411480" lvl="1"/>
            <a:r>
              <a:rPr lang="en-US" sz="1800" dirty="0"/>
              <a:t>This will allow states to permit voters to cure errors and still report in a </a:t>
            </a:r>
          </a:p>
          <a:p>
            <a:pPr marL="182880" lvl="1" indent="0">
              <a:buNone/>
            </a:pPr>
            <a:r>
              <a:rPr lang="en-US" sz="1800" dirty="0"/>
              <a:t>     timely manner.</a:t>
            </a:r>
            <a:endParaRPr lang="en-US" sz="1600" dirty="0"/>
          </a:p>
          <a:p>
            <a:pPr marL="457200" lvl="1" indent="0">
              <a:buNone/>
            </a:pPr>
            <a:endParaRPr lang="en-US" sz="2000" dirty="0"/>
          </a:p>
        </p:txBody>
      </p:sp>
      <p:pic>
        <p:nvPicPr>
          <p:cNvPr id="5" name="Picture 4" descr="page2image1869745328">
            <a:extLst>
              <a:ext uri="{FF2B5EF4-FFF2-40B4-BE49-F238E27FC236}">
                <a16:creationId xmlns:a16="http://schemas.microsoft.com/office/drawing/2014/main" id="{F8969908-0A6E-5B48-A5AE-9152CB0034E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480121" y="3156559"/>
            <a:ext cx="3519813" cy="302040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3F63EBEE-82C0-6949-9A64-0F8D90E29A5E}"/>
              </a:ext>
            </a:extLst>
          </p:cNvPr>
          <p:cNvSpPr>
            <a:spLocks noGrp="1"/>
          </p:cNvSpPr>
          <p:nvPr>
            <p:ph type="sldNum" sz="quarter" idx="12"/>
          </p:nvPr>
        </p:nvSpPr>
        <p:spPr/>
        <p:txBody>
          <a:bodyPr/>
          <a:lstStyle/>
          <a:p>
            <a:fld id="{CFB5B56D-24A6-9C40-A724-184F7F7B57A7}" type="slidenum">
              <a:rPr lang="en-US" smtClean="0"/>
              <a:t>40</a:t>
            </a:fld>
            <a:endParaRPr lang="en-US"/>
          </a:p>
        </p:txBody>
      </p:sp>
      <p:pic>
        <p:nvPicPr>
          <p:cNvPr id="9" name="Picture 8">
            <a:extLst>
              <a:ext uri="{FF2B5EF4-FFF2-40B4-BE49-F238E27FC236}">
                <a16:creationId xmlns:a16="http://schemas.microsoft.com/office/drawing/2014/main" id="{3C1A4333-AD67-7E44-A21E-7DA104AEF9A4}"/>
              </a:ext>
            </a:extLst>
          </p:cNvPr>
          <p:cNvPicPr>
            <a:picLocks noChangeAspect="1"/>
          </p:cNvPicPr>
          <p:nvPr/>
        </p:nvPicPr>
        <p:blipFill>
          <a:blip r:embed="rId4"/>
          <a:stretch>
            <a:fillRect/>
          </a:stretch>
        </p:blipFill>
        <p:spPr>
          <a:xfrm>
            <a:off x="0" y="-70757"/>
            <a:ext cx="3086100" cy="876300"/>
          </a:xfrm>
          <a:prstGeom prst="rect">
            <a:avLst/>
          </a:prstGeom>
        </p:spPr>
      </p:pic>
    </p:spTree>
    <p:extLst>
      <p:ext uri="{BB962C8B-B14F-4D97-AF65-F5344CB8AC3E}">
        <p14:creationId xmlns:p14="http://schemas.microsoft.com/office/powerpoint/2010/main" val="949134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57FE-C8B6-444F-92E0-DF4737AEE54B}"/>
              </a:ext>
            </a:extLst>
          </p:cNvPr>
          <p:cNvSpPr>
            <a:spLocks noGrp="1"/>
          </p:cNvSpPr>
          <p:nvPr>
            <p:ph type="title"/>
          </p:nvPr>
        </p:nvSpPr>
        <p:spPr>
          <a:xfrm>
            <a:off x="838200" y="681037"/>
            <a:ext cx="10515600" cy="1009651"/>
          </a:xfrm>
        </p:spPr>
        <p:txBody>
          <a:bodyPr>
            <a:normAutofit/>
          </a:bodyPr>
          <a:lstStyle/>
          <a:p>
            <a:pPr algn="ctr"/>
            <a:r>
              <a:rPr lang="en-US" sz="3600" b="1" i="1" dirty="0"/>
              <a:t>Reporting the Vote</a:t>
            </a:r>
          </a:p>
        </p:txBody>
      </p:sp>
      <p:sp>
        <p:nvSpPr>
          <p:cNvPr id="3" name="Content Placeholder 2">
            <a:extLst>
              <a:ext uri="{FF2B5EF4-FFF2-40B4-BE49-F238E27FC236}">
                <a16:creationId xmlns:a16="http://schemas.microsoft.com/office/drawing/2014/main" id="{E7D9B685-0AEB-4844-B565-228700991F8E}"/>
              </a:ext>
            </a:extLst>
          </p:cNvPr>
          <p:cNvSpPr>
            <a:spLocks noGrp="1"/>
          </p:cNvSpPr>
          <p:nvPr>
            <p:ph idx="1"/>
          </p:nvPr>
        </p:nvSpPr>
        <p:spPr/>
        <p:txBody>
          <a:bodyPr>
            <a:normAutofit/>
          </a:bodyPr>
          <a:lstStyle/>
          <a:p>
            <a:pPr marL="0" indent="0">
              <a:buNone/>
            </a:pPr>
            <a:r>
              <a:rPr lang="en-US" sz="2000" dirty="0"/>
              <a:t>The gurus on TV love to analyze votes as they are reported on a precinct-by-precinct basis. But for many,  this can lead to mass confusion, as it did in 2020. </a:t>
            </a:r>
          </a:p>
          <a:p>
            <a:r>
              <a:rPr lang="en-US" sz="1800" dirty="0"/>
              <a:t>In most states, same day votes are counted first, even though mail-in votes were received earlier. Rural counties tend to report earlier than urban counties. </a:t>
            </a:r>
          </a:p>
          <a:p>
            <a:r>
              <a:rPr lang="en-US" sz="1800" dirty="0"/>
              <a:t>In 2020, when many people went to sleep, it appeared as if Trump had won Wisconsin, Michigan, Pennsylvania, and possibly Georgia. </a:t>
            </a:r>
          </a:p>
          <a:p>
            <a:r>
              <a:rPr lang="en-US" sz="1800" dirty="0"/>
              <a:t>Through the night and the next day, Democratic votes flooded in. </a:t>
            </a:r>
          </a:p>
          <a:p>
            <a:pPr lvl="1"/>
            <a:r>
              <a:rPr lang="en-US" sz="1800" dirty="0"/>
              <a:t>Many Republicans decided the election had been stolen.</a:t>
            </a:r>
          </a:p>
          <a:p>
            <a:pPr marL="228600" lvl="1"/>
            <a:endParaRPr lang="en-US" sz="2000" b="1" dirty="0"/>
          </a:p>
          <a:p>
            <a:pPr marL="228600" lvl="1"/>
            <a:r>
              <a:rPr lang="en-US" sz="2000" b="1" dirty="0"/>
              <a:t>If states had waited until all of the votes were in before releasing the results, it would lower election night drama, but it would also limit the controversy. </a:t>
            </a:r>
          </a:p>
          <a:p>
            <a:pPr marL="0" indent="0">
              <a:buNone/>
            </a:pPr>
            <a:endParaRPr lang="en-US" sz="2000" dirty="0"/>
          </a:p>
        </p:txBody>
      </p:sp>
      <p:sp>
        <p:nvSpPr>
          <p:cNvPr id="4" name="Slide Number Placeholder 3">
            <a:extLst>
              <a:ext uri="{FF2B5EF4-FFF2-40B4-BE49-F238E27FC236}">
                <a16:creationId xmlns:a16="http://schemas.microsoft.com/office/drawing/2014/main" id="{BC2C25EC-9B1A-1847-BC6D-BF3044A1A265}"/>
              </a:ext>
            </a:extLst>
          </p:cNvPr>
          <p:cNvSpPr>
            <a:spLocks noGrp="1"/>
          </p:cNvSpPr>
          <p:nvPr>
            <p:ph type="sldNum" sz="quarter" idx="12"/>
          </p:nvPr>
        </p:nvSpPr>
        <p:spPr/>
        <p:txBody>
          <a:bodyPr/>
          <a:lstStyle/>
          <a:p>
            <a:fld id="{CFB5B56D-24A6-9C40-A724-184F7F7B57A7}" type="slidenum">
              <a:rPr lang="en-US" smtClean="0"/>
              <a:t>41</a:t>
            </a:fld>
            <a:endParaRPr lang="en-US"/>
          </a:p>
        </p:txBody>
      </p:sp>
      <p:pic>
        <p:nvPicPr>
          <p:cNvPr id="6" name="Picture 5">
            <a:extLst>
              <a:ext uri="{FF2B5EF4-FFF2-40B4-BE49-F238E27FC236}">
                <a16:creationId xmlns:a16="http://schemas.microsoft.com/office/drawing/2014/main" id="{697C3A0E-6043-E544-A319-191BDADE1D00}"/>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60671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FFB5A-D70D-5B45-8C81-C0862514371C}"/>
              </a:ext>
            </a:extLst>
          </p:cNvPr>
          <p:cNvSpPr>
            <a:spLocks noGrp="1"/>
          </p:cNvSpPr>
          <p:nvPr>
            <p:ph type="title"/>
          </p:nvPr>
        </p:nvSpPr>
        <p:spPr>
          <a:xfrm>
            <a:off x="838200" y="681037"/>
            <a:ext cx="10515600" cy="1009651"/>
          </a:xfrm>
        </p:spPr>
        <p:txBody>
          <a:bodyPr>
            <a:normAutofit/>
          </a:bodyPr>
          <a:lstStyle/>
          <a:p>
            <a:pPr algn="ctr"/>
            <a:r>
              <a:rPr lang="en-US" sz="3600" b="1" i="1" dirty="0"/>
              <a:t>Post Election Audits</a:t>
            </a:r>
          </a:p>
        </p:txBody>
      </p:sp>
      <p:sp>
        <p:nvSpPr>
          <p:cNvPr id="3" name="Content Placeholder 2">
            <a:extLst>
              <a:ext uri="{FF2B5EF4-FFF2-40B4-BE49-F238E27FC236}">
                <a16:creationId xmlns:a16="http://schemas.microsoft.com/office/drawing/2014/main" id="{C8B06756-A78B-E342-B9DC-3B0AB4A641BD}"/>
              </a:ext>
            </a:extLst>
          </p:cNvPr>
          <p:cNvSpPr>
            <a:spLocks noGrp="1"/>
          </p:cNvSpPr>
          <p:nvPr>
            <p:ph idx="1"/>
          </p:nvPr>
        </p:nvSpPr>
        <p:spPr>
          <a:xfrm>
            <a:off x="838200" y="1557337"/>
            <a:ext cx="10515600" cy="4619626"/>
          </a:xfrm>
        </p:spPr>
        <p:txBody>
          <a:bodyPr>
            <a:normAutofit fontScale="92500" lnSpcReduction="10000"/>
          </a:bodyPr>
          <a:lstStyle/>
          <a:p>
            <a:pPr marL="0" indent="0">
              <a:buNone/>
            </a:pPr>
            <a:r>
              <a:rPr lang="en-US" sz="2000" dirty="0"/>
              <a:t>When corporations file Annual Reports, an independent accounting firm audits the results. </a:t>
            </a:r>
          </a:p>
          <a:p>
            <a:pPr marL="502920"/>
            <a:r>
              <a:rPr lang="en-US" sz="2000" dirty="0"/>
              <a:t>Investors don’t want management to make up its own numbers. </a:t>
            </a:r>
          </a:p>
          <a:p>
            <a:pPr marL="502920"/>
            <a:r>
              <a:rPr lang="en-US" sz="2000" dirty="0"/>
              <a:t>Imagine what would have happened if Enron, WorldCom, </a:t>
            </a:r>
            <a:r>
              <a:rPr lang="en-US" sz="2000" dirty="0" err="1"/>
              <a:t>Theranos</a:t>
            </a:r>
            <a:r>
              <a:rPr lang="en-US" sz="2000" dirty="0"/>
              <a:t>, Madoff and others did not have someone independent checking their books. </a:t>
            </a:r>
          </a:p>
          <a:p>
            <a:pPr marL="0" indent="0">
              <a:buNone/>
            </a:pPr>
            <a:r>
              <a:rPr lang="en-US" sz="2000" dirty="0"/>
              <a:t>When states report election results, voters are willing to leave the determination of the results to the politicians, many of whom are running for election. </a:t>
            </a:r>
          </a:p>
          <a:p>
            <a:pPr marL="0" indent="0">
              <a:buNone/>
            </a:pPr>
            <a:endParaRPr lang="en-US" sz="2000" dirty="0"/>
          </a:p>
          <a:p>
            <a:pPr marL="0" indent="0">
              <a:buNone/>
            </a:pPr>
            <a:r>
              <a:rPr lang="en-US" sz="2000" b="1" dirty="0"/>
              <a:t>Why do we insist on auditing corporations, but not elections?</a:t>
            </a:r>
          </a:p>
          <a:p>
            <a:pPr marL="617220" indent="-342900"/>
            <a:r>
              <a:rPr lang="en-US" sz="2000" dirty="0"/>
              <a:t>Every state should have an independent audit board composed of audit professionals to audit every election. </a:t>
            </a:r>
          </a:p>
          <a:p>
            <a:pPr marL="868680"/>
            <a:r>
              <a:rPr lang="en-US" sz="2000" dirty="0"/>
              <a:t>With such Boards, we would not  be playing the types of games they are currently playing in Arizona. </a:t>
            </a:r>
          </a:p>
          <a:p>
            <a:pPr marL="0" indent="0">
              <a:buNone/>
            </a:pPr>
            <a:r>
              <a:rPr lang="en-US" sz="2000" b="1" dirty="0"/>
              <a:t>After each election, the Audit Board shall publicly issue a report detailing its findings. </a:t>
            </a:r>
          </a:p>
          <a:p>
            <a:pPr marL="617220" indent="-342900"/>
            <a:r>
              <a:rPr lang="en-US" sz="2000" dirty="0"/>
              <a:t>With a public report from a nonpartisan professional entity, trust in elections should increase. </a:t>
            </a:r>
          </a:p>
        </p:txBody>
      </p:sp>
      <p:sp>
        <p:nvSpPr>
          <p:cNvPr id="4" name="Slide Number Placeholder 3">
            <a:extLst>
              <a:ext uri="{FF2B5EF4-FFF2-40B4-BE49-F238E27FC236}">
                <a16:creationId xmlns:a16="http://schemas.microsoft.com/office/drawing/2014/main" id="{7E7B1404-AD42-5E43-A8E9-950CAA0A8CD6}"/>
              </a:ext>
            </a:extLst>
          </p:cNvPr>
          <p:cNvSpPr>
            <a:spLocks noGrp="1"/>
          </p:cNvSpPr>
          <p:nvPr>
            <p:ph type="sldNum" sz="quarter" idx="12"/>
          </p:nvPr>
        </p:nvSpPr>
        <p:spPr/>
        <p:txBody>
          <a:bodyPr/>
          <a:lstStyle/>
          <a:p>
            <a:fld id="{CFB5B56D-24A6-9C40-A724-184F7F7B57A7}" type="slidenum">
              <a:rPr lang="en-US" smtClean="0"/>
              <a:t>42</a:t>
            </a:fld>
            <a:endParaRPr lang="en-US"/>
          </a:p>
        </p:txBody>
      </p:sp>
      <p:pic>
        <p:nvPicPr>
          <p:cNvPr id="5" name="Picture 4">
            <a:extLst>
              <a:ext uri="{FF2B5EF4-FFF2-40B4-BE49-F238E27FC236}">
                <a16:creationId xmlns:a16="http://schemas.microsoft.com/office/drawing/2014/main" id="{602DCA65-13B2-854E-8054-B19BF3EE2D57}"/>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19183155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17A6-4605-6D43-80D8-FD3062F702E2}"/>
              </a:ext>
            </a:extLst>
          </p:cNvPr>
          <p:cNvSpPr>
            <a:spLocks noGrp="1"/>
          </p:cNvSpPr>
          <p:nvPr>
            <p:ph type="title"/>
          </p:nvPr>
        </p:nvSpPr>
        <p:spPr>
          <a:xfrm>
            <a:off x="838200" y="681037"/>
            <a:ext cx="10515600" cy="1144588"/>
          </a:xfrm>
        </p:spPr>
        <p:txBody>
          <a:bodyPr/>
          <a:lstStyle/>
          <a:p>
            <a:pPr algn="ctr"/>
            <a:r>
              <a:rPr lang="en-US" b="1" i="1" dirty="0"/>
              <a:t>U.S. National Election Commission</a:t>
            </a:r>
          </a:p>
        </p:txBody>
      </p:sp>
      <p:sp>
        <p:nvSpPr>
          <p:cNvPr id="3" name="Content Placeholder 2">
            <a:extLst>
              <a:ext uri="{FF2B5EF4-FFF2-40B4-BE49-F238E27FC236}">
                <a16:creationId xmlns:a16="http://schemas.microsoft.com/office/drawing/2014/main" id="{0AA0994D-8199-1241-8CBA-03D530735561}"/>
              </a:ext>
            </a:extLst>
          </p:cNvPr>
          <p:cNvSpPr>
            <a:spLocks noGrp="1"/>
          </p:cNvSpPr>
          <p:nvPr>
            <p:ph idx="1"/>
          </p:nvPr>
        </p:nvSpPr>
        <p:spPr>
          <a:xfrm>
            <a:off x="838200" y="1691014"/>
            <a:ext cx="10515600" cy="4665336"/>
          </a:xfrm>
        </p:spPr>
        <p:txBody>
          <a:bodyPr>
            <a:normAutofit fontScale="92500" lnSpcReduction="20000"/>
          </a:bodyPr>
          <a:lstStyle/>
          <a:p>
            <a:pPr marL="0" indent="0">
              <a:buNone/>
            </a:pPr>
            <a:r>
              <a:rPr lang="en-US" sz="2000" dirty="0"/>
              <a:t>Given the current level of polarization, we do not think the two parties are will work together to resolve election issues. </a:t>
            </a:r>
          </a:p>
          <a:p>
            <a:r>
              <a:rPr lang="en-US" sz="2000" dirty="0"/>
              <a:t>Each appears more interested in chasing partisan goals. </a:t>
            </a:r>
          </a:p>
          <a:p>
            <a:pPr marL="0" indent="0">
              <a:buNone/>
            </a:pPr>
            <a:endParaRPr lang="en-US" sz="2000" dirty="0"/>
          </a:p>
          <a:p>
            <a:pPr marL="0" indent="0">
              <a:buNone/>
            </a:pPr>
            <a:r>
              <a:rPr lang="en-US" sz="2000" dirty="0"/>
              <a:t>To improve the registration, voting, processing, counting, reporting, and auditing processes, we should form a new nonpartisan U.S. National Election Commission. </a:t>
            </a:r>
          </a:p>
          <a:p>
            <a:r>
              <a:rPr lang="en-US" sz="2000" dirty="0"/>
              <a:t>The Commission’s task will be to develop processes and technologies for conducting elections.</a:t>
            </a:r>
          </a:p>
          <a:p>
            <a:pPr marL="0" indent="0">
              <a:buNone/>
            </a:pPr>
            <a:endParaRPr lang="en-US" sz="2000" dirty="0"/>
          </a:p>
          <a:p>
            <a:pPr marL="0" indent="0">
              <a:buNone/>
            </a:pPr>
            <a:r>
              <a:rPr lang="en-US" sz="2000" dirty="0"/>
              <a:t>This commission should include: </a:t>
            </a:r>
          </a:p>
          <a:p>
            <a:r>
              <a:rPr lang="en-US" sz="2000" dirty="0"/>
              <a:t>Leaders of both parties. IE. Presidents Obama and Bush</a:t>
            </a:r>
          </a:p>
          <a:p>
            <a:r>
              <a:rPr lang="en-US" sz="2000" dirty="0"/>
              <a:t>Leaders of technology companies, IE. Tim Cook &amp; Satya Nadella, who can help with technology. </a:t>
            </a:r>
          </a:p>
          <a:p>
            <a:r>
              <a:rPr lang="en-US" sz="2000" dirty="0"/>
              <a:t>Leaders of auditing companies, who can create an auditing process, </a:t>
            </a:r>
          </a:p>
          <a:p>
            <a:r>
              <a:rPr lang="en-US" sz="2000" dirty="0"/>
              <a:t>Representatives of states.</a:t>
            </a:r>
          </a:p>
          <a:p>
            <a:pPr marL="0" indent="0">
              <a:buNone/>
            </a:pPr>
            <a:r>
              <a:rPr lang="en-US" sz="2000" b="1" dirty="0"/>
              <a:t>It is time to rethink how we run elections? </a:t>
            </a:r>
          </a:p>
          <a:p>
            <a:pPr marL="0" indent="0">
              <a:buNone/>
            </a:pPr>
            <a:endParaRPr lang="en-US" sz="1600" dirty="0"/>
          </a:p>
          <a:p>
            <a:pPr marL="0" indent="0">
              <a:buNone/>
            </a:pPr>
            <a:endParaRPr lang="en-US" sz="1600" dirty="0"/>
          </a:p>
          <a:p>
            <a:pPr marL="0" indent="0">
              <a:buNone/>
            </a:pPr>
            <a:endParaRPr lang="en-US" sz="2000" dirty="0"/>
          </a:p>
        </p:txBody>
      </p:sp>
      <p:sp>
        <p:nvSpPr>
          <p:cNvPr id="4" name="Slide Number Placeholder 3">
            <a:extLst>
              <a:ext uri="{FF2B5EF4-FFF2-40B4-BE49-F238E27FC236}">
                <a16:creationId xmlns:a16="http://schemas.microsoft.com/office/drawing/2014/main" id="{CA13D4EF-306C-7E44-AB57-750101E01F24}"/>
              </a:ext>
            </a:extLst>
          </p:cNvPr>
          <p:cNvSpPr>
            <a:spLocks noGrp="1"/>
          </p:cNvSpPr>
          <p:nvPr>
            <p:ph type="sldNum" sz="quarter" idx="12"/>
          </p:nvPr>
        </p:nvSpPr>
        <p:spPr/>
        <p:txBody>
          <a:bodyPr/>
          <a:lstStyle/>
          <a:p>
            <a:fld id="{CFB5B56D-24A6-9C40-A724-184F7F7B57A7}" type="slidenum">
              <a:rPr lang="en-US" smtClean="0"/>
              <a:t>43</a:t>
            </a:fld>
            <a:endParaRPr lang="en-US"/>
          </a:p>
        </p:txBody>
      </p:sp>
      <p:pic>
        <p:nvPicPr>
          <p:cNvPr id="5" name="Picture 4">
            <a:extLst>
              <a:ext uri="{FF2B5EF4-FFF2-40B4-BE49-F238E27FC236}">
                <a16:creationId xmlns:a16="http://schemas.microsoft.com/office/drawing/2014/main" id="{B72D8D4E-83D3-AC49-AC0D-8FF83C64F7F0}"/>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791792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3A57B-8BC2-0245-BEBA-CACCD91B8152}"/>
              </a:ext>
            </a:extLst>
          </p:cNvPr>
          <p:cNvSpPr>
            <a:spLocks noGrp="1"/>
          </p:cNvSpPr>
          <p:nvPr>
            <p:ph type="title"/>
          </p:nvPr>
        </p:nvSpPr>
        <p:spPr/>
        <p:txBody>
          <a:bodyPr>
            <a:normAutofit/>
          </a:bodyPr>
          <a:lstStyle/>
          <a:p>
            <a:pPr algn="ctr"/>
            <a:r>
              <a:rPr lang="en-US" sz="3600" b="1" i="1" dirty="0"/>
              <a:t>Conclusion</a:t>
            </a:r>
          </a:p>
        </p:txBody>
      </p:sp>
      <p:sp>
        <p:nvSpPr>
          <p:cNvPr id="3" name="Content Placeholder 2">
            <a:extLst>
              <a:ext uri="{FF2B5EF4-FFF2-40B4-BE49-F238E27FC236}">
                <a16:creationId xmlns:a16="http://schemas.microsoft.com/office/drawing/2014/main" id="{0E62A969-C01E-5543-BEA9-457CE8461DEA}"/>
              </a:ext>
            </a:extLst>
          </p:cNvPr>
          <p:cNvSpPr>
            <a:spLocks noGrp="1"/>
          </p:cNvSpPr>
          <p:nvPr>
            <p:ph idx="1"/>
          </p:nvPr>
        </p:nvSpPr>
        <p:spPr>
          <a:xfrm>
            <a:off x="838200" y="1100514"/>
            <a:ext cx="10515600" cy="5392361"/>
          </a:xfrm>
        </p:spPr>
        <p:txBody>
          <a:bodyPr>
            <a:normAutofit/>
          </a:bodyPr>
          <a:lstStyle/>
          <a:p>
            <a:pPr marL="0" indent="0">
              <a:buNone/>
            </a:pPr>
            <a:r>
              <a:rPr lang="en-US" sz="2000" dirty="0"/>
              <a:t>Fixing our election system with 21</a:t>
            </a:r>
            <a:r>
              <a:rPr lang="en-US" sz="2000" baseline="30000" dirty="0"/>
              <a:t>st</a:t>
            </a:r>
            <a:r>
              <a:rPr lang="en-US" sz="2000" dirty="0"/>
              <a:t> Century technology should not be that complicated. We need: </a:t>
            </a:r>
          </a:p>
          <a:p>
            <a:pPr marL="457200" indent="-457200">
              <a:lnSpc>
                <a:spcPct val="100000"/>
              </a:lnSpc>
              <a:spcBef>
                <a:spcPts val="0"/>
              </a:spcBef>
              <a:buFont typeface="+mj-lt"/>
              <a:buAutoNum type="arabicPeriod"/>
            </a:pPr>
            <a:r>
              <a:rPr lang="en-US" sz="1900" dirty="0"/>
              <a:t>Universal voter registration. </a:t>
            </a:r>
          </a:p>
          <a:p>
            <a:pPr marL="457200" indent="-457200">
              <a:lnSpc>
                <a:spcPct val="100000"/>
              </a:lnSpc>
              <a:spcBef>
                <a:spcPts val="0"/>
              </a:spcBef>
              <a:buFont typeface="+mj-lt"/>
              <a:buAutoNum type="arabicPeriod"/>
            </a:pPr>
            <a:r>
              <a:rPr lang="en-US" sz="1900" dirty="0"/>
              <a:t>Voter ID cards</a:t>
            </a:r>
          </a:p>
          <a:p>
            <a:pPr marL="457200" indent="-457200">
              <a:lnSpc>
                <a:spcPct val="100000"/>
              </a:lnSpc>
              <a:spcBef>
                <a:spcPts val="0"/>
              </a:spcBef>
              <a:buFont typeface="+mj-lt"/>
              <a:buAutoNum type="arabicPeriod"/>
            </a:pPr>
            <a:r>
              <a:rPr lang="en-US" sz="1900" dirty="0"/>
              <a:t>A national &amp; inter-state data base system to maintain all registrations. </a:t>
            </a:r>
          </a:p>
          <a:p>
            <a:pPr marL="457200" indent="-457200">
              <a:lnSpc>
                <a:spcPct val="100000"/>
              </a:lnSpc>
              <a:spcBef>
                <a:spcPts val="0"/>
              </a:spcBef>
              <a:buFont typeface="+mj-lt"/>
              <a:buAutoNum type="arabicPeriod"/>
            </a:pPr>
            <a:r>
              <a:rPr lang="en-US" sz="1900" dirty="0"/>
              <a:t>Technology that confirms the identity of every voter including computerized poll books for poll workers and automated voting machines or APPs that can communicate with voters, allowing voters to “cure” any problems. </a:t>
            </a:r>
          </a:p>
          <a:p>
            <a:pPr marL="457200" indent="-457200">
              <a:lnSpc>
                <a:spcPct val="100000"/>
              </a:lnSpc>
              <a:spcBef>
                <a:spcPts val="0"/>
              </a:spcBef>
              <a:buFont typeface="+mj-lt"/>
              <a:buAutoNum type="arabicPeriod"/>
            </a:pPr>
            <a:r>
              <a:rPr lang="en-US" sz="1900" dirty="0"/>
              <a:t>More early voting time and secure drop boxes. </a:t>
            </a:r>
          </a:p>
          <a:p>
            <a:pPr marL="457200" indent="-457200">
              <a:lnSpc>
                <a:spcPct val="100000"/>
              </a:lnSpc>
              <a:spcBef>
                <a:spcPts val="0"/>
              </a:spcBef>
              <a:buFont typeface="+mj-lt"/>
              <a:buAutoNum type="arabicPeriod"/>
            </a:pPr>
            <a:r>
              <a:rPr lang="en-US" sz="1900" dirty="0"/>
              <a:t>A back-up paper trail for every vote to enable verification in case of hacking or disputes. </a:t>
            </a:r>
          </a:p>
          <a:p>
            <a:pPr marL="457200" indent="-457200">
              <a:lnSpc>
                <a:spcPct val="100000"/>
              </a:lnSpc>
              <a:spcBef>
                <a:spcPts val="0"/>
              </a:spcBef>
              <a:buFont typeface="+mj-lt"/>
              <a:buAutoNum type="arabicPeriod"/>
            </a:pPr>
            <a:r>
              <a:rPr lang="en-US" sz="1900" dirty="0"/>
              <a:t>Processing and counting of ballots when they are received. </a:t>
            </a:r>
          </a:p>
          <a:p>
            <a:pPr marL="457200" indent="-457200">
              <a:lnSpc>
                <a:spcPct val="100000"/>
              </a:lnSpc>
              <a:spcBef>
                <a:spcPts val="0"/>
              </a:spcBef>
              <a:buFont typeface="+mj-lt"/>
              <a:buAutoNum type="arabicPeriod"/>
            </a:pPr>
            <a:r>
              <a:rPr lang="en-US" sz="1900" dirty="0"/>
              <a:t>Reporting of results on a state-wide basis instead of piecemeal. </a:t>
            </a:r>
          </a:p>
          <a:p>
            <a:pPr marL="457200" indent="-457200">
              <a:lnSpc>
                <a:spcPct val="100000"/>
              </a:lnSpc>
              <a:spcBef>
                <a:spcPts val="0"/>
              </a:spcBef>
              <a:buFont typeface="+mj-lt"/>
              <a:buAutoNum type="arabicPeriod"/>
            </a:pPr>
            <a:r>
              <a:rPr lang="en-US" sz="1900" dirty="0"/>
              <a:t>Auditing every election by a nonpartisan, independent, and well-trained audit team. </a:t>
            </a:r>
          </a:p>
          <a:p>
            <a:pPr marL="457200" indent="-457200">
              <a:lnSpc>
                <a:spcPct val="100000"/>
              </a:lnSpc>
              <a:spcBef>
                <a:spcPts val="0"/>
              </a:spcBef>
              <a:buFont typeface="+mj-lt"/>
              <a:buAutoNum type="arabicPeriod"/>
            </a:pPr>
            <a:r>
              <a:rPr lang="en-US" sz="1900" dirty="0"/>
              <a:t>Establishing a National Election Commission composed of leaders of both parties, independents, and leaders of major technology companies to develop new technologies and new systems. </a:t>
            </a:r>
          </a:p>
          <a:p>
            <a:pPr marL="0" lvl="1" indent="0">
              <a:buNone/>
            </a:pPr>
            <a:endParaRPr lang="en-US" sz="2000" b="1"/>
          </a:p>
          <a:p>
            <a:pPr marL="0" lvl="1" indent="0">
              <a:buNone/>
            </a:pPr>
            <a:r>
              <a:rPr lang="en-US" sz="2000" b="1"/>
              <a:t>With </a:t>
            </a:r>
            <a:r>
              <a:rPr lang="en-US" sz="2000" b="1" dirty="0"/>
              <a:t>the types of technology currently available, it is time to leave the 18h Century and develop a 21</a:t>
            </a:r>
            <a:r>
              <a:rPr lang="en-US" sz="2000" b="1" baseline="30000" dirty="0"/>
              <a:t>ST</a:t>
            </a:r>
            <a:r>
              <a:rPr lang="en-US" sz="2000" b="1" dirty="0"/>
              <a:t> Century voting system. </a:t>
            </a:r>
          </a:p>
        </p:txBody>
      </p:sp>
      <p:sp>
        <p:nvSpPr>
          <p:cNvPr id="4" name="TextBox 3">
            <a:extLst>
              <a:ext uri="{FF2B5EF4-FFF2-40B4-BE49-F238E27FC236}">
                <a16:creationId xmlns:a16="http://schemas.microsoft.com/office/drawing/2014/main" id="{EBB6C90B-79AB-6B4D-909A-21E2BD5DC4E6}"/>
              </a:ext>
            </a:extLst>
          </p:cNvPr>
          <p:cNvSpPr txBox="1"/>
          <p:nvPr/>
        </p:nvSpPr>
        <p:spPr>
          <a:xfrm>
            <a:off x="10208712" y="6651321"/>
            <a:ext cx="1989455" cy="307777"/>
          </a:xfrm>
          <a:prstGeom prst="rect">
            <a:avLst/>
          </a:prstGeom>
          <a:noFill/>
        </p:spPr>
        <p:txBody>
          <a:bodyPr wrap="none" rtlCol="0">
            <a:spAutoFit/>
          </a:bodyPr>
          <a:lstStyle/>
          <a:p>
            <a:r>
              <a:rPr lang="en-US" sz="1400" dirty="0"/>
              <a:t>Peter Siris, May 18, 2021</a:t>
            </a:r>
          </a:p>
        </p:txBody>
      </p:sp>
      <p:sp>
        <p:nvSpPr>
          <p:cNvPr id="5" name="Slide Number Placeholder 4">
            <a:extLst>
              <a:ext uri="{FF2B5EF4-FFF2-40B4-BE49-F238E27FC236}">
                <a16:creationId xmlns:a16="http://schemas.microsoft.com/office/drawing/2014/main" id="{7320CF0E-40B9-524C-9E99-A5AFB6D4ACE8}"/>
              </a:ext>
            </a:extLst>
          </p:cNvPr>
          <p:cNvSpPr>
            <a:spLocks noGrp="1"/>
          </p:cNvSpPr>
          <p:nvPr>
            <p:ph type="sldNum" sz="quarter" idx="12"/>
          </p:nvPr>
        </p:nvSpPr>
        <p:spPr/>
        <p:txBody>
          <a:bodyPr/>
          <a:lstStyle/>
          <a:p>
            <a:fld id="{CFB5B56D-24A6-9C40-A724-184F7F7B57A7}" type="slidenum">
              <a:rPr lang="en-US" smtClean="0"/>
              <a:t>44</a:t>
            </a:fld>
            <a:endParaRPr lang="en-US"/>
          </a:p>
        </p:txBody>
      </p:sp>
      <p:pic>
        <p:nvPicPr>
          <p:cNvPr id="6" name="Picture 5">
            <a:extLst>
              <a:ext uri="{FF2B5EF4-FFF2-40B4-BE49-F238E27FC236}">
                <a16:creationId xmlns:a16="http://schemas.microsoft.com/office/drawing/2014/main" id="{CF4E80EB-8757-AB4E-81E2-976653AF8D6A}"/>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6551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7A89-AE28-E344-ACB0-28CF42279BD4}"/>
              </a:ext>
            </a:extLst>
          </p:cNvPr>
          <p:cNvSpPr>
            <a:spLocks noGrp="1"/>
          </p:cNvSpPr>
          <p:nvPr>
            <p:ph type="title"/>
          </p:nvPr>
        </p:nvSpPr>
        <p:spPr>
          <a:xfrm>
            <a:off x="838200" y="984930"/>
            <a:ext cx="10515600" cy="705758"/>
          </a:xfrm>
        </p:spPr>
        <p:txBody>
          <a:bodyPr>
            <a:normAutofit/>
          </a:bodyPr>
          <a:lstStyle/>
          <a:p>
            <a:pPr algn="ctr"/>
            <a:r>
              <a:rPr lang="en-US" sz="3200" b="1" i="1" dirty="0"/>
              <a:t>Republicans Work State-by-State to Make Voting More Difficult </a:t>
            </a:r>
          </a:p>
        </p:txBody>
      </p:sp>
      <p:sp>
        <p:nvSpPr>
          <p:cNvPr id="3" name="Content Placeholder 2">
            <a:extLst>
              <a:ext uri="{FF2B5EF4-FFF2-40B4-BE49-F238E27FC236}">
                <a16:creationId xmlns:a16="http://schemas.microsoft.com/office/drawing/2014/main" id="{E3F7B430-7379-664A-9AB3-E2DFAC16CB1F}"/>
              </a:ext>
            </a:extLst>
          </p:cNvPr>
          <p:cNvSpPr>
            <a:spLocks noGrp="1"/>
          </p:cNvSpPr>
          <p:nvPr>
            <p:ph idx="1"/>
          </p:nvPr>
        </p:nvSpPr>
        <p:spPr/>
        <p:txBody>
          <a:bodyPr>
            <a:normAutofit/>
          </a:bodyPr>
          <a:lstStyle/>
          <a:p>
            <a:pPr marL="0" indent="0">
              <a:buNone/>
            </a:pPr>
            <a:r>
              <a:rPr lang="en-US" sz="2000" dirty="0"/>
              <a:t>Republicans claim: </a:t>
            </a:r>
          </a:p>
          <a:p>
            <a:pPr lvl="0"/>
            <a:r>
              <a:rPr lang="en-US" sz="1800" dirty="0"/>
              <a:t>Illegal aliens and dead people voted. </a:t>
            </a:r>
          </a:p>
          <a:p>
            <a:pPr lvl="0"/>
            <a:r>
              <a:rPr lang="en-US" sz="1800" dirty="0"/>
              <a:t>Mail-in ballots led to fraud.</a:t>
            </a:r>
          </a:p>
          <a:p>
            <a:pPr lvl="0"/>
            <a:r>
              <a:rPr lang="en-US" sz="1800" dirty="0"/>
              <a:t>Drop boxes created opportunities for Democrats to collect bushels of illegal votes. </a:t>
            </a:r>
          </a:p>
          <a:p>
            <a:pPr lvl="0"/>
            <a:r>
              <a:rPr lang="en-US" sz="1800" dirty="0"/>
              <a:t>Voting machines transferred votes from Republicans to Democrats</a:t>
            </a:r>
          </a:p>
          <a:p>
            <a:pPr lvl="0"/>
            <a:r>
              <a:rPr lang="en-US" sz="1800" dirty="0"/>
              <a:t>Democrats manufactured millions of votes after the election, and  </a:t>
            </a:r>
          </a:p>
          <a:p>
            <a:pPr lvl="0"/>
            <a:r>
              <a:rPr lang="en-US" sz="1800" dirty="0"/>
              <a:t>Poll workers acted illegally to help Democrats. </a:t>
            </a:r>
          </a:p>
          <a:p>
            <a:pPr marL="0" lvl="0" indent="0">
              <a:buNone/>
            </a:pPr>
            <a:r>
              <a:rPr lang="en-US" sz="1800" dirty="0"/>
              <a:t>While there is scant evidence, Republicans are trying to roll back the changes that were made to accommodate voters during the pandemic. </a:t>
            </a:r>
          </a:p>
          <a:p>
            <a:pPr marL="0" lvl="0" indent="0">
              <a:buNone/>
            </a:pPr>
            <a:endParaRPr lang="en-US" sz="1800" dirty="0"/>
          </a:p>
          <a:p>
            <a:pPr marL="0" indent="0">
              <a:buNone/>
            </a:pPr>
            <a:r>
              <a:rPr lang="en-US" sz="1800" b="1" dirty="0"/>
              <a:t>Republicans have introduced 465 bills in 47 states all designed to make voting more difficult. </a:t>
            </a:r>
          </a:p>
          <a:p>
            <a:pPr marL="0" lvl="0" indent="0">
              <a:buNone/>
            </a:pPr>
            <a:endParaRPr lang="en-US" sz="1800" dirty="0"/>
          </a:p>
        </p:txBody>
      </p:sp>
      <p:sp>
        <p:nvSpPr>
          <p:cNvPr id="4" name="Slide Number Placeholder 3">
            <a:extLst>
              <a:ext uri="{FF2B5EF4-FFF2-40B4-BE49-F238E27FC236}">
                <a16:creationId xmlns:a16="http://schemas.microsoft.com/office/drawing/2014/main" id="{805E7D6F-1892-1D43-A7B1-FC72DD5009AB}"/>
              </a:ext>
            </a:extLst>
          </p:cNvPr>
          <p:cNvSpPr>
            <a:spLocks noGrp="1"/>
          </p:cNvSpPr>
          <p:nvPr>
            <p:ph type="sldNum" sz="quarter" idx="12"/>
          </p:nvPr>
        </p:nvSpPr>
        <p:spPr/>
        <p:txBody>
          <a:bodyPr/>
          <a:lstStyle/>
          <a:p>
            <a:fld id="{CFB5B56D-24A6-9C40-A724-184F7F7B57A7}" type="slidenum">
              <a:rPr lang="en-US" smtClean="0"/>
              <a:t>5</a:t>
            </a:fld>
            <a:endParaRPr lang="en-US" dirty="0"/>
          </a:p>
        </p:txBody>
      </p:sp>
      <p:pic>
        <p:nvPicPr>
          <p:cNvPr id="5" name="Picture 4">
            <a:extLst>
              <a:ext uri="{FF2B5EF4-FFF2-40B4-BE49-F238E27FC236}">
                <a16:creationId xmlns:a16="http://schemas.microsoft.com/office/drawing/2014/main" id="{17EF0BB9-1A3B-6145-8FA7-99DFC6B6B5B4}"/>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661091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D369-3F88-7543-B7EF-9A7AB5A2C5C7}"/>
              </a:ext>
            </a:extLst>
          </p:cNvPr>
          <p:cNvSpPr>
            <a:spLocks noGrp="1"/>
          </p:cNvSpPr>
          <p:nvPr>
            <p:ph type="title"/>
          </p:nvPr>
        </p:nvSpPr>
        <p:spPr>
          <a:xfrm>
            <a:off x="838200" y="814388"/>
            <a:ext cx="10515600" cy="876300"/>
          </a:xfrm>
        </p:spPr>
        <p:txBody>
          <a:bodyPr>
            <a:normAutofit/>
          </a:bodyPr>
          <a:lstStyle/>
          <a:p>
            <a:pPr algn="ctr"/>
            <a:r>
              <a:rPr lang="en-US" sz="3600" b="1" i="1" dirty="0"/>
              <a:t>Republican Legislation Includes</a:t>
            </a:r>
          </a:p>
        </p:txBody>
      </p:sp>
      <p:sp>
        <p:nvSpPr>
          <p:cNvPr id="3" name="Content Placeholder 2">
            <a:extLst>
              <a:ext uri="{FF2B5EF4-FFF2-40B4-BE49-F238E27FC236}">
                <a16:creationId xmlns:a16="http://schemas.microsoft.com/office/drawing/2014/main" id="{2AD27060-A745-D847-ABBD-3E53F2442E09}"/>
              </a:ext>
            </a:extLst>
          </p:cNvPr>
          <p:cNvSpPr>
            <a:spLocks noGrp="1"/>
          </p:cNvSpPr>
          <p:nvPr>
            <p:ph idx="1"/>
          </p:nvPr>
        </p:nvSpPr>
        <p:spPr/>
        <p:txBody>
          <a:bodyPr/>
          <a:lstStyle/>
          <a:p>
            <a:pPr>
              <a:lnSpc>
                <a:spcPct val="100000"/>
              </a:lnSpc>
              <a:spcBef>
                <a:spcPts val="0"/>
              </a:spcBef>
            </a:pPr>
            <a:r>
              <a:rPr lang="en-US" sz="2000" dirty="0"/>
              <a:t>Removing power from Secretaries of State and giving it to the State Legislature. </a:t>
            </a:r>
          </a:p>
          <a:p>
            <a:pPr>
              <a:lnSpc>
                <a:spcPct val="100000"/>
              </a:lnSpc>
              <a:spcBef>
                <a:spcPts val="0"/>
              </a:spcBef>
            </a:pPr>
            <a:r>
              <a:rPr lang="en-US" sz="2000" dirty="0"/>
              <a:t>Restricting power of local election boards. </a:t>
            </a:r>
          </a:p>
          <a:p>
            <a:pPr>
              <a:lnSpc>
                <a:spcPct val="100000"/>
              </a:lnSpc>
              <a:spcBef>
                <a:spcPts val="0"/>
              </a:spcBef>
            </a:pPr>
            <a:r>
              <a:rPr lang="en-US" sz="2000" dirty="0"/>
              <a:t>Restricting mail-in voting and eligibility.</a:t>
            </a:r>
          </a:p>
          <a:p>
            <a:pPr>
              <a:lnSpc>
                <a:spcPct val="100000"/>
              </a:lnSpc>
              <a:spcBef>
                <a:spcPts val="0"/>
              </a:spcBef>
            </a:pPr>
            <a:r>
              <a:rPr lang="en-US" sz="2000" dirty="0"/>
              <a:t>Requiring notarizing of mail-in ballots.  </a:t>
            </a:r>
          </a:p>
          <a:p>
            <a:pPr>
              <a:lnSpc>
                <a:spcPct val="100000"/>
              </a:lnSpc>
              <a:spcBef>
                <a:spcPts val="0"/>
              </a:spcBef>
            </a:pPr>
            <a:r>
              <a:rPr lang="en-US" sz="2000" dirty="0"/>
              <a:t>Limiting drop boxes.</a:t>
            </a:r>
          </a:p>
          <a:p>
            <a:pPr>
              <a:lnSpc>
                <a:spcPct val="100000"/>
              </a:lnSpc>
              <a:spcBef>
                <a:spcPts val="0"/>
              </a:spcBef>
            </a:pPr>
            <a:r>
              <a:rPr lang="en-US" sz="2000" dirty="0"/>
              <a:t>Limiting early voting times. </a:t>
            </a:r>
          </a:p>
          <a:p>
            <a:pPr>
              <a:lnSpc>
                <a:spcPct val="100000"/>
              </a:lnSpc>
              <a:spcBef>
                <a:spcPts val="0"/>
              </a:spcBef>
            </a:pPr>
            <a:r>
              <a:rPr lang="en-US" sz="2000" dirty="0"/>
              <a:t>Reducing time for ballots to arrive at the polls.</a:t>
            </a:r>
          </a:p>
          <a:p>
            <a:pPr>
              <a:lnSpc>
                <a:spcPct val="100000"/>
              </a:lnSpc>
              <a:spcBef>
                <a:spcPts val="0"/>
              </a:spcBef>
            </a:pPr>
            <a:r>
              <a:rPr lang="en-US" sz="2000" dirty="0"/>
              <a:t>Requiring voter I.D.s.</a:t>
            </a:r>
          </a:p>
          <a:p>
            <a:pPr>
              <a:lnSpc>
                <a:spcPct val="100000"/>
              </a:lnSpc>
              <a:spcBef>
                <a:spcPts val="0"/>
              </a:spcBef>
            </a:pPr>
            <a:r>
              <a:rPr lang="en-US" sz="2000" dirty="0"/>
              <a:t>Banning distribution of water and food to voters waiting in line.</a:t>
            </a:r>
          </a:p>
          <a:p>
            <a:pPr>
              <a:lnSpc>
                <a:spcPct val="100000"/>
              </a:lnSpc>
              <a:spcBef>
                <a:spcPts val="0"/>
              </a:spcBef>
            </a:pPr>
            <a:r>
              <a:rPr lang="en-US" sz="2000" dirty="0"/>
              <a:t>Eliminating mobile voting centers. </a:t>
            </a:r>
          </a:p>
          <a:p>
            <a:pPr>
              <a:lnSpc>
                <a:spcPct val="100000"/>
              </a:lnSpc>
              <a:spcBef>
                <a:spcPts val="0"/>
              </a:spcBef>
            </a:pPr>
            <a:r>
              <a:rPr lang="en-US" sz="2000" dirty="0"/>
              <a:t>Allowing state legislatures to override voting results. </a:t>
            </a:r>
          </a:p>
          <a:p>
            <a:pPr>
              <a:lnSpc>
                <a:spcPct val="100000"/>
              </a:lnSpc>
              <a:spcBef>
                <a:spcPts val="0"/>
              </a:spcBef>
            </a:pPr>
            <a:r>
              <a:rPr lang="en-US" sz="2000" dirty="0"/>
              <a:t>Enacting laws to arrest poll workers for mistakes or “bad acts.”</a:t>
            </a:r>
          </a:p>
          <a:p>
            <a:endParaRPr lang="en-US" dirty="0"/>
          </a:p>
          <a:p>
            <a:endParaRPr lang="en-US" dirty="0"/>
          </a:p>
        </p:txBody>
      </p:sp>
      <p:sp>
        <p:nvSpPr>
          <p:cNvPr id="4" name="Slide Number Placeholder 3">
            <a:extLst>
              <a:ext uri="{FF2B5EF4-FFF2-40B4-BE49-F238E27FC236}">
                <a16:creationId xmlns:a16="http://schemas.microsoft.com/office/drawing/2014/main" id="{7146953A-DC24-FF45-BD8E-95ECE24CE2C1}"/>
              </a:ext>
            </a:extLst>
          </p:cNvPr>
          <p:cNvSpPr>
            <a:spLocks noGrp="1"/>
          </p:cNvSpPr>
          <p:nvPr>
            <p:ph type="sldNum" sz="quarter" idx="12"/>
          </p:nvPr>
        </p:nvSpPr>
        <p:spPr/>
        <p:txBody>
          <a:bodyPr/>
          <a:lstStyle/>
          <a:p>
            <a:fld id="{CFB5B56D-24A6-9C40-A724-184F7F7B57A7}" type="slidenum">
              <a:rPr lang="en-US" smtClean="0"/>
              <a:t>6</a:t>
            </a:fld>
            <a:endParaRPr lang="en-US" dirty="0"/>
          </a:p>
        </p:txBody>
      </p:sp>
      <p:pic>
        <p:nvPicPr>
          <p:cNvPr id="5" name="Picture 4">
            <a:extLst>
              <a:ext uri="{FF2B5EF4-FFF2-40B4-BE49-F238E27FC236}">
                <a16:creationId xmlns:a16="http://schemas.microsoft.com/office/drawing/2014/main" id="{2223804C-BC65-884D-9147-36DF8A997820}"/>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339643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EA55-E248-9E40-BAC5-7EACF8DDC81C}"/>
              </a:ext>
            </a:extLst>
          </p:cNvPr>
          <p:cNvSpPr>
            <a:spLocks noGrp="1"/>
          </p:cNvSpPr>
          <p:nvPr>
            <p:ph type="title"/>
          </p:nvPr>
        </p:nvSpPr>
        <p:spPr>
          <a:xfrm>
            <a:off x="838200" y="814388"/>
            <a:ext cx="10515600" cy="876300"/>
          </a:xfrm>
        </p:spPr>
        <p:txBody>
          <a:bodyPr>
            <a:normAutofit/>
          </a:bodyPr>
          <a:lstStyle/>
          <a:p>
            <a:pPr algn="ctr"/>
            <a:r>
              <a:rPr lang="en-US" sz="3600" b="1" i="1" dirty="0"/>
              <a:t>Republicans Think Mail-in Voting Works Against Them</a:t>
            </a:r>
          </a:p>
        </p:txBody>
      </p:sp>
      <p:sp>
        <p:nvSpPr>
          <p:cNvPr id="3" name="Content Placeholder 2">
            <a:extLst>
              <a:ext uri="{FF2B5EF4-FFF2-40B4-BE49-F238E27FC236}">
                <a16:creationId xmlns:a16="http://schemas.microsoft.com/office/drawing/2014/main" id="{FB4678DE-372C-C64F-9CAE-EA8F7135BFC9}"/>
              </a:ext>
            </a:extLst>
          </p:cNvPr>
          <p:cNvSpPr>
            <a:spLocks noGrp="1"/>
          </p:cNvSpPr>
          <p:nvPr>
            <p:ph idx="1"/>
          </p:nvPr>
        </p:nvSpPr>
        <p:spPr>
          <a:xfrm>
            <a:off x="425885" y="1990579"/>
            <a:ext cx="11766115" cy="1507522"/>
          </a:xfrm>
        </p:spPr>
        <p:txBody>
          <a:bodyPr>
            <a:normAutofit/>
          </a:bodyPr>
          <a:lstStyle/>
          <a:p>
            <a:pPr marL="0" indent="0">
              <a:buNone/>
            </a:pPr>
            <a:r>
              <a:rPr lang="en-US" sz="2000" dirty="0"/>
              <a:t>In 2020, 59% of Democrats voted by mail compared to only 30% of Republicans.</a:t>
            </a:r>
          </a:p>
          <a:p>
            <a:pPr marL="0" indent="0">
              <a:buNone/>
            </a:pPr>
            <a:r>
              <a:rPr lang="en-US" sz="2000" dirty="0"/>
              <a:t>Because many more Democrats voted by mail in 2020, Republicans think mail-in voting works against them. </a:t>
            </a:r>
          </a:p>
          <a:p>
            <a:endParaRPr lang="en-US" sz="2000" dirty="0"/>
          </a:p>
        </p:txBody>
      </p:sp>
      <p:sp>
        <p:nvSpPr>
          <p:cNvPr id="4" name="Rectangle 2">
            <a:extLst>
              <a:ext uri="{FF2B5EF4-FFF2-40B4-BE49-F238E27FC236}">
                <a16:creationId xmlns:a16="http://schemas.microsoft.com/office/drawing/2014/main" id="{704A9F39-F326-764C-96C5-14519B09787D}"/>
              </a:ext>
            </a:extLst>
          </p:cNvPr>
          <p:cNvSpPr>
            <a:spLocks noChangeArrowheads="1"/>
          </p:cNvSpPr>
          <p:nvPr/>
        </p:nvSpPr>
        <p:spPr bwMode="auto">
          <a:xfrm flipV="1">
            <a:off x="5801179" y="336550"/>
            <a:ext cx="437946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5" name="TextBox 4">
            <a:extLst>
              <a:ext uri="{FF2B5EF4-FFF2-40B4-BE49-F238E27FC236}">
                <a16:creationId xmlns:a16="http://schemas.microsoft.com/office/drawing/2014/main" id="{950619CD-E37A-1A4C-88E0-907B01080295}"/>
              </a:ext>
            </a:extLst>
          </p:cNvPr>
          <p:cNvSpPr txBox="1"/>
          <p:nvPr/>
        </p:nvSpPr>
        <p:spPr>
          <a:xfrm>
            <a:off x="838200" y="6492875"/>
            <a:ext cx="3283976" cy="276999"/>
          </a:xfrm>
          <a:prstGeom prst="rect">
            <a:avLst/>
          </a:prstGeom>
          <a:noFill/>
        </p:spPr>
        <p:txBody>
          <a:bodyPr wrap="none" rtlCol="0">
            <a:spAutoFit/>
          </a:bodyPr>
          <a:lstStyle/>
          <a:p>
            <a:r>
              <a:rPr lang="en-US" sz="1200" dirty="0"/>
              <a:t>*Charles Stewart- MIT Election Lab. Dec. 15, 2020</a:t>
            </a:r>
          </a:p>
        </p:txBody>
      </p:sp>
      <p:pic>
        <p:nvPicPr>
          <p:cNvPr id="7" name="Picture 6" descr="page4image1869950736">
            <a:extLst>
              <a:ext uri="{FF2B5EF4-FFF2-40B4-BE49-F238E27FC236}">
                <a16:creationId xmlns:a16="http://schemas.microsoft.com/office/drawing/2014/main" id="{A313AB84-D26B-A14F-9DCD-1AEC8A2DD1E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40286" y="3377043"/>
            <a:ext cx="9043792" cy="267941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495AEDA2-4A1B-AB42-956D-0E34B90B4ACB}"/>
              </a:ext>
            </a:extLst>
          </p:cNvPr>
          <p:cNvSpPr>
            <a:spLocks noGrp="1"/>
          </p:cNvSpPr>
          <p:nvPr>
            <p:ph type="sldNum" sz="quarter" idx="12"/>
          </p:nvPr>
        </p:nvSpPr>
        <p:spPr/>
        <p:txBody>
          <a:bodyPr/>
          <a:lstStyle/>
          <a:p>
            <a:fld id="{CFB5B56D-24A6-9C40-A724-184F7F7B57A7}" type="slidenum">
              <a:rPr lang="en-US" smtClean="0"/>
              <a:t>7</a:t>
            </a:fld>
            <a:endParaRPr lang="en-US" dirty="0"/>
          </a:p>
        </p:txBody>
      </p:sp>
      <p:pic>
        <p:nvPicPr>
          <p:cNvPr id="9" name="Picture 8">
            <a:extLst>
              <a:ext uri="{FF2B5EF4-FFF2-40B4-BE49-F238E27FC236}">
                <a16:creationId xmlns:a16="http://schemas.microsoft.com/office/drawing/2014/main" id="{C1A97D67-F78A-AF48-83BF-EF7243B959C8}"/>
              </a:ext>
            </a:extLst>
          </p:cNvPr>
          <p:cNvPicPr>
            <a:picLocks noChangeAspect="1"/>
          </p:cNvPicPr>
          <p:nvPr/>
        </p:nvPicPr>
        <p:blipFill>
          <a:blip r:embed="rId4"/>
          <a:stretch>
            <a:fillRect/>
          </a:stretch>
        </p:blipFill>
        <p:spPr>
          <a:xfrm>
            <a:off x="0" y="-70757"/>
            <a:ext cx="3086100" cy="876300"/>
          </a:xfrm>
          <a:prstGeom prst="rect">
            <a:avLst/>
          </a:prstGeom>
        </p:spPr>
      </p:pic>
    </p:spTree>
    <p:extLst>
      <p:ext uri="{BB962C8B-B14F-4D97-AF65-F5344CB8AC3E}">
        <p14:creationId xmlns:p14="http://schemas.microsoft.com/office/powerpoint/2010/main" val="3128780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E23B-0C03-B64C-A216-9F27AD69E508}"/>
              </a:ext>
            </a:extLst>
          </p:cNvPr>
          <p:cNvSpPr>
            <a:spLocks noGrp="1"/>
          </p:cNvSpPr>
          <p:nvPr>
            <p:ph type="title"/>
          </p:nvPr>
        </p:nvSpPr>
        <p:spPr>
          <a:xfrm>
            <a:off x="838200" y="681037"/>
            <a:ext cx="10515600" cy="1009651"/>
          </a:xfrm>
        </p:spPr>
        <p:txBody>
          <a:bodyPr>
            <a:normAutofit/>
          </a:bodyPr>
          <a:lstStyle/>
          <a:p>
            <a:pPr algn="ctr"/>
            <a:r>
              <a:rPr lang="en-US" sz="3600" b="1" i="1" dirty="0"/>
              <a:t>Republicans may be fighting the wrong war</a:t>
            </a:r>
          </a:p>
        </p:txBody>
      </p:sp>
      <p:sp>
        <p:nvSpPr>
          <p:cNvPr id="3" name="Content Placeholder 2">
            <a:extLst>
              <a:ext uri="{FF2B5EF4-FFF2-40B4-BE49-F238E27FC236}">
                <a16:creationId xmlns:a16="http://schemas.microsoft.com/office/drawing/2014/main" id="{787AEBB9-48EC-C24E-8C0E-7CA7A010A1EB}"/>
              </a:ext>
            </a:extLst>
          </p:cNvPr>
          <p:cNvSpPr>
            <a:spLocks noGrp="1"/>
          </p:cNvSpPr>
          <p:nvPr>
            <p:ph idx="1"/>
          </p:nvPr>
        </p:nvSpPr>
        <p:spPr>
          <a:xfrm>
            <a:off x="939452" y="1841325"/>
            <a:ext cx="10904886" cy="4515017"/>
          </a:xfrm>
        </p:spPr>
        <p:txBody>
          <a:bodyPr>
            <a:normAutofit/>
          </a:bodyPr>
          <a:lstStyle/>
          <a:p>
            <a:pPr marL="0" indent="0">
              <a:buNone/>
            </a:pPr>
            <a:r>
              <a:rPr lang="en-US" sz="2000" dirty="0"/>
              <a:t>While mail-in voting worked against Republicans in 2020, the reasons may not apply to future elections. </a:t>
            </a:r>
          </a:p>
          <a:p>
            <a:r>
              <a:rPr lang="en-US" sz="1800" dirty="0"/>
              <a:t>Democratic states like California, Oregon, and Washington, have the highest mail-in voting percentages, making it appear as if Democrats prefer mail-in voting. </a:t>
            </a:r>
          </a:p>
          <a:p>
            <a:pPr>
              <a:lnSpc>
                <a:spcPct val="100000"/>
              </a:lnSpc>
              <a:spcBef>
                <a:spcPts val="0"/>
              </a:spcBef>
            </a:pPr>
            <a:r>
              <a:rPr lang="en-US" sz="1800" dirty="0"/>
              <a:t>The pandemic was most severe in cities, where more Democratic voters are located. </a:t>
            </a:r>
          </a:p>
          <a:p>
            <a:pPr>
              <a:lnSpc>
                <a:spcPct val="100000"/>
              </a:lnSpc>
              <a:spcBef>
                <a:spcPts val="0"/>
              </a:spcBef>
            </a:pPr>
            <a:r>
              <a:rPr lang="en-US" sz="1800" dirty="0"/>
              <a:t>Trump declared war on mail-in voting, likely convincing many of his supporters to vote in person. </a:t>
            </a:r>
          </a:p>
          <a:p>
            <a:pPr>
              <a:lnSpc>
                <a:spcPct val="100000"/>
              </a:lnSpc>
              <a:spcBef>
                <a:spcPts val="0"/>
              </a:spcBef>
            </a:pPr>
            <a:endParaRPr lang="en-US" sz="1800" b="1" dirty="0"/>
          </a:p>
          <a:p>
            <a:pPr marL="0" indent="0">
              <a:lnSpc>
                <a:spcPct val="100000"/>
              </a:lnSpc>
              <a:spcBef>
                <a:spcPts val="0"/>
              </a:spcBef>
              <a:buNone/>
            </a:pPr>
            <a:r>
              <a:rPr lang="en-US" sz="1800" b="1" dirty="0"/>
              <a:t>However, exempting 2020, mail-in voting has not benefitted either party. </a:t>
            </a:r>
          </a:p>
          <a:p>
            <a:pPr>
              <a:lnSpc>
                <a:spcPct val="100000"/>
              </a:lnSpc>
              <a:spcBef>
                <a:spcPts val="0"/>
              </a:spcBef>
            </a:pPr>
            <a:r>
              <a:rPr lang="en-US" sz="1800" dirty="0"/>
              <a:t>While Democrats had mail-in voting majorities in 2020, Republicans </a:t>
            </a:r>
          </a:p>
          <a:p>
            <a:pPr marL="0" indent="0">
              <a:lnSpc>
                <a:spcPct val="100000"/>
              </a:lnSpc>
              <a:spcBef>
                <a:spcPts val="0"/>
              </a:spcBef>
              <a:buNone/>
            </a:pPr>
            <a:r>
              <a:rPr lang="en-US" sz="1800" dirty="0"/>
              <a:t>    won mail-in in the same states in 2018. In Oklahoma, </a:t>
            </a:r>
          </a:p>
          <a:p>
            <a:pPr lvl="1">
              <a:lnSpc>
                <a:spcPct val="100000"/>
              </a:lnSpc>
              <a:spcBef>
                <a:spcPts val="0"/>
              </a:spcBef>
            </a:pPr>
            <a:r>
              <a:rPr lang="en-US" sz="1800" dirty="0"/>
              <a:t>Republicans won Mail-in by 26 points in 2016. </a:t>
            </a:r>
          </a:p>
          <a:p>
            <a:pPr lvl="1">
              <a:lnSpc>
                <a:spcPct val="100000"/>
              </a:lnSpc>
              <a:spcBef>
                <a:spcPts val="0"/>
              </a:spcBef>
            </a:pPr>
            <a:r>
              <a:rPr lang="en-US" sz="1800" dirty="0"/>
              <a:t>Democrats won by 18 points in 2020. </a:t>
            </a:r>
          </a:p>
          <a:p>
            <a:pPr marL="0" indent="0">
              <a:lnSpc>
                <a:spcPct val="100000"/>
              </a:lnSpc>
              <a:spcBef>
                <a:spcPts val="0"/>
              </a:spcBef>
              <a:buNone/>
            </a:pPr>
            <a:endParaRPr lang="en-US" sz="1800" dirty="0"/>
          </a:p>
          <a:p>
            <a:pPr>
              <a:lnSpc>
                <a:spcPct val="100000"/>
              </a:lnSpc>
              <a:spcBef>
                <a:spcPts val="0"/>
              </a:spcBef>
            </a:pPr>
            <a:r>
              <a:rPr lang="en-US" sz="2000" b="1" dirty="0"/>
              <a:t>In 2020, the Democratic margin in mail-in was due to the </a:t>
            </a:r>
          </a:p>
          <a:p>
            <a:pPr marL="0" indent="0">
              <a:lnSpc>
                <a:spcPct val="100000"/>
              </a:lnSpc>
              <a:spcBef>
                <a:spcPts val="0"/>
              </a:spcBef>
              <a:buNone/>
            </a:pPr>
            <a:r>
              <a:rPr lang="en-US" sz="2000" b="1" dirty="0"/>
              <a:t>   pandemic and to Trump, not to the mode of voting. </a:t>
            </a:r>
          </a:p>
        </p:txBody>
      </p:sp>
      <p:sp>
        <p:nvSpPr>
          <p:cNvPr id="4" name="Rectangle 2">
            <a:extLst>
              <a:ext uri="{FF2B5EF4-FFF2-40B4-BE49-F238E27FC236}">
                <a16:creationId xmlns:a16="http://schemas.microsoft.com/office/drawing/2014/main" id="{C2B44065-18FF-664A-9416-00C94461C50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8D38B9EC-F8C4-0F48-A707-E4979281FFFF}"/>
              </a:ext>
            </a:extLst>
          </p:cNvPr>
          <p:cNvGraphicFramePr>
            <a:graphicFrameLocks noChangeAspect="1"/>
          </p:cNvGraphicFramePr>
          <p:nvPr>
            <p:extLst>
              <p:ext uri="{D42A27DB-BD31-4B8C-83A1-F6EECF244321}">
                <p14:modId xmlns:p14="http://schemas.microsoft.com/office/powerpoint/2010/main" val="2840140838"/>
              </p:ext>
            </p:extLst>
          </p:nvPr>
        </p:nvGraphicFramePr>
        <p:xfrm>
          <a:off x="8209129" y="3429000"/>
          <a:ext cx="3458621" cy="2946748"/>
        </p:xfrm>
        <a:graphic>
          <a:graphicData uri="http://schemas.openxmlformats.org/presentationml/2006/ole">
            <mc:AlternateContent xmlns:mc="http://schemas.openxmlformats.org/markup-compatibility/2006">
              <mc:Choice xmlns:v="urn:schemas-microsoft-com:vml" Requires="v">
                <p:oleObj spid="_x0000_s2091" name="Worksheet" r:id="rId3" imgW="4965700" imgH="1841500" progId="Excel.Sheet.12">
                  <p:embed/>
                </p:oleObj>
              </mc:Choice>
              <mc:Fallback>
                <p:oleObj name="Worksheet" r:id="rId3" imgW="4965700" imgH="1841500" progId="Excel.Sheet.12">
                  <p:embed/>
                  <p:pic>
                    <p:nvPicPr>
                      <p:cNvPr id="0" name=""/>
                      <p:cNvPicPr/>
                      <p:nvPr/>
                    </p:nvPicPr>
                    <p:blipFill>
                      <a:blip r:embed="rId4"/>
                      <a:stretch>
                        <a:fillRect/>
                      </a:stretch>
                    </p:blipFill>
                    <p:spPr>
                      <a:xfrm>
                        <a:off x="8209129" y="3429000"/>
                        <a:ext cx="3458621" cy="294674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85FCC489-D3AC-714F-8245-EF5CCCCB19DD}"/>
              </a:ext>
            </a:extLst>
          </p:cNvPr>
          <p:cNvSpPr txBox="1"/>
          <p:nvPr/>
        </p:nvSpPr>
        <p:spPr>
          <a:xfrm>
            <a:off x="483476" y="6492875"/>
            <a:ext cx="5849560" cy="553998"/>
          </a:xfrm>
          <a:prstGeom prst="rect">
            <a:avLst/>
          </a:prstGeom>
          <a:noFill/>
        </p:spPr>
        <p:txBody>
          <a:bodyPr wrap="square" rtlCol="0">
            <a:spAutoFit/>
          </a:bodyPr>
          <a:lstStyle/>
          <a:p>
            <a:pPr fontAlgn="base"/>
            <a:r>
              <a:rPr lang="en-US" sz="1000" b="1" dirty="0"/>
              <a:t>*</a:t>
            </a:r>
            <a:r>
              <a:rPr lang="en-US" sz="1200" b="1" dirty="0"/>
              <a:t>What Absentee Voting Looked Like In All 50 States-</a:t>
            </a:r>
            <a:r>
              <a:rPr lang="en-US" sz="1200" u="sng" dirty="0">
                <a:hlinkClick r:id="rId5"/>
              </a:rPr>
              <a:t>Nathaniel Rakich</a:t>
            </a:r>
            <a:r>
              <a:rPr lang="en-US" sz="1200" dirty="0"/>
              <a:t> and </a:t>
            </a:r>
            <a:r>
              <a:rPr lang="en-US" sz="1200" u="sng" dirty="0">
                <a:hlinkClick r:id="rId6"/>
              </a:rPr>
              <a:t>Jasmine Mithani</a:t>
            </a:r>
            <a:endParaRPr lang="en-US" sz="1200" dirty="0"/>
          </a:p>
          <a:p>
            <a:endParaRPr lang="en-US" dirty="0"/>
          </a:p>
        </p:txBody>
      </p:sp>
      <p:sp>
        <p:nvSpPr>
          <p:cNvPr id="5" name="Slide Number Placeholder 4">
            <a:extLst>
              <a:ext uri="{FF2B5EF4-FFF2-40B4-BE49-F238E27FC236}">
                <a16:creationId xmlns:a16="http://schemas.microsoft.com/office/drawing/2014/main" id="{E78A29D7-09F3-9B49-9734-C1002F8DEC87}"/>
              </a:ext>
            </a:extLst>
          </p:cNvPr>
          <p:cNvSpPr>
            <a:spLocks noGrp="1"/>
          </p:cNvSpPr>
          <p:nvPr>
            <p:ph type="sldNum" sz="quarter" idx="12"/>
          </p:nvPr>
        </p:nvSpPr>
        <p:spPr/>
        <p:txBody>
          <a:bodyPr/>
          <a:lstStyle/>
          <a:p>
            <a:fld id="{CFB5B56D-24A6-9C40-A724-184F7F7B57A7}" type="slidenum">
              <a:rPr lang="en-US" smtClean="0"/>
              <a:t>8</a:t>
            </a:fld>
            <a:endParaRPr lang="en-US" dirty="0"/>
          </a:p>
        </p:txBody>
      </p:sp>
      <p:pic>
        <p:nvPicPr>
          <p:cNvPr id="8" name="Picture 7">
            <a:extLst>
              <a:ext uri="{FF2B5EF4-FFF2-40B4-BE49-F238E27FC236}">
                <a16:creationId xmlns:a16="http://schemas.microsoft.com/office/drawing/2014/main" id="{74DFE2F0-004F-2F42-8480-8578FB073700}"/>
              </a:ext>
            </a:extLst>
          </p:cNvPr>
          <p:cNvPicPr>
            <a:picLocks noChangeAspect="1"/>
          </p:cNvPicPr>
          <p:nvPr/>
        </p:nvPicPr>
        <p:blipFill>
          <a:blip r:embed="rId7"/>
          <a:stretch>
            <a:fillRect/>
          </a:stretch>
        </p:blipFill>
        <p:spPr>
          <a:xfrm>
            <a:off x="0" y="-70757"/>
            <a:ext cx="3086100" cy="876300"/>
          </a:xfrm>
          <a:prstGeom prst="rect">
            <a:avLst/>
          </a:prstGeom>
        </p:spPr>
      </p:pic>
    </p:spTree>
    <p:extLst>
      <p:ext uri="{BB962C8B-B14F-4D97-AF65-F5344CB8AC3E}">
        <p14:creationId xmlns:p14="http://schemas.microsoft.com/office/powerpoint/2010/main" val="269528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2F09-83AF-7543-B4D6-44677E0B3454}"/>
              </a:ext>
            </a:extLst>
          </p:cNvPr>
          <p:cNvSpPr>
            <a:spLocks noGrp="1"/>
          </p:cNvSpPr>
          <p:nvPr>
            <p:ph type="title"/>
          </p:nvPr>
        </p:nvSpPr>
        <p:spPr>
          <a:xfrm>
            <a:off x="838200" y="805543"/>
            <a:ext cx="10515600" cy="885145"/>
          </a:xfrm>
        </p:spPr>
        <p:txBody>
          <a:bodyPr>
            <a:normAutofit/>
          </a:bodyPr>
          <a:lstStyle/>
          <a:p>
            <a:pPr algn="ctr"/>
            <a:r>
              <a:rPr lang="en-US" sz="3600" b="1" i="1" dirty="0"/>
              <a:t>In 2018 Republicans Won Mail-in Votes In Florida</a:t>
            </a:r>
          </a:p>
        </p:txBody>
      </p:sp>
      <p:sp>
        <p:nvSpPr>
          <p:cNvPr id="3" name="Content Placeholder 2">
            <a:extLst>
              <a:ext uri="{FF2B5EF4-FFF2-40B4-BE49-F238E27FC236}">
                <a16:creationId xmlns:a16="http://schemas.microsoft.com/office/drawing/2014/main" id="{933A8BA5-80BC-994B-AF7C-AE960A30777A}"/>
              </a:ext>
            </a:extLst>
          </p:cNvPr>
          <p:cNvSpPr>
            <a:spLocks noGrp="1"/>
          </p:cNvSpPr>
          <p:nvPr>
            <p:ph idx="1"/>
          </p:nvPr>
        </p:nvSpPr>
        <p:spPr>
          <a:xfrm>
            <a:off x="838200" y="1690688"/>
            <a:ext cx="10515600" cy="4486275"/>
          </a:xfrm>
        </p:spPr>
        <p:txBody>
          <a:bodyPr>
            <a:normAutofit/>
          </a:bodyPr>
          <a:lstStyle/>
          <a:p>
            <a:pPr marL="0" indent="0">
              <a:buNone/>
            </a:pPr>
            <a:r>
              <a:rPr lang="en-US" sz="2000" dirty="0"/>
              <a:t>In 2018 in Florida, Republicans cast 54,208 more mail-in votes by than did Democrats. Democrats cast more in-person votes. </a:t>
            </a:r>
          </a:p>
          <a:p>
            <a:pPr lvl="1"/>
            <a:r>
              <a:rPr lang="en-US" sz="1800" dirty="0"/>
              <a:t>Ron DeSantis won the Governor’s election by 32,463. </a:t>
            </a:r>
          </a:p>
          <a:p>
            <a:pPr lvl="1"/>
            <a:r>
              <a:rPr lang="en-US" sz="1800" dirty="0"/>
              <a:t>Rick Scott won the Senate election by 10,033</a:t>
            </a:r>
          </a:p>
          <a:p>
            <a:pPr lvl="1"/>
            <a:r>
              <a:rPr lang="en-US" sz="1800" b="1" dirty="0"/>
              <a:t>Mail-in votes were the margin of victory for Republicans. </a:t>
            </a:r>
          </a:p>
          <a:p>
            <a:r>
              <a:rPr lang="en-US" sz="2000" dirty="0"/>
              <a:t>According to Prof. Michael McDonald from the University of Florida, “When you have a system of elections that has multiple methods by which people can vote…—</a:t>
            </a:r>
            <a:r>
              <a:rPr lang="en-US" sz="2000" b="1" dirty="0"/>
              <a:t>mail ballots tend to be the most Republican of the group.” </a:t>
            </a:r>
          </a:p>
          <a:p>
            <a:r>
              <a:rPr lang="en-US" sz="2000" dirty="0"/>
              <a:t>If mail-in votes enabled Florida Republicans to win the major state races in 2018, why are Republicans fighting so hard against mail-in voting? </a:t>
            </a:r>
          </a:p>
          <a:p>
            <a:pPr lvl="1"/>
            <a:r>
              <a:rPr lang="en-US" sz="2000" dirty="0"/>
              <a:t>Two-words- Donald Trump</a:t>
            </a:r>
          </a:p>
          <a:p>
            <a:endParaRPr lang="en-US" dirty="0"/>
          </a:p>
          <a:p>
            <a:endParaRPr lang="en-US" dirty="0"/>
          </a:p>
        </p:txBody>
      </p:sp>
      <p:sp>
        <p:nvSpPr>
          <p:cNvPr id="4" name="Slide Number Placeholder 3">
            <a:extLst>
              <a:ext uri="{FF2B5EF4-FFF2-40B4-BE49-F238E27FC236}">
                <a16:creationId xmlns:a16="http://schemas.microsoft.com/office/drawing/2014/main" id="{D86E6779-59BF-4147-B9A3-C566C5B97398}"/>
              </a:ext>
            </a:extLst>
          </p:cNvPr>
          <p:cNvSpPr>
            <a:spLocks noGrp="1"/>
          </p:cNvSpPr>
          <p:nvPr>
            <p:ph type="sldNum" sz="quarter" idx="12"/>
          </p:nvPr>
        </p:nvSpPr>
        <p:spPr/>
        <p:txBody>
          <a:bodyPr/>
          <a:lstStyle/>
          <a:p>
            <a:fld id="{CFB5B56D-24A6-9C40-A724-184F7F7B57A7}" type="slidenum">
              <a:rPr lang="en-US" smtClean="0"/>
              <a:t>9</a:t>
            </a:fld>
            <a:endParaRPr lang="en-US" dirty="0"/>
          </a:p>
        </p:txBody>
      </p:sp>
      <p:pic>
        <p:nvPicPr>
          <p:cNvPr id="5" name="Picture 4">
            <a:extLst>
              <a:ext uri="{FF2B5EF4-FFF2-40B4-BE49-F238E27FC236}">
                <a16:creationId xmlns:a16="http://schemas.microsoft.com/office/drawing/2014/main" id="{649B0D0C-2E6A-F143-80CF-D63C44E6758B}"/>
              </a:ext>
            </a:extLst>
          </p:cNvPr>
          <p:cNvPicPr>
            <a:picLocks noChangeAspect="1"/>
          </p:cNvPicPr>
          <p:nvPr/>
        </p:nvPicPr>
        <p:blipFill>
          <a:blip r:embed="rId2"/>
          <a:stretch>
            <a:fillRect/>
          </a:stretch>
        </p:blipFill>
        <p:spPr>
          <a:xfrm>
            <a:off x="0" y="-70757"/>
            <a:ext cx="3086100" cy="876300"/>
          </a:xfrm>
          <a:prstGeom prst="rect">
            <a:avLst/>
          </a:prstGeom>
        </p:spPr>
      </p:pic>
    </p:spTree>
    <p:extLst>
      <p:ext uri="{BB962C8B-B14F-4D97-AF65-F5344CB8AC3E}">
        <p14:creationId xmlns:p14="http://schemas.microsoft.com/office/powerpoint/2010/main" val="2464999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7885</TotalTime>
  <Words>6075</Words>
  <Application>Microsoft Macintosh PowerPoint</Application>
  <PresentationFormat>Widescreen</PresentationFormat>
  <Paragraphs>514</Paragraphs>
  <Slides>44</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0" baseType="lpstr">
      <vt:lpstr>Arial</vt:lpstr>
      <vt:lpstr>Calibri</vt:lpstr>
      <vt:lpstr>Calibri Light</vt:lpstr>
      <vt:lpstr>Georgia</vt:lpstr>
      <vt:lpstr>Office Theme</vt:lpstr>
      <vt:lpstr>Worksheet</vt:lpstr>
      <vt:lpstr>PowerPoint Presentation</vt:lpstr>
      <vt:lpstr>2020-Most Successful Election in 144 Years</vt:lpstr>
      <vt:lpstr>2020- Least Successful Election Since 1876</vt:lpstr>
      <vt:lpstr>Republicans &amp; Democrats Want to Change the Rules </vt:lpstr>
      <vt:lpstr>Republicans Work State-by-State to Make Voting More Difficult </vt:lpstr>
      <vt:lpstr>Republican Legislation Includes</vt:lpstr>
      <vt:lpstr>Republicans Think Mail-in Voting Works Against Them</vt:lpstr>
      <vt:lpstr>Republicans may be fighting the wrong war</vt:lpstr>
      <vt:lpstr>In 2018 Republicans Won Mail-in Votes In Florida</vt:lpstr>
      <vt:lpstr>Why Republicans Will Lose!</vt:lpstr>
      <vt:lpstr>Democrats- HR-1- For the People Act </vt:lpstr>
      <vt:lpstr>HR-1- Title 1- Voting Access</vt:lpstr>
      <vt:lpstr>HR-1-Title II-Election Integrity &amp; Title III Security</vt:lpstr>
      <vt:lpstr>HR-1 Campaign Finance</vt:lpstr>
      <vt:lpstr>HR-1-Ethics</vt:lpstr>
      <vt:lpstr>HR-1:Too Complex to Pass</vt:lpstr>
      <vt:lpstr>Why HR-1 Could Be  A Disaster For Democrats</vt:lpstr>
      <vt:lpstr>Designing an Election System</vt:lpstr>
      <vt:lpstr>Registration-Garbage In Garbage Out</vt:lpstr>
      <vt:lpstr>Maintenance of Registration Lists</vt:lpstr>
      <vt:lpstr>States spend little in maintaining voting lists. </vt:lpstr>
      <vt:lpstr>Voting By Mail</vt:lpstr>
      <vt:lpstr>Voting in Person</vt:lpstr>
      <vt:lpstr>Can Prisons Care for Senior Citizen Poll Workers</vt:lpstr>
      <vt:lpstr>Outdated Voting Machines</vt:lpstr>
      <vt:lpstr>Processing &amp; Counting</vt:lpstr>
      <vt:lpstr>Slow Counting-Quick Reporting </vt:lpstr>
      <vt:lpstr>Post Election Audits</vt:lpstr>
      <vt:lpstr>Designing a Better System</vt:lpstr>
      <vt:lpstr>What People Want from Their Elections </vt:lpstr>
      <vt:lpstr>Voting Goals</vt:lpstr>
      <vt:lpstr>All Citizens Should Be Registered to Vote</vt:lpstr>
      <vt:lpstr>Voter Identification Cards</vt:lpstr>
      <vt:lpstr>Getting a Voting Card</vt:lpstr>
      <vt:lpstr>Inter-State &amp; National Voting Lists</vt:lpstr>
      <vt:lpstr>Voting in Person</vt:lpstr>
      <vt:lpstr>Voting By Mail</vt:lpstr>
      <vt:lpstr>Exceptions</vt:lpstr>
      <vt:lpstr>Voting Technology &amp; Verifiable Voting</vt:lpstr>
      <vt:lpstr>Processing &amp; Counting Upon Receipt</vt:lpstr>
      <vt:lpstr>Reporting the Vote</vt:lpstr>
      <vt:lpstr>Post Election Audits</vt:lpstr>
      <vt:lpstr>U.S. National Election Commission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siris</dc:creator>
  <cp:lastModifiedBy>peter siris</cp:lastModifiedBy>
  <cp:revision>111</cp:revision>
  <dcterms:created xsi:type="dcterms:W3CDTF">2021-05-08T21:39:15Z</dcterms:created>
  <dcterms:modified xsi:type="dcterms:W3CDTF">2021-05-19T21:32:47Z</dcterms:modified>
</cp:coreProperties>
</file>